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71" r:id="rId6"/>
    <p:sldId id="272" r:id="rId7"/>
    <p:sldId id="261" r:id="rId8"/>
    <p:sldId id="273" r:id="rId9"/>
    <p:sldId id="266" r:id="rId10"/>
    <p:sldId id="274" r:id="rId11"/>
    <p:sldId id="267" r:id="rId12"/>
    <p:sldId id="268" r:id="rId13"/>
  </p:sldIdLst>
  <p:sldSz cx="18288000" cy="10287000"/>
  <p:notesSz cx="6858000" cy="9144000"/>
  <p:embeddedFontLst>
    <p:embeddedFont>
      <p:font typeface="Baloo" panose="03080902040302020200" pitchFamily="66" charset="77"/>
      <p:regular r:id="rId14"/>
    </p:embeddedFont>
    <p:embeddedFont>
      <p:font typeface="Clear Sans" panose="020B0503030202020304" pitchFamily="34" charset="0"/>
      <p:regular r:id="rId15"/>
    </p:embeddedFont>
    <p:embeddedFont>
      <p:font typeface="Clear Sans Bold Italics" panose="020B08030302020903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4" autoAdjust="0"/>
  </p:normalViewPr>
  <p:slideViewPr>
    <p:cSldViewPr>
      <p:cViewPr varScale="1">
        <p:scale>
          <a:sx n="69" d="100"/>
          <a:sy n="69" d="100"/>
        </p:scale>
        <p:origin x="9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jp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grpSp>
        <p:nvGrpSpPr>
          <p:cNvPr id="2" name="Group 2"/>
          <p:cNvGrpSpPr/>
          <p:nvPr/>
        </p:nvGrpSpPr>
        <p:grpSpPr>
          <a:xfrm>
            <a:off x="735001" y="1609774"/>
            <a:ext cx="16817998" cy="6184425"/>
            <a:chOff x="0" y="-70032"/>
            <a:chExt cx="22423998" cy="8245901"/>
          </a:xfrm>
        </p:grpSpPr>
        <p:sp>
          <p:nvSpPr>
            <p:cNvPr id="3" name="TextBox 3"/>
            <p:cNvSpPr txBox="1"/>
            <p:nvPr/>
          </p:nvSpPr>
          <p:spPr>
            <a:xfrm>
              <a:off x="0" y="1376845"/>
              <a:ext cx="22423998" cy="2755746"/>
            </a:xfrm>
            <a:prstGeom prst="rect">
              <a:avLst/>
            </a:prstGeom>
          </p:spPr>
          <p:txBody>
            <a:bodyPr lIns="0" tIns="0" rIns="0" bIns="0" rtlCol="0" anchor="t">
              <a:spAutoFit/>
            </a:bodyPr>
            <a:lstStyle/>
            <a:p>
              <a:pPr algn="ctr">
                <a:lnSpc>
                  <a:spcPts val="16217"/>
                </a:lnSpc>
              </a:pPr>
              <a:r>
                <a:rPr lang="en-US" sz="13514" dirty="0">
                  <a:solidFill>
                    <a:srgbClr val="FFFAEF"/>
                  </a:solidFill>
                  <a:latin typeface="Baloo"/>
                  <a:ea typeface="Baloo"/>
                  <a:cs typeface="Baloo"/>
                  <a:sym typeface="Baloo"/>
                </a:rPr>
                <a:t>Project</a:t>
              </a:r>
            </a:p>
          </p:txBody>
        </p:sp>
        <p:sp>
          <p:nvSpPr>
            <p:cNvPr id="4" name="TextBox 4"/>
            <p:cNvSpPr txBox="1"/>
            <p:nvPr/>
          </p:nvSpPr>
          <p:spPr>
            <a:xfrm>
              <a:off x="0" y="5075618"/>
              <a:ext cx="22423998" cy="3100251"/>
            </a:xfrm>
            <a:prstGeom prst="rect">
              <a:avLst/>
            </a:prstGeom>
          </p:spPr>
          <p:txBody>
            <a:bodyPr lIns="0" tIns="0" rIns="0" bIns="0" rtlCol="0" anchor="t">
              <a:spAutoFit/>
            </a:bodyPr>
            <a:lstStyle/>
            <a:p>
              <a:pPr algn="ctr">
                <a:lnSpc>
                  <a:spcPts val="6206"/>
                </a:lnSpc>
              </a:pPr>
              <a:r>
                <a:rPr lang="en-US" sz="4432" dirty="0">
                  <a:solidFill>
                    <a:srgbClr val="FFFAEF"/>
                  </a:solidFill>
                  <a:latin typeface="Clear Sans"/>
                  <a:ea typeface="Clear Sans"/>
                  <a:cs typeface="Clear Sans"/>
                  <a:sym typeface="Clear Sans"/>
                </a:rPr>
                <a:t> </a:t>
              </a:r>
              <a:r>
                <a:rPr lang="en-US" sz="4432" b="1" i="1" dirty="0">
                  <a:solidFill>
                    <a:srgbClr val="FFFAEF"/>
                  </a:solidFill>
                  <a:latin typeface="Clear Sans Bold Italics"/>
                  <a:ea typeface="Clear Sans Bold Italics"/>
                  <a:cs typeface="Clear Sans Bold Italics"/>
                  <a:sym typeface="Clear Sans Bold Italics"/>
                </a:rPr>
                <a:t>Improving the quality of homestay services in tourism development in Lang Can town, Lam Binh district, Tuyen Quang province</a:t>
              </a:r>
              <a:r>
                <a:rPr lang="en-US" sz="4432" dirty="0">
                  <a:solidFill>
                    <a:srgbClr val="FFFAEF"/>
                  </a:solidFill>
                  <a:latin typeface="Clear Sans"/>
                  <a:ea typeface="Clear Sans"/>
                  <a:cs typeface="Clear Sans"/>
                  <a:sym typeface="Clear Sans"/>
                </a:rPr>
                <a:t>  </a:t>
              </a:r>
            </a:p>
          </p:txBody>
        </p:sp>
        <p:sp>
          <p:nvSpPr>
            <p:cNvPr id="5" name="TextBox 5"/>
            <p:cNvSpPr txBox="1"/>
            <p:nvPr/>
          </p:nvSpPr>
          <p:spPr>
            <a:xfrm>
              <a:off x="0" y="-70032"/>
              <a:ext cx="22423998" cy="783439"/>
            </a:xfrm>
            <a:prstGeom prst="rect">
              <a:avLst/>
            </a:prstGeom>
          </p:spPr>
          <p:txBody>
            <a:bodyPr lIns="0" tIns="0" rIns="0" bIns="0" rtlCol="0" anchor="t">
              <a:spAutoFit/>
            </a:bodyPr>
            <a:lstStyle/>
            <a:p>
              <a:pPr algn="ctr">
                <a:lnSpc>
                  <a:spcPts val="4995"/>
                </a:lnSpc>
              </a:pPr>
              <a:endParaRPr/>
            </a:p>
          </p:txBody>
        </p:sp>
      </p:grpSp>
      <p:pic>
        <p:nvPicPr>
          <p:cNvPr id="6" name="Picture 6"/>
          <p:cNvPicPr>
            <a:picLocks noChangeAspect="1"/>
          </p:cNvPicPr>
          <p:nvPr/>
        </p:nvPicPr>
        <p:blipFill>
          <a:blip r:embed="rId2"/>
          <a:srcRect l="64771" t="21970"/>
          <a:stretch>
            <a:fillRect/>
          </a:stretch>
        </p:blipFill>
        <p:spPr>
          <a:xfrm rot="5400000">
            <a:off x="2310738" y="4172522"/>
            <a:ext cx="3803740" cy="8425216"/>
          </a:xfrm>
          <a:prstGeom prst="rect">
            <a:avLst/>
          </a:prstGeom>
        </p:spPr>
      </p:pic>
      <p:grpSp>
        <p:nvGrpSpPr>
          <p:cNvPr id="7" name="Group 7"/>
          <p:cNvGrpSpPr/>
          <p:nvPr/>
        </p:nvGrpSpPr>
        <p:grpSpPr>
          <a:xfrm>
            <a:off x="1028700" y="1028700"/>
            <a:ext cx="367402" cy="346352"/>
            <a:chOff x="0" y="0"/>
            <a:chExt cx="489869" cy="461803"/>
          </a:xfrm>
        </p:grpSpPr>
        <p:sp>
          <p:nvSpPr>
            <p:cNvPr id="8" name="AutoShape 8"/>
            <p:cNvSpPr/>
            <p:nvPr/>
          </p:nvSpPr>
          <p:spPr>
            <a:xfrm>
              <a:off x="0" y="0"/>
              <a:ext cx="489869" cy="0"/>
            </a:xfrm>
            <a:prstGeom prst="line">
              <a:avLst/>
            </a:prstGeom>
            <a:ln w="50800" cap="rnd">
              <a:solidFill>
                <a:srgbClr val="FFFAEF"/>
              </a:solidFill>
              <a:prstDash val="solid"/>
              <a:headEnd type="none" w="sm" len="sm"/>
              <a:tailEnd type="none" w="sm" len="sm"/>
            </a:ln>
          </p:spPr>
        </p:sp>
        <p:sp>
          <p:nvSpPr>
            <p:cNvPr id="9" name="AutoShape 9"/>
            <p:cNvSpPr/>
            <p:nvPr/>
          </p:nvSpPr>
          <p:spPr>
            <a:xfrm>
              <a:off x="0" y="205275"/>
              <a:ext cx="489869" cy="0"/>
            </a:xfrm>
            <a:prstGeom prst="line">
              <a:avLst/>
            </a:prstGeom>
            <a:ln w="50800" cap="rnd">
              <a:solidFill>
                <a:srgbClr val="FFFAEF"/>
              </a:solidFill>
              <a:prstDash val="solid"/>
              <a:headEnd type="none" w="sm" len="sm"/>
              <a:tailEnd type="none" w="sm" len="sm"/>
            </a:ln>
          </p:spPr>
        </p:sp>
        <p:sp>
          <p:nvSpPr>
            <p:cNvPr id="10" name="AutoShape 10"/>
            <p:cNvSpPr/>
            <p:nvPr/>
          </p:nvSpPr>
          <p:spPr>
            <a:xfrm>
              <a:off x="0" y="410931"/>
              <a:ext cx="489869" cy="0"/>
            </a:xfrm>
            <a:prstGeom prst="line">
              <a:avLst/>
            </a:prstGeom>
            <a:ln w="50800" cap="rnd">
              <a:solidFill>
                <a:srgbClr val="FFFAEF"/>
              </a:solidFill>
              <a:prstDash val="solid"/>
              <a:headEnd type="none" w="sm" len="sm"/>
              <a:tailEnd type="none" w="sm" len="sm"/>
            </a:ln>
          </p:spPr>
        </p:sp>
      </p:grpSp>
      <p:grpSp>
        <p:nvGrpSpPr>
          <p:cNvPr id="11" name="Group 11"/>
          <p:cNvGrpSpPr/>
          <p:nvPr/>
        </p:nvGrpSpPr>
        <p:grpSpPr>
          <a:xfrm>
            <a:off x="16356600" y="9076225"/>
            <a:ext cx="902700" cy="182075"/>
            <a:chOff x="0" y="0"/>
            <a:chExt cx="2128209" cy="429260"/>
          </a:xfrm>
        </p:grpSpPr>
        <p:sp>
          <p:nvSpPr>
            <p:cNvPr id="12" name="Freeform 12"/>
            <p:cNvSpPr/>
            <p:nvPr/>
          </p:nvSpPr>
          <p:spPr>
            <a:xfrm>
              <a:off x="0" y="-5080"/>
              <a:ext cx="2128209" cy="434340"/>
            </a:xfrm>
            <a:custGeom>
              <a:avLst/>
              <a:gdLst/>
              <a:ahLst/>
              <a:cxnLst/>
              <a:rect l="l" t="t" r="r" b="b"/>
              <a:pathLst>
                <a:path w="2128209" h="434340">
                  <a:moveTo>
                    <a:pt x="2110429" y="187960"/>
                  </a:moveTo>
                  <a:lnTo>
                    <a:pt x="1848809" y="11430"/>
                  </a:lnTo>
                  <a:cubicBezTo>
                    <a:pt x="1831029" y="0"/>
                    <a:pt x="1808169" y="3810"/>
                    <a:pt x="1795469" y="21590"/>
                  </a:cubicBezTo>
                  <a:cubicBezTo>
                    <a:pt x="1784039" y="39370"/>
                    <a:pt x="1787849" y="62230"/>
                    <a:pt x="1805629" y="74930"/>
                  </a:cubicBezTo>
                  <a:lnTo>
                    <a:pt x="1964379" y="181610"/>
                  </a:lnTo>
                  <a:lnTo>
                    <a:pt x="0" y="181610"/>
                  </a:lnTo>
                  <a:lnTo>
                    <a:pt x="0" y="257810"/>
                  </a:lnTo>
                  <a:lnTo>
                    <a:pt x="1964379" y="257810"/>
                  </a:lnTo>
                  <a:lnTo>
                    <a:pt x="1805629" y="364490"/>
                  </a:lnTo>
                  <a:cubicBezTo>
                    <a:pt x="1787849" y="375920"/>
                    <a:pt x="1784039" y="400050"/>
                    <a:pt x="1795469" y="417830"/>
                  </a:cubicBezTo>
                  <a:cubicBezTo>
                    <a:pt x="1803089" y="429260"/>
                    <a:pt x="1814519" y="434340"/>
                    <a:pt x="1827219" y="434340"/>
                  </a:cubicBezTo>
                  <a:cubicBezTo>
                    <a:pt x="1834839" y="434340"/>
                    <a:pt x="1842459" y="431800"/>
                    <a:pt x="1848809" y="427990"/>
                  </a:cubicBezTo>
                  <a:lnTo>
                    <a:pt x="2111699" y="251460"/>
                  </a:lnTo>
                  <a:cubicBezTo>
                    <a:pt x="2121859" y="243840"/>
                    <a:pt x="2128209" y="232410"/>
                    <a:pt x="2128209" y="219710"/>
                  </a:cubicBezTo>
                  <a:cubicBezTo>
                    <a:pt x="2128209" y="207010"/>
                    <a:pt x="2121859" y="195580"/>
                    <a:pt x="2110429" y="187960"/>
                  </a:cubicBezTo>
                  <a:close/>
                </a:path>
              </a:pathLst>
            </a:custGeom>
            <a:solidFill>
              <a:srgbClr val="FFFAEF"/>
            </a:solidFill>
          </p:spPr>
        </p:sp>
      </p:grpSp>
      <p:pic>
        <p:nvPicPr>
          <p:cNvPr id="13" name="Picture 13"/>
          <p:cNvPicPr>
            <a:picLocks noChangeAspect="1"/>
          </p:cNvPicPr>
          <p:nvPr/>
        </p:nvPicPr>
        <p:blipFill>
          <a:blip r:embed="rId3"/>
          <a:srcRect/>
          <a:stretch>
            <a:fillRect/>
          </a:stretch>
        </p:blipFill>
        <p:spPr>
          <a:xfrm rot="-7094170">
            <a:off x="14148180" y="-2590072"/>
            <a:ext cx="7036829" cy="7237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83D5-366F-F3F9-3D75-FEE29C5F6190}"/>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F4D94018-367F-C339-BF99-0CB07FCE0DC4}"/>
              </a:ext>
            </a:extLst>
          </p:cNvPr>
          <p:cNvPicPr>
            <a:picLocks noChangeAspect="1"/>
          </p:cNvPicPr>
          <p:nvPr/>
        </p:nvPicPr>
        <p:blipFill>
          <a:blip r:embed="rId2"/>
          <a:srcRect/>
          <a:stretch>
            <a:fillRect/>
          </a:stretch>
        </p:blipFill>
        <p:spPr>
          <a:xfrm>
            <a:off x="13655377" y="6809666"/>
            <a:ext cx="6229999" cy="6954669"/>
          </a:xfrm>
          <a:prstGeom prst="rect">
            <a:avLst/>
          </a:prstGeom>
        </p:spPr>
      </p:pic>
      <p:pic>
        <p:nvPicPr>
          <p:cNvPr id="5" name="Picture 5">
            <a:extLst>
              <a:ext uri="{FF2B5EF4-FFF2-40B4-BE49-F238E27FC236}">
                <a16:creationId xmlns:a16="http://schemas.microsoft.com/office/drawing/2014/main" id="{B783BDCF-0BC6-5452-BF22-C2A5A6641426}"/>
              </a:ext>
            </a:extLst>
          </p:cNvPr>
          <p:cNvPicPr>
            <a:picLocks noChangeAspect="1"/>
          </p:cNvPicPr>
          <p:nvPr/>
        </p:nvPicPr>
        <p:blipFill>
          <a:blip r:embed="rId3"/>
          <a:srcRect/>
          <a:stretch>
            <a:fillRect/>
          </a:stretch>
        </p:blipFill>
        <p:spPr>
          <a:xfrm>
            <a:off x="0" y="0"/>
            <a:ext cx="6925457" cy="4700654"/>
          </a:xfrm>
          <a:prstGeom prst="rect">
            <a:avLst/>
          </a:prstGeom>
        </p:spPr>
      </p:pic>
      <p:sp>
        <p:nvSpPr>
          <p:cNvPr id="6" name="TextBox 3">
            <a:extLst>
              <a:ext uri="{FF2B5EF4-FFF2-40B4-BE49-F238E27FC236}">
                <a16:creationId xmlns:a16="http://schemas.microsoft.com/office/drawing/2014/main" id="{50D90F25-FF67-96A9-B5B3-258E8241B5F4}"/>
              </a:ext>
            </a:extLst>
          </p:cNvPr>
          <p:cNvSpPr txBox="1"/>
          <p:nvPr/>
        </p:nvSpPr>
        <p:spPr>
          <a:xfrm>
            <a:off x="5773533" y="647700"/>
            <a:ext cx="11178023" cy="2677656"/>
          </a:xfrm>
          <a:prstGeom prst="rect">
            <a:avLst/>
          </a:prstGeom>
        </p:spPr>
        <p:txBody>
          <a:bodyPr wrap="square" lIns="0" tIns="0" rIns="0" bIns="0" rtlCol="0" anchor="t">
            <a:spAutoFit/>
          </a:bodyPr>
          <a:lstStyle/>
          <a:p>
            <a:pPr algn="ctr">
              <a:lnSpc>
                <a:spcPts val="10800"/>
              </a:lnSpc>
            </a:pPr>
            <a:r>
              <a:rPr lang="en-US" sz="6600" dirty="0">
                <a:solidFill>
                  <a:srgbClr val="000000"/>
                </a:solidFill>
                <a:latin typeface="Baloo"/>
                <a:ea typeface="Baloo"/>
                <a:cs typeface="Baloo"/>
                <a:sym typeface="Baloo"/>
              </a:rPr>
              <a:t>Proposed Solutions for Enhancing Homestay Quality </a:t>
            </a:r>
          </a:p>
        </p:txBody>
      </p:sp>
      <p:sp>
        <p:nvSpPr>
          <p:cNvPr id="8" name="TextBox 7">
            <a:extLst>
              <a:ext uri="{FF2B5EF4-FFF2-40B4-BE49-F238E27FC236}">
                <a16:creationId xmlns:a16="http://schemas.microsoft.com/office/drawing/2014/main" id="{B575DD99-50AB-805A-7D8C-FC0C023B8932}"/>
              </a:ext>
            </a:extLst>
          </p:cNvPr>
          <p:cNvSpPr txBox="1"/>
          <p:nvPr/>
        </p:nvSpPr>
        <p:spPr>
          <a:xfrm>
            <a:off x="2438400" y="4027065"/>
            <a:ext cx="13944600" cy="4401205"/>
          </a:xfrm>
          <a:prstGeom prst="rect">
            <a:avLst/>
          </a:prstGeom>
          <a:noFill/>
        </p:spPr>
        <p:txBody>
          <a:bodyPr wrap="square">
            <a:spAutoFit/>
          </a:bodyPr>
          <a:lstStyle/>
          <a:p>
            <a:r>
              <a:rPr lang="en-VN" sz="4000" b="1" dirty="0">
                <a:effectLst/>
                <a:latin typeface="Times New Roman" panose="02020603050405020304" pitchFamily="18" charset="0"/>
                <a:ea typeface="Times New Roman" panose="02020603050405020304" pitchFamily="18" charset="0"/>
              </a:rPr>
              <a:t>Marketing and Communication</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Digital Presence</a:t>
            </a:r>
            <a:r>
              <a:rPr lang="en-VN" sz="4000" dirty="0">
                <a:effectLst/>
                <a:latin typeface="Times New Roman" panose="02020603050405020304" pitchFamily="18" charset="0"/>
                <a:ea typeface="Times New Roman" panose="02020603050405020304" pitchFamily="18" charset="0"/>
              </a:rPr>
              <a:t>: Build professional websites and leverage social media to showcase homestays.</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Event Participation</a:t>
            </a:r>
            <a:r>
              <a:rPr lang="en-VN" sz="4000" dirty="0">
                <a:effectLst/>
                <a:latin typeface="Times New Roman" panose="02020603050405020304" pitchFamily="18" charset="0"/>
                <a:ea typeface="Times New Roman" panose="02020603050405020304" pitchFamily="18" charset="0"/>
              </a:rPr>
              <a:t>: Join tourism fairs and organize promotional campaigns to increase visibility.</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Collaborations</a:t>
            </a:r>
            <a:r>
              <a:rPr lang="en-VN" sz="4000" dirty="0">
                <a:effectLst/>
                <a:latin typeface="Times New Roman" panose="02020603050405020304" pitchFamily="18" charset="0"/>
                <a:ea typeface="Times New Roman" panose="02020603050405020304" pitchFamily="18" charset="0"/>
              </a:rPr>
              <a:t>: Partner with travel agencies and influencers to expand outreach.</a:t>
            </a:r>
            <a:endParaRPr lang="en-VN" sz="4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133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4" name="Freeform 4"/>
          <p:cNvSpPr/>
          <p:nvPr/>
        </p:nvSpPr>
        <p:spPr>
          <a:xfrm rot="-776060">
            <a:off x="12219516" y="-1981356"/>
            <a:ext cx="8338090" cy="7254138"/>
          </a:xfrm>
          <a:custGeom>
            <a:avLst/>
            <a:gdLst/>
            <a:ahLst/>
            <a:cxnLst/>
            <a:rect l="l" t="t" r="r" b="b"/>
            <a:pathLst>
              <a:path w="8338090" h="7254138">
                <a:moveTo>
                  <a:pt x="0" y="0"/>
                </a:moveTo>
                <a:lnTo>
                  <a:pt x="8338090" y="0"/>
                </a:lnTo>
                <a:lnTo>
                  <a:pt x="8338090" y="7254138"/>
                </a:lnTo>
                <a:lnTo>
                  <a:pt x="0" y="72541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a:off x="10703640" y="2735890"/>
            <a:ext cx="6387302" cy="6147834"/>
            <a:chOff x="30480" y="591820"/>
            <a:chExt cx="12736830" cy="12259310"/>
          </a:xfrm>
        </p:grpSpPr>
        <p:sp>
          <p:nvSpPr>
            <p:cNvPr id="6" name="Freeform 6"/>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38372" t="-5134" r="243" b="5134"/>
              </a:stretch>
            </a:blipFill>
          </p:spPr>
        </p:sp>
      </p:grpSp>
      <p:sp>
        <p:nvSpPr>
          <p:cNvPr id="8" name="TextBox 3">
            <a:extLst>
              <a:ext uri="{FF2B5EF4-FFF2-40B4-BE49-F238E27FC236}">
                <a16:creationId xmlns:a16="http://schemas.microsoft.com/office/drawing/2014/main" id="{DA7F6C20-ADDA-790F-3813-F0FD87C964BF}"/>
              </a:ext>
            </a:extLst>
          </p:cNvPr>
          <p:cNvSpPr txBox="1"/>
          <p:nvPr/>
        </p:nvSpPr>
        <p:spPr>
          <a:xfrm>
            <a:off x="1307222" y="306885"/>
            <a:ext cx="11178023" cy="2677656"/>
          </a:xfrm>
          <a:prstGeom prst="rect">
            <a:avLst/>
          </a:prstGeom>
        </p:spPr>
        <p:txBody>
          <a:bodyPr wrap="square" lIns="0" tIns="0" rIns="0" bIns="0" rtlCol="0" anchor="t">
            <a:spAutoFit/>
          </a:bodyPr>
          <a:lstStyle/>
          <a:p>
            <a:pPr algn="ctr">
              <a:lnSpc>
                <a:spcPts val="10800"/>
              </a:lnSpc>
            </a:pPr>
            <a:r>
              <a:rPr lang="en-US" sz="6600" dirty="0">
                <a:solidFill>
                  <a:srgbClr val="000000"/>
                </a:solidFill>
                <a:latin typeface="Baloo"/>
                <a:ea typeface="Baloo"/>
                <a:cs typeface="Baloo"/>
                <a:sym typeface="Baloo"/>
              </a:rPr>
              <a:t>Proposed Solutions for Enhancing Homestay Quality </a:t>
            </a:r>
          </a:p>
        </p:txBody>
      </p:sp>
      <p:sp>
        <p:nvSpPr>
          <p:cNvPr id="10" name="TextBox 9">
            <a:extLst>
              <a:ext uri="{FF2B5EF4-FFF2-40B4-BE49-F238E27FC236}">
                <a16:creationId xmlns:a16="http://schemas.microsoft.com/office/drawing/2014/main" id="{00866B90-61D6-1E84-B25B-A7E622EC862B}"/>
              </a:ext>
            </a:extLst>
          </p:cNvPr>
          <p:cNvSpPr txBox="1"/>
          <p:nvPr/>
        </p:nvSpPr>
        <p:spPr>
          <a:xfrm>
            <a:off x="893642" y="3435702"/>
            <a:ext cx="10636898" cy="2554545"/>
          </a:xfrm>
          <a:prstGeom prst="rect">
            <a:avLst/>
          </a:prstGeom>
          <a:noFill/>
        </p:spPr>
        <p:txBody>
          <a:bodyPr wrap="square">
            <a:spAutoFit/>
          </a:bodyPr>
          <a:lstStyle/>
          <a:p>
            <a:r>
              <a:rPr lang="en-VN" sz="3200" b="1" dirty="0">
                <a:effectLst/>
                <a:latin typeface="Times New Roman" panose="02020603050405020304" pitchFamily="18" charset="0"/>
                <a:ea typeface="Times New Roman" panose="02020603050405020304" pitchFamily="18" charset="0"/>
              </a:rPr>
              <a:t>Educational Initiatives</a:t>
            </a:r>
            <a:endParaRPr lang="en-VN" sz="32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3200" dirty="0">
                <a:effectLst/>
                <a:latin typeface="Times New Roman" panose="02020603050405020304" pitchFamily="18" charset="0"/>
                <a:ea typeface="Times New Roman" panose="02020603050405020304" pitchFamily="18" charset="0"/>
              </a:rPr>
              <a:t>Host workshops for residents on hospitality skills, sustainable practices, and customer service.</a:t>
            </a:r>
            <a:endParaRPr lang="en-VN" sz="3200" dirty="0">
              <a:effectLst/>
              <a:latin typeface="Times New Roman" panose="02020603050405020304" pitchFamily="18" charset="0"/>
              <a:ea typeface="Calibri" panose="020F0502020204030204" pitchFamily="34" charset="0"/>
            </a:endParaRPr>
          </a:p>
          <a:p>
            <a:r>
              <a:rPr lang="en-VN" sz="3200" dirty="0">
                <a:effectLst/>
                <a:latin typeface="Times New Roman" panose="02020603050405020304" pitchFamily="18" charset="0"/>
                <a:ea typeface="Times New Roman" panose="02020603050405020304" pitchFamily="18" charset="0"/>
              </a:rPr>
              <a:t>Integrate tourism topics into school curriculums to foster early interest and understanding among younger generations</a:t>
            </a:r>
            <a:r>
              <a:rPr lang="en-VN" sz="3200" dirty="0">
                <a:effectLst/>
              </a:rPr>
              <a:t> </a:t>
            </a:r>
            <a:endParaRPr lang="en-VN" sz="3200" dirty="0"/>
          </a:p>
        </p:txBody>
      </p:sp>
      <p:sp>
        <p:nvSpPr>
          <p:cNvPr id="12" name="TextBox 11">
            <a:extLst>
              <a:ext uri="{FF2B5EF4-FFF2-40B4-BE49-F238E27FC236}">
                <a16:creationId xmlns:a16="http://schemas.microsoft.com/office/drawing/2014/main" id="{F2306B53-2894-AD13-B569-BFFBFDCCCB8D}"/>
              </a:ext>
            </a:extLst>
          </p:cNvPr>
          <p:cNvSpPr txBox="1"/>
          <p:nvPr/>
        </p:nvSpPr>
        <p:spPr>
          <a:xfrm>
            <a:off x="721194" y="6287897"/>
            <a:ext cx="10636898" cy="3046988"/>
          </a:xfrm>
          <a:prstGeom prst="rect">
            <a:avLst/>
          </a:prstGeom>
          <a:noFill/>
        </p:spPr>
        <p:txBody>
          <a:bodyPr wrap="square">
            <a:spAutoFit/>
          </a:bodyPr>
          <a:lstStyle/>
          <a:p>
            <a:r>
              <a:rPr lang="en-VN" sz="3200" b="1" dirty="0">
                <a:effectLst/>
                <a:latin typeface="Times New Roman" panose="02020603050405020304" pitchFamily="18" charset="0"/>
                <a:ea typeface="Times New Roman" panose="02020603050405020304" pitchFamily="18" charset="0"/>
              </a:rPr>
              <a:t>Community Collaboration</a:t>
            </a:r>
            <a:endParaRPr lang="en-VN" sz="32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3200" dirty="0">
                <a:effectLst/>
                <a:latin typeface="Times New Roman" panose="02020603050405020304" pitchFamily="18" charset="0"/>
                <a:ea typeface="Times New Roman" panose="02020603050405020304" pitchFamily="18" charset="0"/>
              </a:rPr>
              <a:t>Encourage locals to contribute crafts, agricultural products, and cultural performances, enhancing the tourist experience and generating income.</a:t>
            </a:r>
            <a:endParaRPr lang="en-VN" sz="3200" dirty="0">
              <a:effectLst/>
              <a:latin typeface="Times New Roman" panose="02020603050405020304" pitchFamily="18" charset="0"/>
              <a:ea typeface="Calibri" panose="020F0502020204030204" pitchFamily="34" charset="0"/>
            </a:endParaRPr>
          </a:p>
          <a:p>
            <a:r>
              <a:rPr lang="en-VN" sz="3200" dirty="0">
                <a:effectLst/>
                <a:latin typeface="Times New Roman" panose="02020603050405020304" pitchFamily="18" charset="0"/>
                <a:ea typeface="Times New Roman" panose="02020603050405020304" pitchFamily="18" charset="0"/>
              </a:rPr>
              <a:t>Develop forums where community members can propose ideas and share feedback on tourism development plans</a:t>
            </a:r>
            <a:r>
              <a:rPr lang="en-VN" sz="3200" dirty="0">
                <a:effectLst/>
              </a:rPr>
              <a:t> </a:t>
            </a:r>
            <a:endParaRPr lang="en-VN"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62989" t="67035"/>
          <a:stretch>
            <a:fillRect/>
          </a:stretch>
        </p:blipFill>
        <p:spPr>
          <a:xfrm rot="5400000">
            <a:off x="-202103" y="6179918"/>
            <a:ext cx="4312936" cy="3841377"/>
          </a:xfrm>
          <a:prstGeom prst="rect">
            <a:avLst/>
          </a:prstGeom>
        </p:spPr>
      </p:pic>
      <p:pic>
        <p:nvPicPr>
          <p:cNvPr id="4" name="Picture 4"/>
          <p:cNvPicPr>
            <a:picLocks noChangeAspect="1"/>
          </p:cNvPicPr>
          <p:nvPr/>
        </p:nvPicPr>
        <p:blipFill>
          <a:blip r:embed="rId3"/>
          <a:srcRect/>
          <a:stretch>
            <a:fillRect/>
          </a:stretch>
        </p:blipFill>
        <p:spPr>
          <a:xfrm>
            <a:off x="11640279" y="-4239083"/>
            <a:ext cx="8152651" cy="8478165"/>
          </a:xfrm>
          <a:prstGeom prst="rect">
            <a:avLst/>
          </a:prstGeom>
        </p:spPr>
      </p:pic>
      <p:sp>
        <p:nvSpPr>
          <p:cNvPr id="5" name="TextBox 5"/>
          <p:cNvSpPr txBox="1"/>
          <p:nvPr/>
        </p:nvSpPr>
        <p:spPr>
          <a:xfrm>
            <a:off x="1717118" y="2355957"/>
            <a:ext cx="14092792" cy="6384568"/>
          </a:xfrm>
          <a:prstGeom prst="rect">
            <a:avLst/>
          </a:prstGeom>
        </p:spPr>
        <p:txBody>
          <a:bodyPr wrap="square" lIns="0" tIns="0" rIns="0" bIns="0" rtlCol="0" anchor="t">
            <a:spAutoFit/>
          </a:bodyPr>
          <a:lstStyle/>
          <a:p>
            <a:pPr algn="just">
              <a:lnSpc>
                <a:spcPct val="150000"/>
              </a:lnSpc>
            </a:pPr>
            <a:r>
              <a:rPr lang="en-US" sz="3200" dirty="0">
                <a:solidFill>
                  <a:srgbClr val="000000"/>
                </a:solidFill>
                <a:latin typeface="Arial" panose="020B0604020202020204" pitchFamily="34" charset="0"/>
                <a:ea typeface="Baloo"/>
                <a:cs typeface="Arial" panose="020B0604020202020204" pitchFamily="34" charset="0"/>
                <a:sym typeface="Baloo"/>
              </a:rPr>
              <a:t>Enhancing homestay services in Lang Can requires a multifaceted approach, combining human resource development, infrastructure investment, service diversification, and effective marketing. Community participation is key to preserving cultural heritage and ensuring sustainable tourism. By addressing current challenges and leveraging local strengths, Lam Bình can position itself as a premier destination for authentic and enriching travel experiences.</a:t>
            </a:r>
          </a:p>
          <a:p>
            <a:pPr algn="just">
              <a:lnSpc>
                <a:spcPct val="150000"/>
              </a:lnSpc>
            </a:pPr>
            <a:endParaRPr lang="en-US" sz="3200" dirty="0">
              <a:solidFill>
                <a:srgbClr val="000000"/>
              </a:solidFill>
              <a:latin typeface="Arial" panose="020B0604020202020204" pitchFamily="34" charset="0"/>
              <a:ea typeface="Baloo"/>
              <a:cs typeface="Arial" panose="020B0604020202020204" pitchFamily="34" charset="0"/>
              <a:sym typeface="Baloo"/>
            </a:endParaRPr>
          </a:p>
          <a:p>
            <a:pPr algn="ctr">
              <a:lnSpc>
                <a:spcPct val="150000"/>
              </a:lnSpc>
            </a:pPr>
            <a:r>
              <a:rPr lang="en-US" sz="6000" b="1" dirty="0">
                <a:solidFill>
                  <a:srgbClr val="000000"/>
                </a:solidFill>
                <a:latin typeface="Arial" panose="020B0604020202020204" pitchFamily="34" charset="0"/>
                <a:ea typeface="Baloo"/>
                <a:cs typeface="Arial" panose="020B0604020202020204" pitchFamily="34" charset="0"/>
                <a:sym typeface="Baloo"/>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27178">
            <a:off x="2119528" y="-963026"/>
            <a:ext cx="12725595" cy="14205829"/>
          </a:xfrm>
          <a:prstGeom prst="rect">
            <a:avLst/>
          </a:prstGeom>
        </p:spPr>
      </p:pic>
      <p:sp>
        <p:nvSpPr>
          <p:cNvPr id="3" name="Freeform 3"/>
          <p:cNvSpPr/>
          <p:nvPr/>
        </p:nvSpPr>
        <p:spPr>
          <a:xfrm rot="1873312">
            <a:off x="7975567" y="3035514"/>
            <a:ext cx="11748976" cy="11578082"/>
          </a:xfrm>
          <a:custGeom>
            <a:avLst/>
            <a:gdLst/>
            <a:ahLst/>
            <a:cxnLst/>
            <a:rect l="l" t="t" r="r" b="b"/>
            <a:pathLst>
              <a:path w="11748976" h="11578082">
                <a:moveTo>
                  <a:pt x="0" y="0"/>
                </a:moveTo>
                <a:lnTo>
                  <a:pt x="11748975" y="0"/>
                </a:lnTo>
                <a:lnTo>
                  <a:pt x="11748975" y="11578081"/>
                </a:lnTo>
                <a:lnTo>
                  <a:pt x="0" y="11578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a:grpSpLocks noChangeAspect="1"/>
          </p:cNvGrpSpPr>
          <p:nvPr/>
        </p:nvGrpSpPr>
        <p:grpSpPr>
          <a:xfrm>
            <a:off x="2014180" y="3712648"/>
            <a:ext cx="3437142" cy="3357587"/>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t="-21144" b="-21144"/>
              </a:stretch>
            </a:blipFill>
          </p:spPr>
        </p:sp>
      </p:grpSp>
      <p:grpSp>
        <p:nvGrpSpPr>
          <p:cNvPr id="6" name="Group 6"/>
          <p:cNvGrpSpPr>
            <a:grpSpLocks noChangeAspect="1"/>
          </p:cNvGrpSpPr>
          <p:nvPr/>
        </p:nvGrpSpPr>
        <p:grpSpPr>
          <a:xfrm>
            <a:off x="5634207" y="3712648"/>
            <a:ext cx="3437142" cy="335758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t="-26161" b="-26161"/>
              </a:stretch>
            </a:blipFill>
          </p:spPr>
        </p:sp>
      </p:grpSp>
      <p:grpSp>
        <p:nvGrpSpPr>
          <p:cNvPr id="8" name="Group 8"/>
          <p:cNvGrpSpPr>
            <a:grpSpLocks noChangeAspect="1"/>
          </p:cNvGrpSpPr>
          <p:nvPr/>
        </p:nvGrpSpPr>
        <p:grpSpPr>
          <a:xfrm>
            <a:off x="9280442" y="3712648"/>
            <a:ext cx="3437142" cy="3357587"/>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t="-18282" b="-18282"/>
              </a:stretch>
            </a:blipFill>
          </p:spPr>
        </p:sp>
      </p:grpSp>
      <p:grpSp>
        <p:nvGrpSpPr>
          <p:cNvPr id="10" name="Group 10"/>
          <p:cNvGrpSpPr>
            <a:grpSpLocks noChangeAspect="1"/>
          </p:cNvGrpSpPr>
          <p:nvPr/>
        </p:nvGrpSpPr>
        <p:grpSpPr>
          <a:xfrm>
            <a:off x="12919084" y="3712648"/>
            <a:ext cx="3437142" cy="3357587"/>
            <a:chOff x="0" y="0"/>
            <a:chExt cx="4828540" cy="4716780"/>
          </a:xfrm>
        </p:grpSpPr>
        <p:sp>
          <p:nvSpPr>
            <p:cNvPr id="11" name="Freeform 11"/>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8282" b="-18282"/>
              </a:stretch>
            </a:blipFill>
          </p:spPr>
        </p:sp>
      </p:grpSp>
      <p:sp>
        <p:nvSpPr>
          <p:cNvPr id="12" name="TextBox 12"/>
          <p:cNvSpPr txBox="1"/>
          <p:nvPr/>
        </p:nvSpPr>
        <p:spPr>
          <a:xfrm>
            <a:off x="2205593" y="7428856"/>
            <a:ext cx="3054316" cy="582930"/>
          </a:xfrm>
          <a:prstGeom prst="rect">
            <a:avLst/>
          </a:prstGeom>
        </p:spPr>
        <p:txBody>
          <a:bodyPr lIns="0" tIns="0" rIns="0" bIns="0" rtlCol="0" anchor="t">
            <a:spAutoFit/>
          </a:bodyPr>
          <a:lstStyle/>
          <a:p>
            <a:pPr algn="ctr">
              <a:lnSpc>
                <a:spcPts val="4680"/>
              </a:lnSpc>
            </a:pPr>
            <a:r>
              <a:rPr lang="en-US" sz="3600">
                <a:solidFill>
                  <a:srgbClr val="000000"/>
                </a:solidFill>
                <a:latin typeface="Baloo"/>
                <a:ea typeface="Baloo"/>
                <a:cs typeface="Baloo"/>
                <a:sym typeface="Baloo"/>
              </a:rPr>
              <a:t>Thu Viễn</a:t>
            </a:r>
          </a:p>
        </p:txBody>
      </p:sp>
      <p:sp>
        <p:nvSpPr>
          <p:cNvPr id="13" name="TextBox 13"/>
          <p:cNvSpPr txBox="1"/>
          <p:nvPr/>
        </p:nvSpPr>
        <p:spPr>
          <a:xfrm>
            <a:off x="5825620" y="7428856"/>
            <a:ext cx="3054316" cy="582930"/>
          </a:xfrm>
          <a:prstGeom prst="rect">
            <a:avLst/>
          </a:prstGeom>
        </p:spPr>
        <p:txBody>
          <a:bodyPr lIns="0" tIns="0" rIns="0" bIns="0" rtlCol="0" anchor="t">
            <a:spAutoFit/>
          </a:bodyPr>
          <a:lstStyle/>
          <a:p>
            <a:pPr algn="ctr">
              <a:lnSpc>
                <a:spcPts val="4680"/>
              </a:lnSpc>
            </a:pPr>
            <a:r>
              <a:rPr lang="en-US" sz="3600">
                <a:solidFill>
                  <a:srgbClr val="000000"/>
                </a:solidFill>
                <a:latin typeface="Baloo"/>
                <a:ea typeface="Baloo"/>
                <a:cs typeface="Baloo"/>
                <a:sym typeface="Baloo"/>
              </a:rPr>
              <a:t>Thuỳ Giang</a:t>
            </a:r>
          </a:p>
        </p:txBody>
      </p:sp>
      <p:sp>
        <p:nvSpPr>
          <p:cNvPr id="14" name="TextBox 14"/>
          <p:cNvSpPr txBox="1"/>
          <p:nvPr/>
        </p:nvSpPr>
        <p:spPr>
          <a:xfrm>
            <a:off x="13110497" y="7428856"/>
            <a:ext cx="3054316" cy="582930"/>
          </a:xfrm>
          <a:prstGeom prst="rect">
            <a:avLst/>
          </a:prstGeom>
        </p:spPr>
        <p:txBody>
          <a:bodyPr lIns="0" tIns="0" rIns="0" bIns="0" rtlCol="0" anchor="t">
            <a:spAutoFit/>
          </a:bodyPr>
          <a:lstStyle/>
          <a:p>
            <a:pPr algn="ctr">
              <a:lnSpc>
                <a:spcPts val="4680"/>
              </a:lnSpc>
            </a:pPr>
            <a:r>
              <a:rPr lang="en-US" sz="3600">
                <a:solidFill>
                  <a:srgbClr val="000000"/>
                </a:solidFill>
                <a:latin typeface="Baloo"/>
                <a:ea typeface="Baloo"/>
                <a:cs typeface="Baloo"/>
                <a:sym typeface="Baloo"/>
              </a:rPr>
              <a:t>Phương Anh</a:t>
            </a:r>
          </a:p>
        </p:txBody>
      </p:sp>
      <p:sp>
        <p:nvSpPr>
          <p:cNvPr id="15" name="TextBox 15"/>
          <p:cNvSpPr txBox="1"/>
          <p:nvPr/>
        </p:nvSpPr>
        <p:spPr>
          <a:xfrm>
            <a:off x="3806976" y="893022"/>
            <a:ext cx="10674048" cy="965649"/>
          </a:xfrm>
          <a:prstGeom prst="rect">
            <a:avLst/>
          </a:prstGeom>
        </p:spPr>
        <p:txBody>
          <a:bodyPr lIns="0" tIns="0" rIns="0" bIns="0" rtlCol="0" anchor="t">
            <a:spAutoFit/>
          </a:bodyPr>
          <a:lstStyle/>
          <a:p>
            <a:pPr algn="ctr">
              <a:lnSpc>
                <a:spcPts val="6179"/>
              </a:lnSpc>
            </a:pPr>
            <a:r>
              <a:rPr lang="en-US" sz="9600" dirty="0">
                <a:solidFill>
                  <a:srgbClr val="000000"/>
                </a:solidFill>
                <a:latin typeface="Baloo"/>
                <a:ea typeface="Baloo"/>
                <a:cs typeface="Baloo"/>
                <a:sym typeface="Baloo"/>
              </a:rPr>
              <a:t>Group members</a:t>
            </a:r>
          </a:p>
        </p:txBody>
      </p:sp>
      <p:sp>
        <p:nvSpPr>
          <p:cNvPr id="16" name="TextBox 16"/>
          <p:cNvSpPr txBox="1"/>
          <p:nvPr/>
        </p:nvSpPr>
        <p:spPr>
          <a:xfrm>
            <a:off x="9471855" y="7428856"/>
            <a:ext cx="3054316" cy="582930"/>
          </a:xfrm>
          <a:prstGeom prst="rect">
            <a:avLst/>
          </a:prstGeom>
        </p:spPr>
        <p:txBody>
          <a:bodyPr lIns="0" tIns="0" rIns="0" bIns="0" rtlCol="0" anchor="t">
            <a:spAutoFit/>
          </a:bodyPr>
          <a:lstStyle/>
          <a:p>
            <a:pPr algn="ctr">
              <a:lnSpc>
                <a:spcPts val="4680"/>
              </a:lnSpc>
            </a:pPr>
            <a:r>
              <a:rPr lang="en-US" sz="3600">
                <a:solidFill>
                  <a:srgbClr val="000000"/>
                </a:solidFill>
                <a:latin typeface="Baloo"/>
                <a:ea typeface="Baloo"/>
                <a:cs typeface="Baloo"/>
                <a:sym typeface="Baloo"/>
              </a:rPr>
              <a:t>Kim Oanh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4034" b="46739"/>
          <a:stretch>
            <a:fillRect/>
          </a:stretch>
        </p:blipFill>
        <p:spPr>
          <a:xfrm rot="-5400000" flipH="1">
            <a:off x="-4815703" y="-1693918"/>
            <a:ext cx="4331879" cy="6415001"/>
          </a:xfrm>
          <a:prstGeom prst="rect">
            <a:avLst/>
          </a:prstGeom>
        </p:spPr>
      </p:pic>
      <p:pic>
        <p:nvPicPr>
          <p:cNvPr id="3" name="Picture 3"/>
          <p:cNvPicPr>
            <a:picLocks noChangeAspect="1"/>
          </p:cNvPicPr>
          <p:nvPr/>
        </p:nvPicPr>
        <p:blipFill>
          <a:blip r:embed="rId2"/>
          <a:srcRect l="64771" t="21970"/>
          <a:stretch>
            <a:fillRect/>
          </a:stretch>
        </p:blipFill>
        <p:spPr>
          <a:xfrm rot="5400000">
            <a:off x="3124630" y="2018870"/>
            <a:ext cx="5143500" cy="11392761"/>
          </a:xfrm>
          <a:prstGeom prst="rect">
            <a:avLst/>
          </a:prstGeom>
        </p:spPr>
      </p:pic>
      <p:sp>
        <p:nvSpPr>
          <p:cNvPr id="4" name="Freeform 4"/>
          <p:cNvSpPr/>
          <p:nvPr/>
        </p:nvSpPr>
        <p:spPr>
          <a:xfrm rot="-1016799">
            <a:off x="9736550" y="-2506878"/>
            <a:ext cx="11406363" cy="9923536"/>
          </a:xfrm>
          <a:custGeom>
            <a:avLst/>
            <a:gdLst/>
            <a:ahLst/>
            <a:cxnLst/>
            <a:rect l="l" t="t" r="r" b="b"/>
            <a:pathLst>
              <a:path w="11406363" h="9923536">
                <a:moveTo>
                  <a:pt x="0" y="0"/>
                </a:moveTo>
                <a:lnTo>
                  <a:pt x="11406363" y="0"/>
                </a:lnTo>
                <a:lnTo>
                  <a:pt x="11406363" y="9923536"/>
                </a:lnTo>
                <a:lnTo>
                  <a:pt x="0" y="9923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413960" y="495390"/>
            <a:ext cx="7124716" cy="1026756"/>
          </a:xfrm>
          <a:prstGeom prst="rect">
            <a:avLst/>
          </a:prstGeom>
        </p:spPr>
        <p:txBody>
          <a:bodyPr wrap="square" lIns="0" tIns="0" rIns="0" bIns="0" rtlCol="0" anchor="t">
            <a:spAutoFit/>
          </a:bodyPr>
          <a:lstStyle/>
          <a:p>
            <a:pPr marL="1444209" lvl="1" indent="-722105" algn="l">
              <a:lnSpc>
                <a:spcPts val="8027"/>
              </a:lnSpc>
              <a:buFont typeface="Arial"/>
              <a:buChar char="•"/>
            </a:pPr>
            <a:r>
              <a:rPr lang="en-US" sz="6689" dirty="0">
                <a:solidFill>
                  <a:srgbClr val="FFFAEF"/>
                </a:solidFill>
                <a:latin typeface="Baloo"/>
                <a:ea typeface="Baloo"/>
                <a:cs typeface="Baloo"/>
                <a:sym typeface="Baloo"/>
              </a:rPr>
              <a:t>Introduction</a:t>
            </a:r>
          </a:p>
        </p:txBody>
      </p:sp>
      <p:sp>
        <p:nvSpPr>
          <p:cNvPr id="7" name="TextBox 7"/>
          <p:cNvSpPr txBox="1"/>
          <p:nvPr/>
        </p:nvSpPr>
        <p:spPr>
          <a:xfrm>
            <a:off x="2194207" y="2328472"/>
            <a:ext cx="5087567" cy="5001368"/>
          </a:xfrm>
          <a:prstGeom prst="rect">
            <a:avLst/>
          </a:prstGeom>
        </p:spPr>
        <p:txBody>
          <a:bodyPr lIns="0" tIns="0" rIns="0" bIns="0" rtlCol="0" anchor="t">
            <a:spAutoFit/>
          </a:bodyPr>
          <a:lstStyle/>
          <a:p>
            <a:pPr algn="l">
              <a:lnSpc>
                <a:spcPts val="2990"/>
              </a:lnSpc>
            </a:pPr>
            <a:r>
              <a:rPr lang="en-US" sz="2600" dirty="0" err="1">
                <a:solidFill>
                  <a:srgbClr val="FFFAEF"/>
                </a:solidFill>
                <a:latin typeface="Clear Sans"/>
                <a:ea typeface="Clear Sans"/>
                <a:cs typeface="Clear Sans"/>
                <a:sym typeface="Clear Sans"/>
              </a:rPr>
              <a:t>Tuyên</a:t>
            </a:r>
            <a:r>
              <a:rPr lang="en-US" sz="2600" dirty="0">
                <a:solidFill>
                  <a:srgbClr val="FFFAEF"/>
                </a:solidFill>
                <a:latin typeface="Clear Sans"/>
                <a:ea typeface="Clear Sans"/>
                <a:cs typeface="Clear Sans"/>
                <a:sym typeface="Clear Sans"/>
              </a:rPr>
              <a:t> Quang, located in northern Vietnam, boasts stunning natural landscapes and a rich cultural heritage. The Lâm Bình District, home to 12 ethnic groups such as the </a:t>
            </a:r>
            <a:r>
              <a:rPr lang="en-US" sz="2600" dirty="0" err="1">
                <a:solidFill>
                  <a:srgbClr val="FFFAEF"/>
                </a:solidFill>
                <a:latin typeface="Clear Sans"/>
                <a:ea typeface="Clear Sans"/>
                <a:cs typeface="Clear Sans"/>
                <a:sym typeface="Clear Sans"/>
              </a:rPr>
              <a:t>Tày</a:t>
            </a:r>
            <a:r>
              <a:rPr lang="en-US" sz="2600" dirty="0">
                <a:solidFill>
                  <a:srgbClr val="FFFAEF"/>
                </a:solidFill>
                <a:latin typeface="Clear Sans"/>
                <a:ea typeface="Clear Sans"/>
                <a:cs typeface="Clear Sans"/>
                <a:sym typeface="Clear Sans"/>
              </a:rPr>
              <a:t>, Dao, and </a:t>
            </a:r>
            <a:r>
              <a:rPr lang="en-US" sz="2600" dirty="0" err="1">
                <a:solidFill>
                  <a:srgbClr val="FFFAEF"/>
                </a:solidFill>
                <a:latin typeface="Clear Sans"/>
                <a:ea typeface="Clear Sans"/>
                <a:cs typeface="Clear Sans"/>
                <a:sym typeface="Clear Sans"/>
              </a:rPr>
              <a:t>Mông</a:t>
            </a:r>
            <a:r>
              <a:rPr lang="en-US" sz="2600" dirty="0">
                <a:solidFill>
                  <a:srgbClr val="FFFAEF"/>
                </a:solidFill>
                <a:latin typeface="Clear Sans"/>
                <a:ea typeface="Clear Sans"/>
                <a:cs typeface="Clear Sans"/>
                <a:sym typeface="Clear Sans"/>
              </a:rPr>
              <a:t>, has preserved traditional languages, customs, and architectural styles. Recognizing the area's potential, local authorities have promoted community-based homestay tourism to sustain cultural heritage and improve livelihoods </a:t>
            </a:r>
          </a:p>
        </p:txBody>
      </p:sp>
      <p:sp>
        <p:nvSpPr>
          <p:cNvPr id="14" name="TextBox 14"/>
          <p:cNvSpPr txBox="1"/>
          <p:nvPr/>
        </p:nvSpPr>
        <p:spPr>
          <a:xfrm>
            <a:off x="9710858" y="3024274"/>
            <a:ext cx="5362331" cy="5204502"/>
          </a:xfrm>
          <a:prstGeom prst="rect">
            <a:avLst/>
          </a:prstGeom>
        </p:spPr>
        <p:txBody>
          <a:bodyPr lIns="0" tIns="0" rIns="0" bIns="0" rtlCol="0" anchor="t">
            <a:spAutoFit/>
          </a:bodyPr>
          <a:lstStyle/>
          <a:p>
            <a:pPr algn="l">
              <a:lnSpc>
                <a:spcPts val="3380"/>
              </a:lnSpc>
            </a:pPr>
            <a:r>
              <a:rPr lang="en-US" sz="2600" dirty="0">
                <a:solidFill>
                  <a:srgbClr val="FFFAEF"/>
                </a:solidFill>
                <a:latin typeface="Clear Sans"/>
                <a:ea typeface="Clear Sans"/>
                <a:cs typeface="Clear Sans"/>
                <a:sym typeface="Clear Sans"/>
              </a:rPr>
              <a:t>In 2017, the district initiated a model to develop cultural tourism villages, involving 15 households. These efforts included training programs, infrastructure upgrades, and introducing new activities like kayaking, cycling, and cultural performances. Despite progress, there remains a pressing need to enhance service quality to attract more visitors and ensure sustainable growth.</a:t>
            </a:r>
          </a:p>
        </p:txBody>
      </p:sp>
      <p:pic>
        <p:nvPicPr>
          <p:cNvPr id="15" name="Picture 15"/>
          <p:cNvPicPr>
            <a:picLocks noChangeAspect="1"/>
          </p:cNvPicPr>
          <p:nvPr/>
        </p:nvPicPr>
        <p:blipFill>
          <a:blip r:embed="rId5"/>
          <a:srcRect/>
          <a:stretch>
            <a:fillRect/>
          </a:stretch>
        </p:blipFill>
        <p:spPr>
          <a:xfrm>
            <a:off x="1028700" y="1907944"/>
            <a:ext cx="832486" cy="862071"/>
          </a:xfrm>
          <a:prstGeom prst="rect">
            <a:avLst/>
          </a:prstGeom>
        </p:spPr>
      </p:pic>
      <p:pic>
        <p:nvPicPr>
          <p:cNvPr id="16" name="Picture 16"/>
          <p:cNvPicPr>
            <a:picLocks noChangeAspect="1"/>
          </p:cNvPicPr>
          <p:nvPr/>
        </p:nvPicPr>
        <p:blipFill>
          <a:blip r:embed="rId6"/>
          <a:srcRect/>
          <a:stretch>
            <a:fillRect/>
          </a:stretch>
        </p:blipFill>
        <p:spPr>
          <a:xfrm>
            <a:off x="8151755" y="2709470"/>
            <a:ext cx="661164" cy="629608"/>
          </a:xfrm>
          <a:prstGeom prst="rect">
            <a:avLst/>
          </a:prstGeom>
        </p:spPr>
      </p:pic>
      <p:pic>
        <p:nvPicPr>
          <p:cNvPr id="17" name="Picture 17"/>
          <p:cNvPicPr>
            <a:picLocks noChangeAspect="1"/>
          </p:cNvPicPr>
          <p:nvPr/>
        </p:nvPicPr>
        <p:blipFill>
          <a:blip r:embed="rId7"/>
          <a:srcRect/>
          <a:stretch>
            <a:fillRect/>
          </a:stretch>
        </p:blipFill>
        <p:spPr>
          <a:xfrm>
            <a:off x="15929719" y="6515100"/>
            <a:ext cx="658195" cy="645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781681">
            <a:off x="3731731" y="4683918"/>
            <a:ext cx="9133702" cy="8617511"/>
          </a:xfrm>
          <a:prstGeom prst="rect">
            <a:avLst/>
          </a:prstGeom>
        </p:spPr>
      </p:pic>
      <p:sp>
        <p:nvSpPr>
          <p:cNvPr id="3" name="TextBox 3"/>
          <p:cNvSpPr txBox="1"/>
          <p:nvPr/>
        </p:nvSpPr>
        <p:spPr>
          <a:xfrm>
            <a:off x="783011" y="2402619"/>
            <a:ext cx="6436125" cy="3308598"/>
          </a:xfrm>
          <a:prstGeom prst="rect">
            <a:avLst/>
          </a:prstGeom>
        </p:spPr>
        <p:txBody>
          <a:bodyPr lIns="0" tIns="0" rIns="0" bIns="0" rtlCol="0" anchor="t">
            <a:spAutoFit/>
          </a:bodyPr>
          <a:lstStyle/>
          <a:p>
            <a:pPr algn="l">
              <a:lnSpc>
                <a:spcPts val="8640"/>
              </a:lnSpc>
            </a:pPr>
            <a:r>
              <a:rPr lang="en-US" sz="6000" dirty="0">
                <a:solidFill>
                  <a:srgbClr val="000000"/>
                </a:solidFill>
                <a:latin typeface="Baloo"/>
                <a:ea typeface="Baloo"/>
                <a:cs typeface="Baloo"/>
                <a:sym typeface="Baloo"/>
              </a:rPr>
              <a:t>Current State of Homestay Services </a:t>
            </a:r>
          </a:p>
        </p:txBody>
      </p:sp>
      <p:grpSp>
        <p:nvGrpSpPr>
          <p:cNvPr id="4" name="Group 4"/>
          <p:cNvGrpSpPr/>
          <p:nvPr/>
        </p:nvGrpSpPr>
        <p:grpSpPr>
          <a:xfrm>
            <a:off x="7872380" y="1028700"/>
            <a:ext cx="9524987" cy="3028218"/>
            <a:chOff x="0" y="0"/>
            <a:chExt cx="12699982" cy="4037624"/>
          </a:xfrm>
        </p:grpSpPr>
        <p:grpSp>
          <p:nvGrpSpPr>
            <p:cNvPr id="5" name="Group 5"/>
            <p:cNvGrpSpPr/>
            <p:nvPr/>
          </p:nvGrpSpPr>
          <p:grpSpPr>
            <a:xfrm>
              <a:off x="0" y="0"/>
              <a:ext cx="12699982" cy="4037624"/>
              <a:chOff x="0" y="0"/>
              <a:chExt cx="4512977" cy="1434782"/>
            </a:xfrm>
          </p:grpSpPr>
          <p:sp>
            <p:nvSpPr>
              <p:cNvPr id="6" name="Freeform 6"/>
              <p:cNvSpPr/>
              <p:nvPr/>
            </p:nvSpPr>
            <p:spPr>
              <a:xfrm>
                <a:off x="0" y="0"/>
                <a:ext cx="4512977" cy="1434782"/>
              </a:xfrm>
              <a:custGeom>
                <a:avLst/>
                <a:gdLst/>
                <a:ahLst/>
                <a:cxnLst/>
                <a:rect l="l" t="t" r="r" b="b"/>
                <a:pathLst>
                  <a:path w="4512977" h="1434782">
                    <a:moveTo>
                      <a:pt x="4388517" y="1434782"/>
                    </a:moveTo>
                    <a:lnTo>
                      <a:pt x="124460" y="1434782"/>
                    </a:lnTo>
                    <a:cubicBezTo>
                      <a:pt x="55880" y="1434782"/>
                      <a:pt x="0" y="1378902"/>
                      <a:pt x="0" y="1310322"/>
                    </a:cubicBezTo>
                    <a:lnTo>
                      <a:pt x="0" y="124460"/>
                    </a:lnTo>
                    <a:cubicBezTo>
                      <a:pt x="0" y="55880"/>
                      <a:pt x="55880" y="0"/>
                      <a:pt x="124460" y="0"/>
                    </a:cubicBezTo>
                    <a:lnTo>
                      <a:pt x="4388517" y="0"/>
                    </a:lnTo>
                    <a:cubicBezTo>
                      <a:pt x="4457097" y="0"/>
                      <a:pt x="4512977" y="55880"/>
                      <a:pt x="4512977" y="124460"/>
                    </a:cubicBezTo>
                    <a:lnTo>
                      <a:pt x="4512977" y="1310322"/>
                    </a:lnTo>
                    <a:cubicBezTo>
                      <a:pt x="4512977" y="1378902"/>
                      <a:pt x="4457097" y="1434782"/>
                      <a:pt x="4388517" y="1434782"/>
                    </a:cubicBezTo>
                    <a:close/>
                  </a:path>
                </a:pathLst>
              </a:custGeom>
              <a:solidFill>
                <a:srgbClr val="D8A1A6"/>
              </a:solidFill>
            </p:spPr>
          </p:sp>
        </p:grpSp>
        <p:sp>
          <p:nvSpPr>
            <p:cNvPr id="7" name="TextBox 7"/>
            <p:cNvSpPr txBox="1"/>
            <p:nvPr/>
          </p:nvSpPr>
          <p:spPr>
            <a:xfrm>
              <a:off x="568269" y="478123"/>
              <a:ext cx="11057523" cy="3321337"/>
            </a:xfrm>
            <a:prstGeom prst="rect">
              <a:avLst/>
            </a:prstGeom>
          </p:spPr>
          <p:txBody>
            <a:bodyPr lIns="0" tIns="0" rIns="0" bIns="0" rtlCol="0" anchor="t">
              <a:spAutoFit/>
            </a:bodyPr>
            <a:lstStyle/>
            <a:p>
              <a:pPr algn="l">
                <a:lnSpc>
                  <a:spcPts val="2795"/>
                </a:lnSpc>
              </a:pPr>
              <a:r>
                <a:rPr lang="en-US" sz="2150" b="1" dirty="0">
                  <a:latin typeface="Clear Sans"/>
                  <a:ea typeface="Clear Sans"/>
                  <a:cs typeface="Clear Sans"/>
                  <a:sym typeface="Clear Sans"/>
                </a:rPr>
                <a:t>Lodging Services</a:t>
              </a:r>
            </a:p>
            <a:p>
              <a:pPr algn="l">
                <a:lnSpc>
                  <a:spcPts val="2795"/>
                </a:lnSpc>
              </a:pPr>
              <a:r>
                <a:rPr lang="en-US" sz="2150" dirty="0">
                  <a:solidFill>
                    <a:srgbClr val="000000"/>
                  </a:solidFill>
                  <a:latin typeface="Clear Sans"/>
                  <a:ea typeface="Clear Sans"/>
                  <a:cs typeface="Clear Sans"/>
                  <a:sym typeface="Clear Sans"/>
                </a:rPr>
                <a:t>Lang Can currently has 14 homestay businesses, offering traditional stilt houses and rustic accommodations. Features include handmade décor and basic amenities crafted by locals. While these provide cultural immersion, gaps exist in service quality, such as inconsistent Wi-Fi, lack of on-site dining, and limited professional training for hosts </a:t>
              </a:r>
            </a:p>
          </p:txBody>
        </p:sp>
      </p:grpSp>
      <p:sp>
        <p:nvSpPr>
          <p:cNvPr id="16" name="Freeform 16"/>
          <p:cNvSpPr/>
          <p:nvPr/>
        </p:nvSpPr>
        <p:spPr>
          <a:xfrm rot="5820624">
            <a:off x="-147850" y="-1833905"/>
            <a:ext cx="4514573" cy="5305588"/>
          </a:xfrm>
          <a:custGeom>
            <a:avLst/>
            <a:gdLst/>
            <a:ahLst/>
            <a:cxnLst/>
            <a:rect l="l" t="t" r="r" b="b"/>
            <a:pathLst>
              <a:path w="4514573" h="5305588">
                <a:moveTo>
                  <a:pt x="0" y="0"/>
                </a:moveTo>
                <a:lnTo>
                  <a:pt x="4514574" y="0"/>
                </a:lnTo>
                <a:lnTo>
                  <a:pt x="4514574" y="5305588"/>
                </a:lnTo>
                <a:lnTo>
                  <a:pt x="0" y="5305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8" name="Picture 17">
            <a:extLst>
              <a:ext uri="{FF2B5EF4-FFF2-40B4-BE49-F238E27FC236}">
                <a16:creationId xmlns:a16="http://schemas.microsoft.com/office/drawing/2014/main" id="{14458A32-F60F-55AA-DB3B-89B7CDAD1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458" y="6061096"/>
            <a:ext cx="6350000" cy="3962400"/>
          </a:xfrm>
          <a:prstGeom prst="rect">
            <a:avLst/>
          </a:prstGeom>
        </p:spPr>
      </p:pic>
      <p:pic>
        <p:nvPicPr>
          <p:cNvPr id="20" name="Picture 19">
            <a:extLst>
              <a:ext uri="{FF2B5EF4-FFF2-40B4-BE49-F238E27FC236}">
                <a16:creationId xmlns:a16="http://schemas.microsoft.com/office/drawing/2014/main" id="{D4798053-5B55-46A9-857F-5803133180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23" y="4686300"/>
            <a:ext cx="6667500" cy="4762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828D8-533B-716B-0798-7CD077DE317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4D88F7A-A9D6-6B0B-B61D-466E18611C13}"/>
              </a:ext>
            </a:extLst>
          </p:cNvPr>
          <p:cNvPicPr>
            <a:picLocks noChangeAspect="1"/>
          </p:cNvPicPr>
          <p:nvPr/>
        </p:nvPicPr>
        <p:blipFill>
          <a:blip r:embed="rId2"/>
          <a:srcRect/>
          <a:stretch>
            <a:fillRect/>
          </a:stretch>
        </p:blipFill>
        <p:spPr>
          <a:xfrm rot="-9781681">
            <a:off x="3731731" y="4683918"/>
            <a:ext cx="9133702" cy="8617511"/>
          </a:xfrm>
          <a:prstGeom prst="rect">
            <a:avLst/>
          </a:prstGeom>
        </p:spPr>
      </p:pic>
      <p:sp>
        <p:nvSpPr>
          <p:cNvPr id="3" name="TextBox 3">
            <a:extLst>
              <a:ext uri="{FF2B5EF4-FFF2-40B4-BE49-F238E27FC236}">
                <a16:creationId xmlns:a16="http://schemas.microsoft.com/office/drawing/2014/main" id="{18815319-B078-3B98-1F9A-FD5B2CFABB02}"/>
              </a:ext>
            </a:extLst>
          </p:cNvPr>
          <p:cNvSpPr txBox="1"/>
          <p:nvPr/>
        </p:nvSpPr>
        <p:spPr>
          <a:xfrm>
            <a:off x="783011" y="2402619"/>
            <a:ext cx="6436125" cy="3308598"/>
          </a:xfrm>
          <a:prstGeom prst="rect">
            <a:avLst/>
          </a:prstGeom>
        </p:spPr>
        <p:txBody>
          <a:bodyPr lIns="0" tIns="0" rIns="0" bIns="0" rtlCol="0" anchor="t">
            <a:spAutoFit/>
          </a:bodyPr>
          <a:lstStyle/>
          <a:p>
            <a:pPr algn="l">
              <a:lnSpc>
                <a:spcPts val="8640"/>
              </a:lnSpc>
            </a:pPr>
            <a:r>
              <a:rPr lang="en-US" sz="6000" dirty="0">
                <a:solidFill>
                  <a:srgbClr val="000000"/>
                </a:solidFill>
                <a:latin typeface="Baloo"/>
                <a:ea typeface="Baloo"/>
                <a:cs typeface="Baloo"/>
                <a:sym typeface="Baloo"/>
              </a:rPr>
              <a:t>Current State of Homestay Services </a:t>
            </a:r>
          </a:p>
        </p:txBody>
      </p:sp>
      <p:grpSp>
        <p:nvGrpSpPr>
          <p:cNvPr id="4" name="Group 4">
            <a:extLst>
              <a:ext uri="{FF2B5EF4-FFF2-40B4-BE49-F238E27FC236}">
                <a16:creationId xmlns:a16="http://schemas.microsoft.com/office/drawing/2014/main" id="{A4C2A48F-87A6-D36D-9425-FEC098E068B5}"/>
              </a:ext>
            </a:extLst>
          </p:cNvPr>
          <p:cNvGrpSpPr/>
          <p:nvPr/>
        </p:nvGrpSpPr>
        <p:grpSpPr>
          <a:xfrm>
            <a:off x="7872380" y="1028700"/>
            <a:ext cx="9524987" cy="3028218"/>
            <a:chOff x="0" y="0"/>
            <a:chExt cx="12699982" cy="4037624"/>
          </a:xfrm>
        </p:grpSpPr>
        <p:grpSp>
          <p:nvGrpSpPr>
            <p:cNvPr id="5" name="Group 5">
              <a:extLst>
                <a:ext uri="{FF2B5EF4-FFF2-40B4-BE49-F238E27FC236}">
                  <a16:creationId xmlns:a16="http://schemas.microsoft.com/office/drawing/2014/main" id="{95F216C1-31D0-AD71-622B-91AF68A953D6}"/>
                </a:ext>
              </a:extLst>
            </p:cNvPr>
            <p:cNvGrpSpPr/>
            <p:nvPr/>
          </p:nvGrpSpPr>
          <p:grpSpPr>
            <a:xfrm>
              <a:off x="0" y="0"/>
              <a:ext cx="12699982" cy="4037624"/>
              <a:chOff x="0" y="0"/>
              <a:chExt cx="4512977" cy="1434782"/>
            </a:xfrm>
          </p:grpSpPr>
          <p:sp>
            <p:nvSpPr>
              <p:cNvPr id="6" name="Freeform 6">
                <a:extLst>
                  <a:ext uri="{FF2B5EF4-FFF2-40B4-BE49-F238E27FC236}">
                    <a16:creationId xmlns:a16="http://schemas.microsoft.com/office/drawing/2014/main" id="{FFF520C8-6E4F-76B5-0223-DE8E488BC347}"/>
                  </a:ext>
                </a:extLst>
              </p:cNvPr>
              <p:cNvSpPr/>
              <p:nvPr/>
            </p:nvSpPr>
            <p:spPr>
              <a:xfrm>
                <a:off x="0" y="0"/>
                <a:ext cx="4512977" cy="1434782"/>
              </a:xfrm>
              <a:custGeom>
                <a:avLst/>
                <a:gdLst/>
                <a:ahLst/>
                <a:cxnLst/>
                <a:rect l="l" t="t" r="r" b="b"/>
                <a:pathLst>
                  <a:path w="4512977" h="1434782">
                    <a:moveTo>
                      <a:pt x="4388517" y="1434782"/>
                    </a:moveTo>
                    <a:lnTo>
                      <a:pt x="124460" y="1434782"/>
                    </a:lnTo>
                    <a:cubicBezTo>
                      <a:pt x="55880" y="1434782"/>
                      <a:pt x="0" y="1378902"/>
                      <a:pt x="0" y="1310322"/>
                    </a:cubicBezTo>
                    <a:lnTo>
                      <a:pt x="0" y="124460"/>
                    </a:lnTo>
                    <a:cubicBezTo>
                      <a:pt x="0" y="55880"/>
                      <a:pt x="55880" y="0"/>
                      <a:pt x="124460" y="0"/>
                    </a:cubicBezTo>
                    <a:lnTo>
                      <a:pt x="4388517" y="0"/>
                    </a:lnTo>
                    <a:cubicBezTo>
                      <a:pt x="4457097" y="0"/>
                      <a:pt x="4512977" y="55880"/>
                      <a:pt x="4512977" y="124460"/>
                    </a:cubicBezTo>
                    <a:lnTo>
                      <a:pt x="4512977" y="1310322"/>
                    </a:lnTo>
                    <a:cubicBezTo>
                      <a:pt x="4512977" y="1378902"/>
                      <a:pt x="4457097" y="1434782"/>
                      <a:pt x="4388517" y="1434782"/>
                    </a:cubicBezTo>
                    <a:close/>
                  </a:path>
                </a:pathLst>
              </a:custGeom>
              <a:solidFill>
                <a:srgbClr val="D8A1A6"/>
              </a:solidFill>
            </p:spPr>
          </p:sp>
        </p:grpSp>
        <p:sp>
          <p:nvSpPr>
            <p:cNvPr id="7" name="TextBox 7">
              <a:extLst>
                <a:ext uri="{FF2B5EF4-FFF2-40B4-BE49-F238E27FC236}">
                  <a16:creationId xmlns:a16="http://schemas.microsoft.com/office/drawing/2014/main" id="{C248E6E7-FE90-66BC-96B8-DE2AF8B13214}"/>
                </a:ext>
              </a:extLst>
            </p:cNvPr>
            <p:cNvSpPr txBox="1"/>
            <p:nvPr/>
          </p:nvSpPr>
          <p:spPr>
            <a:xfrm>
              <a:off x="547535" y="122565"/>
              <a:ext cx="11057523" cy="3792491"/>
            </a:xfrm>
            <a:prstGeom prst="rect">
              <a:avLst/>
            </a:prstGeom>
          </p:spPr>
          <p:txBody>
            <a:bodyPr lIns="0" tIns="0" rIns="0" bIns="0" rtlCol="0" anchor="t">
              <a:spAutoFit/>
            </a:bodyPr>
            <a:lstStyle/>
            <a:p>
              <a:pPr algn="l">
                <a:lnSpc>
                  <a:spcPts val="2795"/>
                </a:lnSpc>
              </a:pPr>
              <a:r>
                <a:rPr lang="en-US" sz="2150" b="1" dirty="0">
                  <a:latin typeface="Clear Sans"/>
                  <a:ea typeface="Clear Sans"/>
                  <a:cs typeface="Clear Sans"/>
                  <a:sym typeface="Clear Sans"/>
                </a:rPr>
                <a:t>Dining Experiences</a:t>
              </a:r>
            </a:p>
            <a:p>
              <a:pPr algn="l">
                <a:lnSpc>
                  <a:spcPts val="2795"/>
                </a:lnSpc>
              </a:pPr>
              <a:r>
                <a:rPr lang="en-US" sz="2150" dirty="0">
                  <a:latin typeface="Clear Sans"/>
                  <a:ea typeface="Clear Sans"/>
                  <a:cs typeface="Clear Sans"/>
                  <a:sym typeface="Clear Sans"/>
                </a:rPr>
                <a:t>Visitors enjoy local delicacies like sticky rice, bamboo-cooked dishes, and mountain vegetables. Meals are safe and delicious, but presentation and variety need improvement to enhance appeal. Pricing is competitive, with meal packages ranging from 150,000–200,000 VND per person or 1,500,000–1,600,000 VND for larger groups. However, snack and souvenir offerings remain underdeveloped </a:t>
              </a:r>
              <a:endParaRPr lang="en-US" sz="2150" dirty="0">
                <a:solidFill>
                  <a:srgbClr val="000000"/>
                </a:solidFill>
                <a:latin typeface="Clear Sans"/>
                <a:ea typeface="Clear Sans"/>
                <a:cs typeface="Clear Sans"/>
                <a:sym typeface="Clear Sans"/>
              </a:endParaRPr>
            </a:p>
          </p:txBody>
        </p:sp>
      </p:grpSp>
      <p:sp>
        <p:nvSpPr>
          <p:cNvPr id="16" name="Freeform 16">
            <a:extLst>
              <a:ext uri="{FF2B5EF4-FFF2-40B4-BE49-F238E27FC236}">
                <a16:creationId xmlns:a16="http://schemas.microsoft.com/office/drawing/2014/main" id="{D07EAB23-C775-4693-9117-A48E70DF0376}"/>
              </a:ext>
            </a:extLst>
          </p:cNvPr>
          <p:cNvSpPr/>
          <p:nvPr/>
        </p:nvSpPr>
        <p:spPr>
          <a:xfrm rot="5820624">
            <a:off x="-147850" y="-1833905"/>
            <a:ext cx="4514573" cy="5305588"/>
          </a:xfrm>
          <a:custGeom>
            <a:avLst/>
            <a:gdLst/>
            <a:ahLst/>
            <a:cxnLst/>
            <a:rect l="l" t="t" r="r" b="b"/>
            <a:pathLst>
              <a:path w="4514573" h="5305588">
                <a:moveTo>
                  <a:pt x="0" y="0"/>
                </a:moveTo>
                <a:lnTo>
                  <a:pt x="4514574" y="0"/>
                </a:lnTo>
                <a:lnTo>
                  <a:pt x="4514574" y="5305588"/>
                </a:lnTo>
                <a:lnTo>
                  <a:pt x="0" y="5305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1" name="Picture 10">
            <a:extLst>
              <a:ext uri="{FF2B5EF4-FFF2-40B4-BE49-F238E27FC236}">
                <a16:creationId xmlns:a16="http://schemas.microsoft.com/office/drawing/2014/main" id="{1F873DC2-B1D6-F80A-1033-B50917E90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031" y="4224208"/>
            <a:ext cx="4826000" cy="3864570"/>
          </a:xfrm>
          <a:prstGeom prst="rect">
            <a:avLst/>
          </a:prstGeom>
        </p:spPr>
      </p:pic>
      <p:pic>
        <p:nvPicPr>
          <p:cNvPr id="13" name="Picture 12">
            <a:extLst>
              <a:ext uri="{FF2B5EF4-FFF2-40B4-BE49-F238E27FC236}">
                <a16:creationId xmlns:a16="http://schemas.microsoft.com/office/drawing/2014/main" id="{8AB6A4AE-00DC-6A2A-EB2F-A999ED0C3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72826" y="6156493"/>
            <a:ext cx="4191000" cy="2794000"/>
          </a:xfrm>
          <a:prstGeom prst="rect">
            <a:avLst/>
          </a:prstGeom>
        </p:spPr>
      </p:pic>
      <p:pic>
        <p:nvPicPr>
          <p:cNvPr id="15" name="Picture 14">
            <a:extLst>
              <a:ext uri="{FF2B5EF4-FFF2-40B4-BE49-F238E27FC236}">
                <a16:creationId xmlns:a16="http://schemas.microsoft.com/office/drawing/2014/main" id="{901DE538-9EF6-37EB-BE1F-B89520D360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6433" y="5892865"/>
            <a:ext cx="5107020" cy="3830265"/>
          </a:xfrm>
          <a:prstGeom prst="rect">
            <a:avLst/>
          </a:prstGeom>
        </p:spPr>
      </p:pic>
    </p:spTree>
    <p:extLst>
      <p:ext uri="{BB962C8B-B14F-4D97-AF65-F5344CB8AC3E}">
        <p14:creationId xmlns:p14="http://schemas.microsoft.com/office/powerpoint/2010/main" val="183234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2B8C-0556-AFEC-7F4E-C10C685F35D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73718AB-F459-9DA0-8211-DCB23D1CFB25}"/>
              </a:ext>
            </a:extLst>
          </p:cNvPr>
          <p:cNvPicPr>
            <a:picLocks noChangeAspect="1"/>
          </p:cNvPicPr>
          <p:nvPr/>
        </p:nvPicPr>
        <p:blipFill>
          <a:blip r:embed="rId2"/>
          <a:srcRect/>
          <a:stretch>
            <a:fillRect/>
          </a:stretch>
        </p:blipFill>
        <p:spPr>
          <a:xfrm rot="-9781681">
            <a:off x="3731731" y="4683918"/>
            <a:ext cx="9133702" cy="8617511"/>
          </a:xfrm>
          <a:prstGeom prst="rect">
            <a:avLst/>
          </a:prstGeom>
        </p:spPr>
      </p:pic>
      <p:sp>
        <p:nvSpPr>
          <p:cNvPr id="3" name="TextBox 3">
            <a:extLst>
              <a:ext uri="{FF2B5EF4-FFF2-40B4-BE49-F238E27FC236}">
                <a16:creationId xmlns:a16="http://schemas.microsoft.com/office/drawing/2014/main" id="{DD754589-FCB6-DE51-59ED-8C16CA9427E2}"/>
              </a:ext>
            </a:extLst>
          </p:cNvPr>
          <p:cNvSpPr txBox="1"/>
          <p:nvPr/>
        </p:nvSpPr>
        <p:spPr>
          <a:xfrm>
            <a:off x="783011" y="2402619"/>
            <a:ext cx="6436125" cy="3308598"/>
          </a:xfrm>
          <a:prstGeom prst="rect">
            <a:avLst/>
          </a:prstGeom>
        </p:spPr>
        <p:txBody>
          <a:bodyPr lIns="0" tIns="0" rIns="0" bIns="0" rtlCol="0" anchor="t">
            <a:spAutoFit/>
          </a:bodyPr>
          <a:lstStyle/>
          <a:p>
            <a:pPr algn="l">
              <a:lnSpc>
                <a:spcPts val="8640"/>
              </a:lnSpc>
            </a:pPr>
            <a:r>
              <a:rPr lang="en-US" sz="6000" dirty="0">
                <a:solidFill>
                  <a:srgbClr val="000000"/>
                </a:solidFill>
                <a:latin typeface="Baloo"/>
                <a:ea typeface="Baloo"/>
                <a:cs typeface="Baloo"/>
                <a:sym typeface="Baloo"/>
              </a:rPr>
              <a:t>Current State of Homestay Services </a:t>
            </a:r>
          </a:p>
        </p:txBody>
      </p:sp>
      <p:grpSp>
        <p:nvGrpSpPr>
          <p:cNvPr id="4" name="Group 4">
            <a:extLst>
              <a:ext uri="{FF2B5EF4-FFF2-40B4-BE49-F238E27FC236}">
                <a16:creationId xmlns:a16="http://schemas.microsoft.com/office/drawing/2014/main" id="{9E564587-0207-AB0C-1229-99900DA1FBAE}"/>
              </a:ext>
            </a:extLst>
          </p:cNvPr>
          <p:cNvGrpSpPr/>
          <p:nvPr/>
        </p:nvGrpSpPr>
        <p:grpSpPr>
          <a:xfrm>
            <a:off x="7872380" y="1028700"/>
            <a:ext cx="9524987" cy="3028218"/>
            <a:chOff x="0" y="0"/>
            <a:chExt cx="12699982" cy="4037624"/>
          </a:xfrm>
        </p:grpSpPr>
        <p:grpSp>
          <p:nvGrpSpPr>
            <p:cNvPr id="5" name="Group 5">
              <a:extLst>
                <a:ext uri="{FF2B5EF4-FFF2-40B4-BE49-F238E27FC236}">
                  <a16:creationId xmlns:a16="http://schemas.microsoft.com/office/drawing/2014/main" id="{C8A3D694-CC23-DBF5-749B-96F1161F9E82}"/>
                </a:ext>
              </a:extLst>
            </p:cNvPr>
            <p:cNvGrpSpPr/>
            <p:nvPr/>
          </p:nvGrpSpPr>
          <p:grpSpPr>
            <a:xfrm>
              <a:off x="0" y="0"/>
              <a:ext cx="12699982" cy="4037624"/>
              <a:chOff x="0" y="0"/>
              <a:chExt cx="4512977" cy="1434782"/>
            </a:xfrm>
          </p:grpSpPr>
          <p:sp>
            <p:nvSpPr>
              <p:cNvPr id="6" name="Freeform 6">
                <a:extLst>
                  <a:ext uri="{FF2B5EF4-FFF2-40B4-BE49-F238E27FC236}">
                    <a16:creationId xmlns:a16="http://schemas.microsoft.com/office/drawing/2014/main" id="{FBEE7CA9-B98C-CD9C-691A-5805CA8E7B62}"/>
                  </a:ext>
                </a:extLst>
              </p:cNvPr>
              <p:cNvSpPr/>
              <p:nvPr/>
            </p:nvSpPr>
            <p:spPr>
              <a:xfrm>
                <a:off x="0" y="0"/>
                <a:ext cx="4512977" cy="1434782"/>
              </a:xfrm>
              <a:custGeom>
                <a:avLst/>
                <a:gdLst/>
                <a:ahLst/>
                <a:cxnLst/>
                <a:rect l="l" t="t" r="r" b="b"/>
                <a:pathLst>
                  <a:path w="4512977" h="1434782">
                    <a:moveTo>
                      <a:pt x="4388517" y="1434782"/>
                    </a:moveTo>
                    <a:lnTo>
                      <a:pt x="124460" y="1434782"/>
                    </a:lnTo>
                    <a:cubicBezTo>
                      <a:pt x="55880" y="1434782"/>
                      <a:pt x="0" y="1378902"/>
                      <a:pt x="0" y="1310322"/>
                    </a:cubicBezTo>
                    <a:lnTo>
                      <a:pt x="0" y="124460"/>
                    </a:lnTo>
                    <a:cubicBezTo>
                      <a:pt x="0" y="55880"/>
                      <a:pt x="55880" y="0"/>
                      <a:pt x="124460" y="0"/>
                    </a:cubicBezTo>
                    <a:lnTo>
                      <a:pt x="4388517" y="0"/>
                    </a:lnTo>
                    <a:cubicBezTo>
                      <a:pt x="4457097" y="0"/>
                      <a:pt x="4512977" y="55880"/>
                      <a:pt x="4512977" y="124460"/>
                    </a:cubicBezTo>
                    <a:lnTo>
                      <a:pt x="4512977" y="1310322"/>
                    </a:lnTo>
                    <a:cubicBezTo>
                      <a:pt x="4512977" y="1378902"/>
                      <a:pt x="4457097" y="1434782"/>
                      <a:pt x="4388517" y="1434782"/>
                    </a:cubicBezTo>
                    <a:close/>
                  </a:path>
                </a:pathLst>
              </a:custGeom>
              <a:solidFill>
                <a:srgbClr val="D8A1A6"/>
              </a:solidFill>
            </p:spPr>
          </p:sp>
        </p:grpSp>
        <p:sp>
          <p:nvSpPr>
            <p:cNvPr id="7" name="TextBox 7">
              <a:extLst>
                <a:ext uri="{FF2B5EF4-FFF2-40B4-BE49-F238E27FC236}">
                  <a16:creationId xmlns:a16="http://schemas.microsoft.com/office/drawing/2014/main" id="{23D89BBF-0A77-AC02-C606-1336AB24BA8B}"/>
                </a:ext>
              </a:extLst>
            </p:cNvPr>
            <p:cNvSpPr txBox="1"/>
            <p:nvPr/>
          </p:nvSpPr>
          <p:spPr>
            <a:xfrm>
              <a:off x="547535" y="122565"/>
              <a:ext cx="11057523" cy="2954654"/>
            </a:xfrm>
            <a:prstGeom prst="rect">
              <a:avLst/>
            </a:prstGeom>
          </p:spPr>
          <p:txBody>
            <a:bodyPr lIns="0" tIns="0" rIns="0" bIns="0" rtlCol="0" anchor="t">
              <a:spAutoFit/>
            </a:bodyPr>
            <a:lstStyle/>
            <a:p>
              <a:r>
                <a:rPr lang="en-VN" sz="2400" b="1" dirty="0">
                  <a:effectLst/>
                  <a:latin typeface="Times New Roman" panose="02020603050405020304" pitchFamily="18" charset="0"/>
                  <a:ea typeface="Times New Roman" panose="02020603050405020304" pitchFamily="18" charset="0"/>
                </a:rPr>
                <a:t>Supplementary Services</a:t>
              </a:r>
              <a:endParaRPr lang="en-VN" sz="2400" dirty="0">
                <a:effectLst/>
                <a:latin typeface="Times New Roman" panose="02020603050405020304" pitchFamily="18" charset="0"/>
                <a:ea typeface="Calibri" panose="020F0502020204030204" pitchFamily="34" charset="0"/>
              </a:endParaRPr>
            </a:p>
            <a:p>
              <a:r>
                <a:rPr lang="en-VN" sz="2400" dirty="0">
                  <a:effectLst/>
                  <a:latin typeface="Times New Roman" panose="02020603050405020304" pitchFamily="18" charset="0"/>
                  <a:ea typeface="Times New Roman" panose="02020603050405020304" pitchFamily="18" charset="0"/>
                </a:rPr>
                <a:t>Additional activities include nature exploration, traditional craft demonstrations, and cultural performances. However, limited financial resources and lack of innovative packages hinder their ability to retain visitors for extended stays. Homestays often lack unique offerings, reducing their competitive edge</a:t>
              </a:r>
              <a:r>
                <a:rPr lang="en-VN" sz="2400" dirty="0">
                  <a:effectLst/>
                </a:rPr>
                <a:t> </a:t>
              </a:r>
              <a:endParaRPr lang="en-US" sz="2400" dirty="0">
                <a:solidFill>
                  <a:srgbClr val="000000"/>
                </a:solidFill>
                <a:latin typeface="Clear Sans"/>
                <a:ea typeface="Clear Sans"/>
                <a:cs typeface="Clear Sans"/>
                <a:sym typeface="Clear Sans"/>
              </a:endParaRPr>
            </a:p>
          </p:txBody>
        </p:sp>
      </p:grpSp>
      <p:sp>
        <p:nvSpPr>
          <p:cNvPr id="16" name="Freeform 16">
            <a:extLst>
              <a:ext uri="{FF2B5EF4-FFF2-40B4-BE49-F238E27FC236}">
                <a16:creationId xmlns:a16="http://schemas.microsoft.com/office/drawing/2014/main" id="{8DC0EF18-97D3-D23E-50EC-491802FD676F}"/>
              </a:ext>
            </a:extLst>
          </p:cNvPr>
          <p:cNvSpPr/>
          <p:nvPr/>
        </p:nvSpPr>
        <p:spPr>
          <a:xfrm rot="5820624">
            <a:off x="-147850" y="-1833905"/>
            <a:ext cx="4514573" cy="5305588"/>
          </a:xfrm>
          <a:custGeom>
            <a:avLst/>
            <a:gdLst/>
            <a:ahLst/>
            <a:cxnLst/>
            <a:rect l="l" t="t" r="r" b="b"/>
            <a:pathLst>
              <a:path w="4514573" h="5305588">
                <a:moveTo>
                  <a:pt x="0" y="0"/>
                </a:moveTo>
                <a:lnTo>
                  <a:pt x="4514574" y="0"/>
                </a:lnTo>
                <a:lnTo>
                  <a:pt x="4514574" y="5305588"/>
                </a:lnTo>
                <a:lnTo>
                  <a:pt x="0" y="5305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0" name="Picture 9">
            <a:extLst>
              <a:ext uri="{FF2B5EF4-FFF2-40B4-BE49-F238E27FC236}">
                <a16:creationId xmlns:a16="http://schemas.microsoft.com/office/drawing/2014/main" id="{5D81FA0E-ADAB-5444-2118-62FCDD605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384" y="5701109"/>
            <a:ext cx="5595525" cy="3792148"/>
          </a:xfrm>
          <a:prstGeom prst="rect">
            <a:avLst/>
          </a:prstGeom>
        </p:spPr>
      </p:pic>
      <p:pic>
        <p:nvPicPr>
          <p:cNvPr id="14" name="Picture 13">
            <a:extLst>
              <a:ext uri="{FF2B5EF4-FFF2-40B4-BE49-F238E27FC236}">
                <a16:creationId xmlns:a16="http://schemas.microsoft.com/office/drawing/2014/main" id="{0D972DFE-3352-115F-DDC8-81328E8C5F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7390" y="4826810"/>
            <a:ext cx="6477000" cy="3479800"/>
          </a:xfrm>
          <a:prstGeom prst="rect">
            <a:avLst/>
          </a:prstGeom>
        </p:spPr>
      </p:pic>
    </p:spTree>
    <p:extLst>
      <p:ext uri="{BB962C8B-B14F-4D97-AF65-F5344CB8AC3E}">
        <p14:creationId xmlns:p14="http://schemas.microsoft.com/office/powerpoint/2010/main" val="158796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2989" t="67035"/>
          <a:stretch>
            <a:fillRect/>
          </a:stretch>
        </p:blipFill>
        <p:spPr>
          <a:xfrm rot="-10800000">
            <a:off x="0" y="-32502"/>
            <a:ext cx="3468258" cy="3089052"/>
          </a:xfrm>
          <a:prstGeom prst="rect">
            <a:avLst/>
          </a:prstGeom>
        </p:spPr>
      </p:pic>
      <p:sp>
        <p:nvSpPr>
          <p:cNvPr id="3" name="TextBox 3"/>
          <p:cNvSpPr txBox="1"/>
          <p:nvPr/>
        </p:nvSpPr>
        <p:spPr>
          <a:xfrm>
            <a:off x="4366518" y="601417"/>
            <a:ext cx="11178023" cy="2677656"/>
          </a:xfrm>
          <a:prstGeom prst="rect">
            <a:avLst/>
          </a:prstGeom>
        </p:spPr>
        <p:txBody>
          <a:bodyPr wrap="square" lIns="0" tIns="0" rIns="0" bIns="0" rtlCol="0" anchor="t">
            <a:spAutoFit/>
          </a:bodyPr>
          <a:lstStyle/>
          <a:p>
            <a:pPr algn="ctr">
              <a:lnSpc>
                <a:spcPts val="10800"/>
              </a:lnSpc>
            </a:pPr>
            <a:r>
              <a:rPr lang="en-US" sz="6600" dirty="0">
                <a:solidFill>
                  <a:srgbClr val="000000"/>
                </a:solidFill>
                <a:latin typeface="Baloo"/>
                <a:ea typeface="Baloo"/>
                <a:cs typeface="Baloo"/>
                <a:sym typeface="Baloo"/>
              </a:rPr>
              <a:t>Proposed Solutions for Enhancing Homestay Quality </a:t>
            </a:r>
          </a:p>
        </p:txBody>
      </p:sp>
      <p:grpSp>
        <p:nvGrpSpPr>
          <p:cNvPr id="7" name="Group 7"/>
          <p:cNvGrpSpPr/>
          <p:nvPr/>
        </p:nvGrpSpPr>
        <p:grpSpPr>
          <a:xfrm>
            <a:off x="1028700" y="1028700"/>
            <a:ext cx="367402" cy="346352"/>
            <a:chOff x="0" y="0"/>
            <a:chExt cx="489869" cy="461803"/>
          </a:xfrm>
        </p:grpSpPr>
        <p:sp>
          <p:nvSpPr>
            <p:cNvPr id="8" name="AutoShape 8"/>
            <p:cNvSpPr/>
            <p:nvPr/>
          </p:nvSpPr>
          <p:spPr>
            <a:xfrm>
              <a:off x="0" y="0"/>
              <a:ext cx="489869" cy="0"/>
            </a:xfrm>
            <a:prstGeom prst="line">
              <a:avLst/>
            </a:prstGeom>
            <a:ln w="50872" cap="rnd">
              <a:solidFill>
                <a:srgbClr val="000000"/>
              </a:solidFill>
              <a:prstDash val="solid"/>
              <a:headEnd type="none" w="sm" len="sm"/>
              <a:tailEnd type="none" w="sm" len="sm"/>
            </a:ln>
          </p:spPr>
        </p:sp>
        <p:sp>
          <p:nvSpPr>
            <p:cNvPr id="9" name="AutoShape 9"/>
            <p:cNvSpPr/>
            <p:nvPr/>
          </p:nvSpPr>
          <p:spPr>
            <a:xfrm>
              <a:off x="0" y="205275"/>
              <a:ext cx="489869" cy="0"/>
            </a:xfrm>
            <a:prstGeom prst="line">
              <a:avLst/>
            </a:prstGeom>
            <a:ln w="50872" cap="rnd">
              <a:solidFill>
                <a:srgbClr val="000000"/>
              </a:solidFill>
              <a:prstDash val="solid"/>
              <a:headEnd type="none" w="sm" len="sm"/>
              <a:tailEnd type="none" w="sm" len="sm"/>
            </a:ln>
          </p:spPr>
        </p:sp>
        <p:sp>
          <p:nvSpPr>
            <p:cNvPr id="10" name="AutoShape 10"/>
            <p:cNvSpPr/>
            <p:nvPr/>
          </p:nvSpPr>
          <p:spPr>
            <a:xfrm>
              <a:off x="0" y="410931"/>
              <a:ext cx="489869" cy="0"/>
            </a:xfrm>
            <a:prstGeom prst="line">
              <a:avLst/>
            </a:prstGeom>
            <a:ln w="50872" cap="rnd">
              <a:solidFill>
                <a:srgbClr val="000000"/>
              </a:solidFill>
              <a:prstDash val="solid"/>
              <a:headEnd type="none" w="sm" len="sm"/>
              <a:tailEnd type="none" w="sm" len="sm"/>
            </a:ln>
          </p:spPr>
        </p:sp>
      </p:grpSp>
      <p:pic>
        <p:nvPicPr>
          <p:cNvPr id="11" name="Picture 11"/>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sp>
        <p:nvSpPr>
          <p:cNvPr id="15" name="TextBox 14">
            <a:extLst>
              <a:ext uri="{FF2B5EF4-FFF2-40B4-BE49-F238E27FC236}">
                <a16:creationId xmlns:a16="http://schemas.microsoft.com/office/drawing/2014/main" id="{DB6CEE31-1287-8CF0-D157-9606A770E62D}"/>
              </a:ext>
            </a:extLst>
          </p:cNvPr>
          <p:cNvSpPr txBox="1"/>
          <p:nvPr/>
        </p:nvSpPr>
        <p:spPr>
          <a:xfrm>
            <a:off x="1182854" y="3695700"/>
            <a:ext cx="15735300" cy="4401205"/>
          </a:xfrm>
          <a:prstGeom prst="rect">
            <a:avLst/>
          </a:prstGeom>
          <a:noFill/>
        </p:spPr>
        <p:txBody>
          <a:bodyPr wrap="square">
            <a:spAutoFit/>
          </a:bodyPr>
          <a:lstStyle/>
          <a:p>
            <a:r>
              <a:rPr lang="en-VN" sz="4000" b="1" dirty="0">
                <a:effectLst/>
                <a:latin typeface="Times New Roman" panose="02020603050405020304" pitchFamily="18" charset="0"/>
                <a:ea typeface="Times New Roman" panose="02020603050405020304" pitchFamily="18" charset="0"/>
              </a:rPr>
              <a:t>Human Resource Development</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Training Programs</a:t>
            </a:r>
            <a:r>
              <a:rPr lang="en-VN" sz="4000" dirty="0">
                <a:effectLst/>
                <a:latin typeface="Times New Roman" panose="02020603050405020304" pitchFamily="18" charset="0"/>
                <a:ea typeface="Times New Roman" panose="02020603050405020304" pitchFamily="18" charset="0"/>
              </a:rPr>
              <a:t>: Conduct specialized training for hosts in customer service, financial management, and cultural storytelling.</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Cultural Awareness</a:t>
            </a:r>
            <a:r>
              <a:rPr lang="en-VN" sz="4000" dirty="0">
                <a:effectLst/>
                <a:latin typeface="Times New Roman" panose="02020603050405020304" pitchFamily="18" charset="0"/>
                <a:ea typeface="Times New Roman" panose="02020603050405020304" pitchFamily="18" charset="0"/>
              </a:rPr>
              <a:t>: Develop workshops emphasizing the value of local traditions and how to present them authentically to tourists.</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Institutional Partnerships</a:t>
            </a:r>
            <a:r>
              <a:rPr lang="en-VN" sz="4000" dirty="0">
                <a:effectLst/>
                <a:latin typeface="Times New Roman" panose="02020603050405020304" pitchFamily="18" charset="0"/>
                <a:ea typeface="Times New Roman" panose="02020603050405020304" pitchFamily="18" charset="0"/>
              </a:rPr>
              <a:t>: Collaborate with universities and training centers to offer tourism-related courses and internships.</a:t>
            </a:r>
            <a:endParaRPr lang="en-VN" sz="40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2DA-11F0-25A7-BFF0-9D3438492E0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37AC2E1-E6F5-B911-1A33-0ECBEE82C834}"/>
              </a:ext>
            </a:extLst>
          </p:cNvPr>
          <p:cNvPicPr>
            <a:picLocks noChangeAspect="1"/>
          </p:cNvPicPr>
          <p:nvPr/>
        </p:nvPicPr>
        <p:blipFill>
          <a:blip r:embed="rId2"/>
          <a:srcRect l="62989" t="67035"/>
          <a:stretch>
            <a:fillRect/>
          </a:stretch>
        </p:blipFill>
        <p:spPr>
          <a:xfrm rot="-10800000">
            <a:off x="0" y="-32502"/>
            <a:ext cx="3468258" cy="3089052"/>
          </a:xfrm>
          <a:prstGeom prst="rect">
            <a:avLst/>
          </a:prstGeom>
        </p:spPr>
      </p:pic>
      <p:sp>
        <p:nvSpPr>
          <p:cNvPr id="3" name="TextBox 3">
            <a:extLst>
              <a:ext uri="{FF2B5EF4-FFF2-40B4-BE49-F238E27FC236}">
                <a16:creationId xmlns:a16="http://schemas.microsoft.com/office/drawing/2014/main" id="{4E8F2878-8A82-7C28-0186-E7CE7147D7F7}"/>
              </a:ext>
            </a:extLst>
          </p:cNvPr>
          <p:cNvSpPr txBox="1"/>
          <p:nvPr/>
        </p:nvSpPr>
        <p:spPr>
          <a:xfrm>
            <a:off x="4366518" y="601417"/>
            <a:ext cx="11178023" cy="2677656"/>
          </a:xfrm>
          <a:prstGeom prst="rect">
            <a:avLst/>
          </a:prstGeom>
        </p:spPr>
        <p:txBody>
          <a:bodyPr wrap="square" lIns="0" tIns="0" rIns="0" bIns="0" rtlCol="0" anchor="t">
            <a:spAutoFit/>
          </a:bodyPr>
          <a:lstStyle/>
          <a:p>
            <a:pPr algn="ctr">
              <a:lnSpc>
                <a:spcPts val="10800"/>
              </a:lnSpc>
            </a:pPr>
            <a:r>
              <a:rPr lang="en-US" sz="6600" dirty="0">
                <a:solidFill>
                  <a:srgbClr val="000000"/>
                </a:solidFill>
                <a:latin typeface="Baloo"/>
                <a:ea typeface="Baloo"/>
                <a:cs typeface="Baloo"/>
                <a:sym typeface="Baloo"/>
              </a:rPr>
              <a:t>Proposed Solutions for Enhancing Homestay Quality </a:t>
            </a:r>
          </a:p>
        </p:txBody>
      </p:sp>
      <p:grpSp>
        <p:nvGrpSpPr>
          <p:cNvPr id="7" name="Group 7">
            <a:extLst>
              <a:ext uri="{FF2B5EF4-FFF2-40B4-BE49-F238E27FC236}">
                <a16:creationId xmlns:a16="http://schemas.microsoft.com/office/drawing/2014/main" id="{3FFC4E62-3893-8005-38C1-36B9DBBE6CD3}"/>
              </a:ext>
            </a:extLst>
          </p:cNvPr>
          <p:cNvGrpSpPr/>
          <p:nvPr/>
        </p:nvGrpSpPr>
        <p:grpSpPr>
          <a:xfrm>
            <a:off x="1028700" y="1028700"/>
            <a:ext cx="367402" cy="346352"/>
            <a:chOff x="0" y="0"/>
            <a:chExt cx="489869" cy="461803"/>
          </a:xfrm>
        </p:grpSpPr>
        <p:sp>
          <p:nvSpPr>
            <p:cNvPr id="8" name="AutoShape 8">
              <a:extLst>
                <a:ext uri="{FF2B5EF4-FFF2-40B4-BE49-F238E27FC236}">
                  <a16:creationId xmlns:a16="http://schemas.microsoft.com/office/drawing/2014/main" id="{238AB670-2F0C-5A70-7FCF-81D343464B95}"/>
                </a:ext>
              </a:extLst>
            </p:cNvPr>
            <p:cNvSpPr/>
            <p:nvPr/>
          </p:nvSpPr>
          <p:spPr>
            <a:xfrm>
              <a:off x="0" y="0"/>
              <a:ext cx="489869" cy="0"/>
            </a:xfrm>
            <a:prstGeom prst="line">
              <a:avLst/>
            </a:prstGeom>
            <a:ln w="50872" cap="rnd">
              <a:solidFill>
                <a:srgbClr val="000000"/>
              </a:solidFill>
              <a:prstDash val="solid"/>
              <a:headEnd type="none" w="sm" len="sm"/>
              <a:tailEnd type="none" w="sm" len="sm"/>
            </a:ln>
          </p:spPr>
        </p:sp>
        <p:sp>
          <p:nvSpPr>
            <p:cNvPr id="9" name="AutoShape 9">
              <a:extLst>
                <a:ext uri="{FF2B5EF4-FFF2-40B4-BE49-F238E27FC236}">
                  <a16:creationId xmlns:a16="http://schemas.microsoft.com/office/drawing/2014/main" id="{5872143E-8811-BA45-3082-05837A1177BE}"/>
                </a:ext>
              </a:extLst>
            </p:cNvPr>
            <p:cNvSpPr/>
            <p:nvPr/>
          </p:nvSpPr>
          <p:spPr>
            <a:xfrm>
              <a:off x="0" y="205275"/>
              <a:ext cx="489869" cy="0"/>
            </a:xfrm>
            <a:prstGeom prst="line">
              <a:avLst/>
            </a:prstGeom>
            <a:ln w="50872" cap="rnd">
              <a:solidFill>
                <a:srgbClr val="000000"/>
              </a:solidFill>
              <a:prstDash val="solid"/>
              <a:headEnd type="none" w="sm" len="sm"/>
              <a:tailEnd type="none" w="sm" len="sm"/>
            </a:ln>
          </p:spPr>
        </p:sp>
        <p:sp>
          <p:nvSpPr>
            <p:cNvPr id="10" name="AutoShape 10">
              <a:extLst>
                <a:ext uri="{FF2B5EF4-FFF2-40B4-BE49-F238E27FC236}">
                  <a16:creationId xmlns:a16="http://schemas.microsoft.com/office/drawing/2014/main" id="{619378F6-3B51-E81F-71F7-CD6596998932}"/>
                </a:ext>
              </a:extLst>
            </p:cNvPr>
            <p:cNvSpPr/>
            <p:nvPr/>
          </p:nvSpPr>
          <p:spPr>
            <a:xfrm>
              <a:off x="0" y="410931"/>
              <a:ext cx="489869" cy="0"/>
            </a:xfrm>
            <a:prstGeom prst="line">
              <a:avLst/>
            </a:prstGeom>
            <a:ln w="50872" cap="rnd">
              <a:solidFill>
                <a:srgbClr val="000000"/>
              </a:solidFill>
              <a:prstDash val="solid"/>
              <a:headEnd type="none" w="sm" len="sm"/>
              <a:tailEnd type="none" w="sm" len="sm"/>
            </a:ln>
          </p:spPr>
        </p:sp>
      </p:grpSp>
      <p:pic>
        <p:nvPicPr>
          <p:cNvPr id="11" name="Picture 11">
            <a:extLst>
              <a:ext uri="{FF2B5EF4-FFF2-40B4-BE49-F238E27FC236}">
                <a16:creationId xmlns:a16="http://schemas.microsoft.com/office/drawing/2014/main" id="{C7E4E13D-D262-86CE-6D5D-0BA401B173BC}"/>
              </a:ext>
            </a:extLst>
          </p:cNvPr>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sp>
        <p:nvSpPr>
          <p:cNvPr id="15" name="TextBox 14">
            <a:extLst>
              <a:ext uri="{FF2B5EF4-FFF2-40B4-BE49-F238E27FC236}">
                <a16:creationId xmlns:a16="http://schemas.microsoft.com/office/drawing/2014/main" id="{835FA43D-2F58-5016-ADAC-47977D972955}"/>
              </a:ext>
            </a:extLst>
          </p:cNvPr>
          <p:cNvSpPr txBox="1"/>
          <p:nvPr/>
        </p:nvSpPr>
        <p:spPr>
          <a:xfrm>
            <a:off x="1182854" y="3695700"/>
            <a:ext cx="15735300" cy="4401205"/>
          </a:xfrm>
          <a:prstGeom prst="rect">
            <a:avLst/>
          </a:prstGeom>
          <a:noFill/>
        </p:spPr>
        <p:txBody>
          <a:bodyPr wrap="square">
            <a:spAutoFit/>
          </a:bodyPr>
          <a:lstStyle/>
          <a:p>
            <a:r>
              <a:rPr lang="en-VN" sz="4000" b="1" dirty="0">
                <a:effectLst/>
                <a:latin typeface="Times New Roman" panose="02020603050405020304" pitchFamily="18" charset="0"/>
                <a:ea typeface="Times New Roman" panose="02020603050405020304" pitchFamily="18" charset="0"/>
              </a:rPr>
              <a:t>Facility Improvements</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Infrastructure Upgrades</a:t>
            </a:r>
            <a:r>
              <a:rPr lang="en-VN" sz="4000" dirty="0">
                <a:effectLst/>
                <a:latin typeface="Times New Roman" panose="02020603050405020304" pitchFamily="18" charset="0"/>
                <a:ea typeface="Times New Roman" panose="02020603050405020304" pitchFamily="18" charset="0"/>
              </a:rPr>
              <a:t>: Ensure consistent electricity, clean water, and modern amenities such as Wi-Fi and air conditioning.</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Eco-friendly Designs</a:t>
            </a:r>
            <a:r>
              <a:rPr lang="en-VN" sz="4000" dirty="0">
                <a:effectLst/>
                <a:latin typeface="Times New Roman" panose="02020603050405020304" pitchFamily="18" charset="0"/>
                <a:ea typeface="Times New Roman" panose="02020603050405020304" pitchFamily="18" charset="0"/>
              </a:rPr>
              <a:t>: Use sustainable materials and integrate traditional architectural elements to maintain authenticity.</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Safety Enhancements</a:t>
            </a:r>
            <a:r>
              <a:rPr lang="en-VN" sz="4000" dirty="0">
                <a:effectLst/>
                <a:latin typeface="Times New Roman" panose="02020603050405020304" pitchFamily="18" charset="0"/>
                <a:ea typeface="Times New Roman" panose="02020603050405020304" pitchFamily="18" charset="0"/>
              </a:rPr>
              <a:t>: Install security systems and provide fire safety measures to reassure visitors.</a:t>
            </a:r>
            <a:endParaRPr lang="en-VN" sz="4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3652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3655377" y="6809666"/>
            <a:ext cx="6229999" cy="6954669"/>
          </a:xfrm>
          <a:prstGeom prst="rect">
            <a:avLst/>
          </a:prstGeom>
        </p:spPr>
      </p:pic>
      <p:pic>
        <p:nvPicPr>
          <p:cNvPr id="5" name="Picture 5"/>
          <p:cNvPicPr>
            <a:picLocks noChangeAspect="1"/>
          </p:cNvPicPr>
          <p:nvPr/>
        </p:nvPicPr>
        <p:blipFill>
          <a:blip r:embed="rId3"/>
          <a:srcRect/>
          <a:stretch>
            <a:fillRect/>
          </a:stretch>
        </p:blipFill>
        <p:spPr>
          <a:xfrm>
            <a:off x="0" y="0"/>
            <a:ext cx="6925457" cy="4700654"/>
          </a:xfrm>
          <a:prstGeom prst="rect">
            <a:avLst/>
          </a:prstGeom>
        </p:spPr>
      </p:pic>
      <p:sp>
        <p:nvSpPr>
          <p:cNvPr id="6" name="TextBox 3">
            <a:extLst>
              <a:ext uri="{FF2B5EF4-FFF2-40B4-BE49-F238E27FC236}">
                <a16:creationId xmlns:a16="http://schemas.microsoft.com/office/drawing/2014/main" id="{8AFE327B-50F4-200C-591A-AD404583DF82}"/>
              </a:ext>
            </a:extLst>
          </p:cNvPr>
          <p:cNvSpPr txBox="1"/>
          <p:nvPr/>
        </p:nvSpPr>
        <p:spPr>
          <a:xfrm>
            <a:off x="5773533" y="647700"/>
            <a:ext cx="11178023" cy="2677656"/>
          </a:xfrm>
          <a:prstGeom prst="rect">
            <a:avLst/>
          </a:prstGeom>
        </p:spPr>
        <p:txBody>
          <a:bodyPr wrap="square" lIns="0" tIns="0" rIns="0" bIns="0" rtlCol="0" anchor="t">
            <a:spAutoFit/>
          </a:bodyPr>
          <a:lstStyle/>
          <a:p>
            <a:pPr algn="ctr">
              <a:lnSpc>
                <a:spcPts val="10800"/>
              </a:lnSpc>
            </a:pPr>
            <a:r>
              <a:rPr lang="en-US" sz="6600" dirty="0">
                <a:solidFill>
                  <a:srgbClr val="000000"/>
                </a:solidFill>
                <a:latin typeface="Baloo"/>
                <a:ea typeface="Baloo"/>
                <a:cs typeface="Baloo"/>
                <a:sym typeface="Baloo"/>
              </a:rPr>
              <a:t>Proposed Solutions for Enhancing Homestay Quality </a:t>
            </a:r>
          </a:p>
        </p:txBody>
      </p:sp>
      <p:sp>
        <p:nvSpPr>
          <p:cNvPr id="8" name="TextBox 7">
            <a:extLst>
              <a:ext uri="{FF2B5EF4-FFF2-40B4-BE49-F238E27FC236}">
                <a16:creationId xmlns:a16="http://schemas.microsoft.com/office/drawing/2014/main" id="{75CC2EAB-0755-1A00-9B37-B3EE78328888}"/>
              </a:ext>
            </a:extLst>
          </p:cNvPr>
          <p:cNvSpPr txBox="1"/>
          <p:nvPr/>
        </p:nvSpPr>
        <p:spPr>
          <a:xfrm>
            <a:off x="2438400" y="4027065"/>
            <a:ext cx="13944600" cy="4401205"/>
          </a:xfrm>
          <a:prstGeom prst="rect">
            <a:avLst/>
          </a:prstGeom>
          <a:noFill/>
        </p:spPr>
        <p:txBody>
          <a:bodyPr wrap="square">
            <a:spAutoFit/>
          </a:bodyPr>
          <a:lstStyle/>
          <a:p>
            <a:r>
              <a:rPr lang="en-VN" sz="4000" b="1" dirty="0">
                <a:effectLst/>
                <a:latin typeface="Times New Roman" panose="02020603050405020304" pitchFamily="18" charset="0"/>
                <a:ea typeface="Times New Roman" panose="02020603050405020304" pitchFamily="18" charset="0"/>
              </a:rPr>
              <a:t>Service Diversification</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Themed Packages</a:t>
            </a:r>
            <a:r>
              <a:rPr lang="en-VN" sz="4000" dirty="0">
                <a:effectLst/>
                <a:latin typeface="Times New Roman" panose="02020603050405020304" pitchFamily="18" charset="0"/>
                <a:ea typeface="Times New Roman" panose="02020603050405020304" pitchFamily="18" charset="0"/>
              </a:rPr>
              <a:t>: Create unique experiences such as ethnic cultural tours, agricultural activities, or festival participation.</a:t>
            </a:r>
            <a:endParaRPr lang="en-VN" sz="4000" dirty="0">
              <a:effectLst/>
              <a:latin typeface="Times New Roman" panose="02020603050405020304" pitchFamily="18" charset="0"/>
              <a:ea typeface="Calibri" panose="020F0502020204030204" pitchFamily="34" charset="0"/>
            </a:endParaRPr>
          </a:p>
          <a:p>
            <a:pPr marL="342900" lvl="0" indent="-342900">
              <a:buSzPts val="1000"/>
              <a:buFont typeface="Symbol" pitchFamily="2" charset="2"/>
              <a:buChar char=""/>
              <a:tabLst>
                <a:tab pos="457200" algn="l"/>
              </a:tabLst>
            </a:pPr>
            <a:r>
              <a:rPr lang="en-VN" sz="4000" b="1" dirty="0">
                <a:effectLst/>
                <a:latin typeface="Times New Roman" panose="02020603050405020304" pitchFamily="18" charset="0"/>
                <a:ea typeface="Times New Roman" panose="02020603050405020304" pitchFamily="18" charset="0"/>
              </a:rPr>
              <a:t>Interactive Activities</a:t>
            </a:r>
            <a:r>
              <a:rPr lang="en-VN" sz="4000" dirty="0">
                <a:effectLst/>
                <a:latin typeface="Times New Roman" panose="02020603050405020304" pitchFamily="18" charset="0"/>
                <a:ea typeface="Times New Roman" panose="02020603050405020304" pitchFamily="18" charset="0"/>
              </a:rPr>
              <a:t>: Enable guests to join daily routines like farming, fishing, and cooking traditional meals.</a:t>
            </a:r>
            <a:endParaRPr lang="en-VN" sz="4000" dirty="0">
              <a:effectLst/>
              <a:latin typeface="Times New Roman" panose="02020603050405020304" pitchFamily="18" charset="0"/>
              <a:ea typeface="Calibri" panose="020F0502020204030204" pitchFamily="34" charset="0"/>
            </a:endParaRPr>
          </a:p>
          <a:p>
            <a:r>
              <a:rPr lang="en-VN" sz="4000" b="1" dirty="0">
                <a:effectLst/>
                <a:latin typeface="Times New Roman" panose="02020603050405020304" pitchFamily="18" charset="0"/>
                <a:ea typeface="Times New Roman" panose="02020603050405020304" pitchFamily="18" charset="0"/>
              </a:rPr>
              <a:t>Ecotourism Development</a:t>
            </a:r>
            <a:r>
              <a:rPr lang="en-VN" sz="4000" dirty="0">
                <a:effectLst/>
                <a:latin typeface="Times New Roman" panose="02020603050405020304" pitchFamily="18" charset="0"/>
                <a:ea typeface="Times New Roman" panose="02020603050405020304" pitchFamily="18" charset="0"/>
              </a:rPr>
              <a:t>: Organize guided hikes, wildlife observation, and environmental conservation projects</a:t>
            </a:r>
            <a:r>
              <a:rPr lang="en-VN" sz="4000" dirty="0">
                <a:effectLst/>
              </a:rPr>
              <a:t> </a:t>
            </a:r>
            <a:endParaRPr lang="en-VN"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715</Words>
  <Application>Microsoft Macintosh PowerPoint</Application>
  <PresentationFormat>Custom</PresentationFormat>
  <Paragraphs>49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Symbol</vt:lpstr>
      <vt:lpstr>Arial</vt:lpstr>
      <vt:lpstr>Baloo</vt:lpstr>
      <vt:lpstr>Times New Roman</vt:lpstr>
      <vt:lpstr>Clear Sans</vt:lpstr>
      <vt:lpstr>Calibri</vt:lpstr>
      <vt:lpstr>Clear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Tím và Xanh lá Hoạt hình Trừu tượng Họa tiết Dự án Nhóm Bản thuyết trình Giáo dục</dc:title>
  <cp:lastModifiedBy>Đỗ Hải Yến</cp:lastModifiedBy>
  <cp:revision>2</cp:revision>
  <dcterms:created xsi:type="dcterms:W3CDTF">2006-08-16T00:00:00Z</dcterms:created>
  <dcterms:modified xsi:type="dcterms:W3CDTF">2025-01-15T03:10:20Z</dcterms:modified>
  <dc:identifier>DAGSGmwo4Gw</dc:identifier>
</cp:coreProperties>
</file>