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58" r:id="rId5"/>
    <p:sldId id="264" r:id="rId6"/>
    <p:sldId id="266" r:id="rId7"/>
    <p:sldId id="267" r:id="rId8"/>
    <p:sldId id="259" r:id="rId9"/>
    <p:sldId id="260" r:id="rId10"/>
    <p:sldId id="261" r:id="rId11"/>
    <p:sldId id="268" r:id="rId12"/>
    <p:sldId id="269" r:id="rId13"/>
    <p:sldId id="270" r:id="rId14"/>
    <p:sldId id="271" r:id="rId15"/>
    <p:sldId id="272" r:id="rId16"/>
    <p:sldId id="26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7D2ED"/>
    <a:srgbClr val="FF99FF"/>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82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F9136D-0740-4121-B2A7-EAD769351DA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757104A-4BE8-4C85-A2ED-CD9EB1B7ABB5}">
      <dgm:prSet phldrT="[Text]" custT="1"/>
      <dgm:spPr>
        <a:solidFill>
          <a:srgbClr val="00B050"/>
        </a:solidFill>
      </dgm:spPr>
      <dgm:t>
        <a:bodyPr/>
        <a:lstStyle/>
        <a:p>
          <a:pPr algn="ctr"/>
          <a:r>
            <a:rPr lang="en-US" sz="2800" b="1" dirty="0">
              <a:solidFill>
                <a:schemeClr val="tx1"/>
              </a:solidFill>
              <a:effectLst/>
              <a:latin typeface="Times New Roman" panose="02020603050405020304" pitchFamily="18" charset="0"/>
              <a:cs typeface="Times New Roman" panose="02020603050405020304" pitchFamily="18" charset="0"/>
            </a:rPr>
            <a:t>Strengths</a:t>
          </a:r>
        </a:p>
        <a:p>
          <a:pPr algn="l"/>
          <a:r>
            <a:rPr lang="en-US" sz="1800" b="0" dirty="0">
              <a:solidFill>
                <a:schemeClr val="tx1"/>
              </a:solidFill>
              <a:effectLst/>
              <a:latin typeface="Times New Roman" panose="02020603050405020304" pitchFamily="18" charset="0"/>
              <a:cs typeface="Times New Roman" panose="02020603050405020304" pitchFamily="18" charset="0"/>
            </a:rPr>
            <a:t>- Large raw material areas, affordable raw materials derived from banana byproducts.</a:t>
          </a:r>
        </a:p>
        <a:p>
          <a:pPr algn="l"/>
          <a:r>
            <a:rPr lang="en-US" sz="1800" b="0" dirty="0">
              <a:solidFill>
                <a:schemeClr val="tx1"/>
              </a:solidFill>
              <a:effectLst/>
              <a:latin typeface="Times New Roman" panose="02020603050405020304" pitchFamily="18" charset="0"/>
              <a:cs typeface="Times New Roman" panose="02020603050405020304" pitchFamily="18" charset="0"/>
            </a:rPr>
            <a:t>- Local labor force: skilled, affordable, and readily available.</a:t>
          </a:r>
        </a:p>
        <a:p>
          <a:pPr algn="l"/>
          <a:r>
            <a:rPr lang="en-US" sz="1800" b="0" dirty="0">
              <a:solidFill>
                <a:schemeClr val="tx1"/>
              </a:solidFill>
              <a:effectLst/>
              <a:latin typeface="Times New Roman" panose="02020603050405020304" pitchFamily="18" charset="0"/>
              <a:cs typeface="Times New Roman" panose="02020603050405020304" pitchFamily="18" charset="0"/>
            </a:rPr>
            <a:t>- Products are diverse, meet safety standards, and cater to the needs of target customers.</a:t>
          </a:r>
        </a:p>
        <a:p>
          <a:pPr algn="l"/>
          <a:r>
            <a:rPr lang="en-US" sz="1800" b="0" dirty="0">
              <a:solidFill>
                <a:schemeClr val="tx1"/>
              </a:solidFill>
              <a:effectLst/>
              <a:latin typeface="Times New Roman" panose="02020603050405020304" pitchFamily="18" charset="0"/>
              <a:cs typeface="Times New Roman" panose="02020603050405020304" pitchFamily="18" charset="0"/>
            </a:rPr>
            <a:t>- Focus on Gen Z: understanding youthful preferences and leveraging modern platforms like e-commerce.</a:t>
          </a:r>
        </a:p>
        <a:p>
          <a:pPr algn="l"/>
          <a:r>
            <a:rPr lang="en-US" sz="1800" b="0" dirty="0">
              <a:solidFill>
                <a:schemeClr val="tx1"/>
              </a:solidFill>
              <a:effectLst/>
              <a:latin typeface="Times New Roman" panose="02020603050405020304" pitchFamily="18" charset="0"/>
              <a:cs typeface="Times New Roman" panose="02020603050405020304" pitchFamily="18" charset="0"/>
            </a:rPr>
            <a:t>- Competitive pricing.</a:t>
          </a:r>
          <a:endParaRPr lang="en-US" sz="1800" dirty="0">
            <a:solidFill>
              <a:schemeClr val="tx1"/>
            </a:solidFill>
            <a:latin typeface="Times New Roman" panose="02020603050405020304" pitchFamily="18" charset="0"/>
            <a:cs typeface="Times New Roman" panose="02020603050405020304" pitchFamily="18" charset="0"/>
          </a:endParaRPr>
        </a:p>
      </dgm:t>
    </dgm:pt>
    <dgm:pt modelId="{490ED09C-D5D0-4FDF-8CAC-505D8FD60042}" type="parTrans" cxnId="{18D59BCA-5AF2-4A9F-A11B-9CC058A9EA04}">
      <dgm:prSet/>
      <dgm:spPr/>
      <dgm:t>
        <a:bodyPr/>
        <a:lstStyle/>
        <a:p>
          <a:endParaRPr lang="en-US" sz="1800">
            <a:latin typeface="Times New Roman" panose="02020603050405020304" pitchFamily="18" charset="0"/>
            <a:cs typeface="Times New Roman" panose="02020603050405020304" pitchFamily="18" charset="0"/>
          </a:endParaRPr>
        </a:p>
      </dgm:t>
    </dgm:pt>
    <dgm:pt modelId="{C0C56A12-C00D-4779-9F93-CBEBB39ECCF9}" type="sibTrans" cxnId="{18D59BCA-5AF2-4A9F-A11B-9CC058A9EA04}">
      <dgm:prSet/>
      <dgm:spPr/>
      <dgm:t>
        <a:bodyPr/>
        <a:lstStyle/>
        <a:p>
          <a:endParaRPr lang="en-US" sz="1800">
            <a:latin typeface="Times New Roman" panose="02020603050405020304" pitchFamily="18" charset="0"/>
            <a:cs typeface="Times New Roman" panose="02020603050405020304" pitchFamily="18" charset="0"/>
          </a:endParaRPr>
        </a:p>
      </dgm:t>
    </dgm:pt>
    <dgm:pt modelId="{30BC36C6-7B4F-46CE-880B-6B5AD4E18E68}">
      <dgm:prSet phldrT="[Text]" custT="1"/>
      <dgm:spPr>
        <a:solidFill>
          <a:srgbClr val="FF0000"/>
        </a:solidFill>
      </dgm:spPr>
      <dgm:t>
        <a:bodyPr/>
        <a:lstStyle/>
        <a:p>
          <a:pPr algn="ctr"/>
          <a:r>
            <a:rPr lang="en-US" sz="3200" b="1" dirty="0">
              <a:effectLst/>
              <a:latin typeface="Times New Roman" panose="02020603050405020304" pitchFamily="18" charset="0"/>
              <a:cs typeface="Times New Roman" panose="02020603050405020304" pitchFamily="18" charset="0"/>
            </a:rPr>
            <a:t>Weaknesses</a:t>
          </a:r>
        </a:p>
        <a:p>
          <a:pPr algn="l"/>
          <a:r>
            <a:rPr lang="en-US" sz="1800" dirty="0">
              <a:effectLst/>
              <a:latin typeface="Times New Roman" panose="02020603050405020304" pitchFamily="18" charset="0"/>
              <a:cs typeface="Times New Roman" panose="02020603050405020304" pitchFamily="18" charset="0"/>
            </a:rPr>
            <a:t>- Constantly changing trends make it challenging to keep up with the preferences of young customers.</a:t>
          </a:r>
        </a:p>
        <a:p>
          <a:pPr algn="l"/>
          <a:r>
            <a:rPr lang="en-US" sz="1800" dirty="0">
              <a:effectLst/>
              <a:latin typeface="Times New Roman" panose="02020603050405020304" pitchFamily="18" charset="0"/>
              <a:cs typeface="Times New Roman" panose="02020603050405020304" pitchFamily="18" charset="0"/>
            </a:rPr>
            <a:t>- Banana-based products are limited in variety, which may reduce market reach.</a:t>
          </a:r>
        </a:p>
        <a:p>
          <a:pPr algn="l"/>
          <a:r>
            <a:rPr lang="en-US" sz="1800" dirty="0">
              <a:effectLst/>
              <a:latin typeface="Times New Roman" panose="02020603050405020304" pitchFamily="18" charset="0"/>
              <a:cs typeface="Times New Roman" panose="02020603050405020304" pitchFamily="18" charset="0"/>
            </a:rPr>
            <a:t>- Limited experience in marketing and customer engagement.</a:t>
          </a:r>
          <a:endParaRPr lang="en-US" sz="1800" dirty="0">
            <a:latin typeface="Times New Roman" panose="02020603050405020304" pitchFamily="18" charset="0"/>
            <a:cs typeface="Times New Roman" panose="02020603050405020304" pitchFamily="18" charset="0"/>
          </a:endParaRPr>
        </a:p>
      </dgm:t>
    </dgm:pt>
    <dgm:pt modelId="{F9FCFC1D-F81F-42C4-9B18-137ACE7C1E16}" type="parTrans" cxnId="{72D61470-EB77-425C-977E-4355F130120C}">
      <dgm:prSet/>
      <dgm:spPr/>
      <dgm:t>
        <a:bodyPr/>
        <a:lstStyle/>
        <a:p>
          <a:endParaRPr lang="en-US" sz="1800">
            <a:latin typeface="Times New Roman" panose="02020603050405020304" pitchFamily="18" charset="0"/>
            <a:cs typeface="Times New Roman" panose="02020603050405020304" pitchFamily="18" charset="0"/>
          </a:endParaRPr>
        </a:p>
      </dgm:t>
    </dgm:pt>
    <dgm:pt modelId="{F97615B2-7486-49E1-BA00-D3CB003E252F}" type="sibTrans" cxnId="{72D61470-EB77-425C-977E-4355F130120C}">
      <dgm:prSet/>
      <dgm:spPr/>
      <dgm:t>
        <a:bodyPr/>
        <a:lstStyle/>
        <a:p>
          <a:endParaRPr lang="en-US" sz="1800">
            <a:latin typeface="Times New Roman" panose="02020603050405020304" pitchFamily="18" charset="0"/>
            <a:cs typeface="Times New Roman" panose="02020603050405020304" pitchFamily="18" charset="0"/>
          </a:endParaRPr>
        </a:p>
      </dgm:t>
    </dgm:pt>
    <dgm:pt modelId="{8914F333-1D0F-4DE9-8246-E9626CBB18AA}">
      <dgm:prSet phldrT="[Text]" custT="1"/>
      <dgm:spPr>
        <a:solidFill>
          <a:srgbClr val="92D050"/>
        </a:solidFill>
      </dgm:spPr>
      <dgm:t>
        <a:bodyPr/>
        <a:lstStyle/>
        <a:p>
          <a:pPr algn="ctr"/>
          <a:r>
            <a:rPr lang="en-US" sz="2800" b="1" dirty="0">
              <a:solidFill>
                <a:schemeClr val="tx1"/>
              </a:solidFill>
              <a:effectLst/>
              <a:latin typeface="Times New Roman" panose="02020603050405020304" pitchFamily="18" charset="0"/>
              <a:cs typeface="Times New Roman" panose="02020603050405020304" pitchFamily="18" charset="0"/>
            </a:rPr>
            <a:t>Opportunities</a:t>
          </a:r>
        </a:p>
        <a:p>
          <a:pPr algn="l"/>
          <a:r>
            <a:rPr lang="en-US" sz="1800" dirty="0">
              <a:solidFill>
                <a:schemeClr val="tx1"/>
              </a:solidFill>
              <a:effectLst/>
              <a:latin typeface="Times New Roman" panose="02020603050405020304" pitchFamily="18" charset="0"/>
              <a:cs typeface="Times New Roman" panose="02020603050405020304" pitchFamily="18" charset="0"/>
            </a:rPr>
            <a:t> A young target audience willing to spend and make quick purchase decisions.</a:t>
          </a:r>
        </a:p>
        <a:p>
          <a:pPr algn="l"/>
          <a:r>
            <a:rPr lang="en-US" sz="1800" dirty="0">
              <a:solidFill>
                <a:schemeClr val="tx1"/>
              </a:solidFill>
              <a:effectLst/>
              <a:latin typeface="Times New Roman" panose="02020603050405020304" pitchFamily="18" charset="0"/>
              <a:cs typeface="Times New Roman" panose="02020603050405020304" pitchFamily="18" charset="0"/>
            </a:rPr>
            <a:t>- Customers’ preference for sustainable, eco-friendly products aligns with current global trends.</a:t>
          </a:r>
        </a:p>
        <a:p>
          <a:pPr algn="l"/>
          <a:r>
            <a:rPr lang="en-US" sz="1800" dirty="0">
              <a:solidFill>
                <a:schemeClr val="tx1"/>
              </a:solidFill>
              <a:effectLst/>
              <a:latin typeface="Times New Roman" panose="02020603050405020304" pitchFamily="18" charset="0"/>
              <a:cs typeface="Times New Roman" panose="02020603050405020304" pitchFamily="18" charset="0"/>
            </a:rPr>
            <a:t>- Products for short-term use are highly appealing to modern consumers.</a:t>
          </a:r>
        </a:p>
        <a:p>
          <a:pPr algn="l"/>
          <a:r>
            <a:rPr lang="en-US" sz="1800" dirty="0">
              <a:solidFill>
                <a:schemeClr val="tx1"/>
              </a:solidFill>
              <a:effectLst/>
              <a:latin typeface="Times New Roman" panose="02020603050405020304" pitchFamily="18" charset="0"/>
              <a:cs typeface="Times New Roman" panose="02020603050405020304" pitchFamily="18" charset="0"/>
            </a:rPr>
            <a:t>- Gen Z is a significant group driving modern retail and e-commerce, offering immense potential.</a:t>
          </a:r>
          <a:endParaRPr lang="en-US" sz="1800" dirty="0">
            <a:solidFill>
              <a:schemeClr val="tx1"/>
            </a:solidFill>
            <a:latin typeface="Times New Roman" panose="02020603050405020304" pitchFamily="18" charset="0"/>
            <a:cs typeface="Times New Roman" panose="02020603050405020304" pitchFamily="18" charset="0"/>
          </a:endParaRPr>
        </a:p>
      </dgm:t>
    </dgm:pt>
    <dgm:pt modelId="{30E0BCC1-2B6B-4187-B003-A5BF54E315CB}" type="parTrans" cxnId="{C2A88E27-4BEB-4D21-B24C-3BB1D6C5EAE4}">
      <dgm:prSet/>
      <dgm:spPr/>
      <dgm:t>
        <a:bodyPr/>
        <a:lstStyle/>
        <a:p>
          <a:endParaRPr lang="en-US" sz="1800">
            <a:latin typeface="Times New Roman" panose="02020603050405020304" pitchFamily="18" charset="0"/>
            <a:cs typeface="Times New Roman" panose="02020603050405020304" pitchFamily="18" charset="0"/>
          </a:endParaRPr>
        </a:p>
      </dgm:t>
    </dgm:pt>
    <dgm:pt modelId="{D1454651-228B-4308-B7B8-271B00F71592}" type="sibTrans" cxnId="{C2A88E27-4BEB-4D21-B24C-3BB1D6C5EAE4}">
      <dgm:prSet/>
      <dgm:spPr/>
      <dgm:t>
        <a:bodyPr/>
        <a:lstStyle/>
        <a:p>
          <a:endParaRPr lang="en-US" sz="1800">
            <a:latin typeface="Times New Roman" panose="02020603050405020304" pitchFamily="18" charset="0"/>
            <a:cs typeface="Times New Roman" panose="02020603050405020304" pitchFamily="18" charset="0"/>
          </a:endParaRPr>
        </a:p>
      </dgm:t>
    </dgm:pt>
    <dgm:pt modelId="{43DA172A-1A25-4E76-8538-12550E384215}">
      <dgm:prSet phldrT="[Text]" custT="1"/>
      <dgm:spPr>
        <a:solidFill>
          <a:srgbClr val="002060"/>
        </a:solidFill>
      </dgm:spPr>
      <dgm:t>
        <a:bodyPr/>
        <a:lstStyle/>
        <a:p>
          <a:pPr algn="ctr"/>
          <a:r>
            <a:rPr lang="en-US" sz="3600" b="1" dirty="0">
              <a:effectLst/>
              <a:latin typeface="Times New Roman" panose="02020603050405020304" pitchFamily="18" charset="0"/>
              <a:cs typeface="Times New Roman" panose="02020603050405020304" pitchFamily="18" charset="0"/>
            </a:rPr>
            <a:t>Threats</a:t>
          </a:r>
        </a:p>
        <a:p>
          <a:pPr algn="l"/>
          <a:r>
            <a:rPr lang="en-US" sz="1800" dirty="0">
              <a:effectLst/>
              <a:latin typeface="Times New Roman" panose="02020603050405020304" pitchFamily="18" charset="0"/>
              <a:cs typeface="Times New Roman" panose="02020603050405020304" pitchFamily="18" charset="0"/>
            </a:rPr>
            <a:t>- Intense competition with existing fast-consumption products on the market.</a:t>
          </a:r>
        </a:p>
        <a:p>
          <a:pPr algn="l"/>
          <a:r>
            <a:rPr lang="en-US" sz="1800" dirty="0">
              <a:effectLst/>
              <a:latin typeface="Times New Roman" panose="02020603050405020304" pitchFamily="18" charset="0"/>
              <a:cs typeface="Times New Roman" panose="02020603050405020304" pitchFamily="18" charset="0"/>
            </a:rPr>
            <a:t>- Incomplete customer service systems.</a:t>
          </a:r>
        </a:p>
        <a:p>
          <a:pPr algn="l"/>
          <a:r>
            <a:rPr lang="en-US" sz="1800" dirty="0">
              <a:effectLst/>
              <a:latin typeface="Times New Roman" panose="02020603050405020304" pitchFamily="18" charset="0"/>
              <a:cs typeface="Times New Roman" panose="02020603050405020304" pitchFamily="18" charset="0"/>
            </a:rPr>
            <a:t>- Risk of falling behind customer demands and rapidly changing trends.</a:t>
          </a:r>
          <a:endParaRPr lang="en-US" sz="1800" dirty="0">
            <a:latin typeface="Times New Roman" panose="02020603050405020304" pitchFamily="18" charset="0"/>
            <a:cs typeface="Times New Roman" panose="02020603050405020304" pitchFamily="18" charset="0"/>
          </a:endParaRPr>
        </a:p>
      </dgm:t>
    </dgm:pt>
    <dgm:pt modelId="{7A485CA8-7DEB-402C-A84B-0ACDD39603A0}" type="parTrans" cxnId="{AFD797FC-8E01-44EB-BBD0-A1D79D65EF1D}">
      <dgm:prSet/>
      <dgm:spPr/>
      <dgm:t>
        <a:bodyPr/>
        <a:lstStyle/>
        <a:p>
          <a:endParaRPr lang="en-US" sz="1800">
            <a:latin typeface="Times New Roman" panose="02020603050405020304" pitchFamily="18" charset="0"/>
            <a:cs typeface="Times New Roman" panose="02020603050405020304" pitchFamily="18" charset="0"/>
          </a:endParaRPr>
        </a:p>
      </dgm:t>
    </dgm:pt>
    <dgm:pt modelId="{C727452E-C56C-4F44-8683-87E1A1D807EE}" type="sibTrans" cxnId="{AFD797FC-8E01-44EB-BBD0-A1D79D65EF1D}">
      <dgm:prSet/>
      <dgm:spPr/>
      <dgm:t>
        <a:bodyPr/>
        <a:lstStyle/>
        <a:p>
          <a:endParaRPr lang="en-US" sz="1800">
            <a:latin typeface="Times New Roman" panose="02020603050405020304" pitchFamily="18" charset="0"/>
            <a:cs typeface="Times New Roman" panose="02020603050405020304" pitchFamily="18" charset="0"/>
          </a:endParaRPr>
        </a:p>
      </dgm:t>
    </dgm:pt>
    <dgm:pt modelId="{C1EE7D63-ACD9-4266-B42F-BF4253968747}" type="pres">
      <dgm:prSet presAssocID="{D8F9136D-0740-4121-B2A7-EAD769351DAF}" presName="diagram" presStyleCnt="0">
        <dgm:presLayoutVars>
          <dgm:dir/>
          <dgm:resizeHandles val="exact"/>
        </dgm:presLayoutVars>
      </dgm:prSet>
      <dgm:spPr/>
    </dgm:pt>
    <dgm:pt modelId="{F356FF7C-1B54-443F-BEB6-BBCB5F8A6DC7}" type="pres">
      <dgm:prSet presAssocID="{7757104A-4BE8-4C85-A2ED-CD9EB1B7ABB5}" presName="node" presStyleLbl="node1" presStyleIdx="0" presStyleCnt="4">
        <dgm:presLayoutVars>
          <dgm:bulletEnabled val="1"/>
        </dgm:presLayoutVars>
      </dgm:prSet>
      <dgm:spPr/>
    </dgm:pt>
    <dgm:pt modelId="{73CEE954-661E-405F-978B-A8E552B66D37}" type="pres">
      <dgm:prSet presAssocID="{C0C56A12-C00D-4779-9F93-CBEBB39ECCF9}" presName="sibTrans" presStyleCnt="0"/>
      <dgm:spPr/>
    </dgm:pt>
    <dgm:pt modelId="{98D64219-307E-4B3E-AC8E-CCE907F95027}" type="pres">
      <dgm:prSet presAssocID="{30BC36C6-7B4F-46CE-880B-6B5AD4E18E68}" presName="node" presStyleLbl="node1" presStyleIdx="1" presStyleCnt="4">
        <dgm:presLayoutVars>
          <dgm:bulletEnabled val="1"/>
        </dgm:presLayoutVars>
      </dgm:prSet>
      <dgm:spPr/>
    </dgm:pt>
    <dgm:pt modelId="{C471A249-0594-49A7-9D72-9B5826F5FF78}" type="pres">
      <dgm:prSet presAssocID="{F97615B2-7486-49E1-BA00-D3CB003E252F}" presName="sibTrans" presStyleCnt="0"/>
      <dgm:spPr/>
    </dgm:pt>
    <dgm:pt modelId="{7892ABFE-F209-4F34-8D9C-6434A4587BC7}" type="pres">
      <dgm:prSet presAssocID="{8914F333-1D0F-4DE9-8246-E9626CBB18AA}" presName="node" presStyleLbl="node1" presStyleIdx="2" presStyleCnt="4">
        <dgm:presLayoutVars>
          <dgm:bulletEnabled val="1"/>
        </dgm:presLayoutVars>
      </dgm:prSet>
      <dgm:spPr/>
    </dgm:pt>
    <dgm:pt modelId="{4F198EB3-E65F-4C93-86CD-A392427DE758}" type="pres">
      <dgm:prSet presAssocID="{D1454651-228B-4308-B7B8-271B00F71592}" presName="sibTrans" presStyleCnt="0"/>
      <dgm:spPr/>
    </dgm:pt>
    <dgm:pt modelId="{A52CF0B2-2AF2-4E1A-9DC0-8D310B518FCD}" type="pres">
      <dgm:prSet presAssocID="{43DA172A-1A25-4E76-8538-12550E384215}" presName="node" presStyleLbl="node1" presStyleIdx="3" presStyleCnt="4">
        <dgm:presLayoutVars>
          <dgm:bulletEnabled val="1"/>
        </dgm:presLayoutVars>
      </dgm:prSet>
      <dgm:spPr/>
    </dgm:pt>
  </dgm:ptLst>
  <dgm:cxnLst>
    <dgm:cxn modelId="{C2A88E27-4BEB-4D21-B24C-3BB1D6C5EAE4}" srcId="{D8F9136D-0740-4121-B2A7-EAD769351DAF}" destId="{8914F333-1D0F-4DE9-8246-E9626CBB18AA}" srcOrd="2" destOrd="0" parTransId="{30E0BCC1-2B6B-4187-B003-A5BF54E315CB}" sibTransId="{D1454651-228B-4308-B7B8-271B00F71592}"/>
    <dgm:cxn modelId="{28DE082C-E94B-440E-9EE0-E014C1F0A677}" type="presOf" srcId="{7757104A-4BE8-4C85-A2ED-CD9EB1B7ABB5}" destId="{F356FF7C-1B54-443F-BEB6-BBCB5F8A6DC7}" srcOrd="0" destOrd="0" presId="urn:microsoft.com/office/officeart/2005/8/layout/default"/>
    <dgm:cxn modelId="{6196984F-2659-40F0-AD85-DEC165C20582}" type="presOf" srcId="{30BC36C6-7B4F-46CE-880B-6B5AD4E18E68}" destId="{98D64219-307E-4B3E-AC8E-CCE907F95027}" srcOrd="0" destOrd="0" presId="urn:microsoft.com/office/officeart/2005/8/layout/default"/>
    <dgm:cxn modelId="{72D61470-EB77-425C-977E-4355F130120C}" srcId="{D8F9136D-0740-4121-B2A7-EAD769351DAF}" destId="{30BC36C6-7B4F-46CE-880B-6B5AD4E18E68}" srcOrd="1" destOrd="0" parTransId="{F9FCFC1D-F81F-42C4-9B18-137ACE7C1E16}" sibTransId="{F97615B2-7486-49E1-BA00-D3CB003E252F}"/>
    <dgm:cxn modelId="{2862F1AE-A55B-4BE7-A63B-F9CC082939B0}" type="presOf" srcId="{43DA172A-1A25-4E76-8538-12550E384215}" destId="{A52CF0B2-2AF2-4E1A-9DC0-8D310B518FCD}" srcOrd="0" destOrd="0" presId="urn:microsoft.com/office/officeart/2005/8/layout/default"/>
    <dgm:cxn modelId="{807531C9-B3AE-4A31-81A2-312C7A679001}" type="presOf" srcId="{D8F9136D-0740-4121-B2A7-EAD769351DAF}" destId="{C1EE7D63-ACD9-4266-B42F-BF4253968747}" srcOrd="0" destOrd="0" presId="urn:microsoft.com/office/officeart/2005/8/layout/default"/>
    <dgm:cxn modelId="{18D59BCA-5AF2-4A9F-A11B-9CC058A9EA04}" srcId="{D8F9136D-0740-4121-B2A7-EAD769351DAF}" destId="{7757104A-4BE8-4C85-A2ED-CD9EB1B7ABB5}" srcOrd="0" destOrd="0" parTransId="{490ED09C-D5D0-4FDF-8CAC-505D8FD60042}" sibTransId="{C0C56A12-C00D-4779-9F93-CBEBB39ECCF9}"/>
    <dgm:cxn modelId="{C3BBC2DD-D4EB-4B34-84C1-0D1CAF4C56FD}" type="presOf" srcId="{8914F333-1D0F-4DE9-8246-E9626CBB18AA}" destId="{7892ABFE-F209-4F34-8D9C-6434A4587BC7}" srcOrd="0" destOrd="0" presId="urn:microsoft.com/office/officeart/2005/8/layout/default"/>
    <dgm:cxn modelId="{AFD797FC-8E01-44EB-BBD0-A1D79D65EF1D}" srcId="{D8F9136D-0740-4121-B2A7-EAD769351DAF}" destId="{43DA172A-1A25-4E76-8538-12550E384215}" srcOrd="3" destOrd="0" parTransId="{7A485CA8-7DEB-402C-A84B-0ACDD39603A0}" sibTransId="{C727452E-C56C-4F44-8683-87E1A1D807EE}"/>
    <dgm:cxn modelId="{928F579E-5047-4EDD-9CE0-DE39A0AAA4E4}" type="presParOf" srcId="{C1EE7D63-ACD9-4266-B42F-BF4253968747}" destId="{F356FF7C-1B54-443F-BEB6-BBCB5F8A6DC7}" srcOrd="0" destOrd="0" presId="urn:microsoft.com/office/officeart/2005/8/layout/default"/>
    <dgm:cxn modelId="{213F178B-CDB9-4AEB-AF7E-57FD3CC2F25A}" type="presParOf" srcId="{C1EE7D63-ACD9-4266-B42F-BF4253968747}" destId="{73CEE954-661E-405F-978B-A8E552B66D37}" srcOrd="1" destOrd="0" presId="urn:microsoft.com/office/officeart/2005/8/layout/default"/>
    <dgm:cxn modelId="{0676B5D9-9920-4B6B-B138-9381BE068F22}" type="presParOf" srcId="{C1EE7D63-ACD9-4266-B42F-BF4253968747}" destId="{98D64219-307E-4B3E-AC8E-CCE907F95027}" srcOrd="2" destOrd="0" presId="urn:microsoft.com/office/officeart/2005/8/layout/default"/>
    <dgm:cxn modelId="{A9D4AB7F-B8C5-42FB-8FDF-A42580D8D4C5}" type="presParOf" srcId="{C1EE7D63-ACD9-4266-B42F-BF4253968747}" destId="{C471A249-0594-49A7-9D72-9B5826F5FF78}" srcOrd="3" destOrd="0" presId="urn:microsoft.com/office/officeart/2005/8/layout/default"/>
    <dgm:cxn modelId="{5433F0BC-EA8D-412F-9E4B-6E16B7F82ECE}" type="presParOf" srcId="{C1EE7D63-ACD9-4266-B42F-BF4253968747}" destId="{7892ABFE-F209-4F34-8D9C-6434A4587BC7}" srcOrd="4" destOrd="0" presId="urn:microsoft.com/office/officeart/2005/8/layout/default"/>
    <dgm:cxn modelId="{CC82B220-348F-4421-B9F5-DE5876149212}" type="presParOf" srcId="{C1EE7D63-ACD9-4266-B42F-BF4253968747}" destId="{4F198EB3-E65F-4C93-86CD-A392427DE758}" srcOrd="5" destOrd="0" presId="urn:microsoft.com/office/officeart/2005/8/layout/default"/>
    <dgm:cxn modelId="{7F6B10EB-A84B-4B06-8D33-AD26A7D9C89E}" type="presParOf" srcId="{C1EE7D63-ACD9-4266-B42F-BF4253968747}" destId="{A52CF0B2-2AF2-4E1A-9DC0-8D310B518FCD}"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56FF7C-1B54-443F-BEB6-BBCB5F8A6DC7}">
      <dsp:nvSpPr>
        <dsp:cNvPr id="0" name=""/>
        <dsp:cNvSpPr/>
      </dsp:nvSpPr>
      <dsp:spPr>
        <a:xfrm>
          <a:off x="645318" y="3149"/>
          <a:ext cx="5191124" cy="3114675"/>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1"/>
              </a:solidFill>
              <a:effectLst/>
              <a:latin typeface="Times New Roman" panose="02020603050405020304" pitchFamily="18" charset="0"/>
              <a:cs typeface="Times New Roman" panose="02020603050405020304" pitchFamily="18" charset="0"/>
            </a:rPr>
            <a:t>Strengths</a:t>
          </a:r>
        </a:p>
        <a:p>
          <a:pPr marL="0" lvl="0" indent="0" algn="l" defTabSz="1244600">
            <a:lnSpc>
              <a:spcPct val="90000"/>
            </a:lnSpc>
            <a:spcBef>
              <a:spcPct val="0"/>
            </a:spcBef>
            <a:spcAft>
              <a:spcPct val="35000"/>
            </a:spcAft>
            <a:buNone/>
          </a:pPr>
          <a:r>
            <a:rPr lang="en-US" sz="1800" b="0" kern="1200" dirty="0">
              <a:solidFill>
                <a:schemeClr val="tx1"/>
              </a:solidFill>
              <a:effectLst/>
              <a:latin typeface="Times New Roman" panose="02020603050405020304" pitchFamily="18" charset="0"/>
              <a:cs typeface="Times New Roman" panose="02020603050405020304" pitchFamily="18" charset="0"/>
            </a:rPr>
            <a:t>- Large raw material areas, affordable raw materials derived from banana byproducts.</a:t>
          </a:r>
        </a:p>
        <a:p>
          <a:pPr marL="0" lvl="0" indent="0" algn="l" defTabSz="1244600">
            <a:lnSpc>
              <a:spcPct val="90000"/>
            </a:lnSpc>
            <a:spcBef>
              <a:spcPct val="0"/>
            </a:spcBef>
            <a:spcAft>
              <a:spcPct val="35000"/>
            </a:spcAft>
            <a:buNone/>
          </a:pPr>
          <a:r>
            <a:rPr lang="en-US" sz="1800" b="0" kern="1200" dirty="0">
              <a:solidFill>
                <a:schemeClr val="tx1"/>
              </a:solidFill>
              <a:effectLst/>
              <a:latin typeface="Times New Roman" panose="02020603050405020304" pitchFamily="18" charset="0"/>
              <a:cs typeface="Times New Roman" panose="02020603050405020304" pitchFamily="18" charset="0"/>
            </a:rPr>
            <a:t>- Local labor force: skilled, affordable, and readily available.</a:t>
          </a:r>
        </a:p>
        <a:p>
          <a:pPr marL="0" lvl="0" indent="0" algn="l" defTabSz="1244600">
            <a:lnSpc>
              <a:spcPct val="90000"/>
            </a:lnSpc>
            <a:spcBef>
              <a:spcPct val="0"/>
            </a:spcBef>
            <a:spcAft>
              <a:spcPct val="35000"/>
            </a:spcAft>
            <a:buNone/>
          </a:pPr>
          <a:r>
            <a:rPr lang="en-US" sz="1800" b="0" kern="1200" dirty="0">
              <a:solidFill>
                <a:schemeClr val="tx1"/>
              </a:solidFill>
              <a:effectLst/>
              <a:latin typeface="Times New Roman" panose="02020603050405020304" pitchFamily="18" charset="0"/>
              <a:cs typeface="Times New Roman" panose="02020603050405020304" pitchFamily="18" charset="0"/>
            </a:rPr>
            <a:t>- Products are diverse, meet safety standards, and cater to the needs of target customers.</a:t>
          </a:r>
        </a:p>
        <a:p>
          <a:pPr marL="0" lvl="0" indent="0" algn="l" defTabSz="1244600">
            <a:lnSpc>
              <a:spcPct val="90000"/>
            </a:lnSpc>
            <a:spcBef>
              <a:spcPct val="0"/>
            </a:spcBef>
            <a:spcAft>
              <a:spcPct val="35000"/>
            </a:spcAft>
            <a:buNone/>
          </a:pPr>
          <a:r>
            <a:rPr lang="en-US" sz="1800" b="0" kern="1200" dirty="0">
              <a:solidFill>
                <a:schemeClr val="tx1"/>
              </a:solidFill>
              <a:effectLst/>
              <a:latin typeface="Times New Roman" panose="02020603050405020304" pitchFamily="18" charset="0"/>
              <a:cs typeface="Times New Roman" panose="02020603050405020304" pitchFamily="18" charset="0"/>
            </a:rPr>
            <a:t>- Focus on Gen Z: understanding youthful preferences and leveraging modern platforms like e-commerce.</a:t>
          </a:r>
        </a:p>
        <a:p>
          <a:pPr marL="0" lvl="0" indent="0" algn="l" defTabSz="1244600">
            <a:lnSpc>
              <a:spcPct val="90000"/>
            </a:lnSpc>
            <a:spcBef>
              <a:spcPct val="0"/>
            </a:spcBef>
            <a:spcAft>
              <a:spcPct val="35000"/>
            </a:spcAft>
            <a:buNone/>
          </a:pPr>
          <a:r>
            <a:rPr lang="en-US" sz="1800" b="0" kern="1200" dirty="0">
              <a:solidFill>
                <a:schemeClr val="tx1"/>
              </a:solidFill>
              <a:effectLst/>
              <a:latin typeface="Times New Roman" panose="02020603050405020304" pitchFamily="18" charset="0"/>
              <a:cs typeface="Times New Roman" panose="02020603050405020304" pitchFamily="18" charset="0"/>
            </a:rPr>
            <a:t>- Competitive pricing.</a:t>
          </a:r>
          <a:endParaRPr lang="en-US" sz="1800" kern="1200" dirty="0">
            <a:solidFill>
              <a:schemeClr val="tx1"/>
            </a:solidFill>
            <a:latin typeface="Times New Roman" panose="02020603050405020304" pitchFamily="18" charset="0"/>
            <a:cs typeface="Times New Roman" panose="02020603050405020304" pitchFamily="18" charset="0"/>
          </a:endParaRPr>
        </a:p>
      </dsp:txBody>
      <dsp:txXfrm>
        <a:off x="645318" y="3149"/>
        <a:ext cx="5191124" cy="3114675"/>
      </dsp:txXfrm>
    </dsp:sp>
    <dsp:sp modelId="{98D64219-307E-4B3E-AC8E-CCE907F95027}">
      <dsp:nvSpPr>
        <dsp:cNvPr id="0" name=""/>
        <dsp:cNvSpPr/>
      </dsp:nvSpPr>
      <dsp:spPr>
        <a:xfrm>
          <a:off x="6355556" y="3149"/>
          <a:ext cx="5191124" cy="3114675"/>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effectLst/>
              <a:latin typeface="Times New Roman" panose="02020603050405020304" pitchFamily="18" charset="0"/>
              <a:cs typeface="Times New Roman" panose="02020603050405020304" pitchFamily="18" charset="0"/>
            </a:rPr>
            <a:t>Weaknesses</a:t>
          </a:r>
        </a:p>
        <a:p>
          <a:pPr marL="0" lvl="0" indent="0" algn="l" defTabSz="1422400">
            <a:lnSpc>
              <a:spcPct val="90000"/>
            </a:lnSpc>
            <a:spcBef>
              <a:spcPct val="0"/>
            </a:spcBef>
            <a:spcAft>
              <a:spcPct val="35000"/>
            </a:spcAft>
            <a:buNone/>
          </a:pPr>
          <a:r>
            <a:rPr lang="en-US" sz="1800" kern="1200" dirty="0">
              <a:effectLst/>
              <a:latin typeface="Times New Roman" panose="02020603050405020304" pitchFamily="18" charset="0"/>
              <a:cs typeface="Times New Roman" panose="02020603050405020304" pitchFamily="18" charset="0"/>
            </a:rPr>
            <a:t>- Constantly changing trends make it challenging to keep up with the preferences of young customers.</a:t>
          </a:r>
        </a:p>
        <a:p>
          <a:pPr marL="0" lvl="0" indent="0" algn="l" defTabSz="1422400">
            <a:lnSpc>
              <a:spcPct val="90000"/>
            </a:lnSpc>
            <a:spcBef>
              <a:spcPct val="0"/>
            </a:spcBef>
            <a:spcAft>
              <a:spcPct val="35000"/>
            </a:spcAft>
            <a:buNone/>
          </a:pPr>
          <a:r>
            <a:rPr lang="en-US" sz="1800" kern="1200" dirty="0">
              <a:effectLst/>
              <a:latin typeface="Times New Roman" panose="02020603050405020304" pitchFamily="18" charset="0"/>
              <a:cs typeface="Times New Roman" panose="02020603050405020304" pitchFamily="18" charset="0"/>
            </a:rPr>
            <a:t>- Banana-based products are limited in variety, which may reduce market reach.</a:t>
          </a:r>
        </a:p>
        <a:p>
          <a:pPr marL="0" lvl="0" indent="0" algn="l" defTabSz="1422400">
            <a:lnSpc>
              <a:spcPct val="90000"/>
            </a:lnSpc>
            <a:spcBef>
              <a:spcPct val="0"/>
            </a:spcBef>
            <a:spcAft>
              <a:spcPct val="35000"/>
            </a:spcAft>
            <a:buNone/>
          </a:pPr>
          <a:r>
            <a:rPr lang="en-US" sz="1800" kern="1200" dirty="0">
              <a:effectLst/>
              <a:latin typeface="Times New Roman" panose="02020603050405020304" pitchFamily="18" charset="0"/>
              <a:cs typeface="Times New Roman" panose="02020603050405020304" pitchFamily="18" charset="0"/>
            </a:rPr>
            <a:t>- Limited experience in marketing and customer engagement.</a:t>
          </a:r>
          <a:endParaRPr lang="en-US" sz="1800" kern="1200" dirty="0">
            <a:latin typeface="Times New Roman" panose="02020603050405020304" pitchFamily="18" charset="0"/>
            <a:cs typeface="Times New Roman" panose="02020603050405020304" pitchFamily="18" charset="0"/>
          </a:endParaRPr>
        </a:p>
      </dsp:txBody>
      <dsp:txXfrm>
        <a:off x="6355556" y="3149"/>
        <a:ext cx="5191124" cy="3114675"/>
      </dsp:txXfrm>
    </dsp:sp>
    <dsp:sp modelId="{7892ABFE-F209-4F34-8D9C-6434A4587BC7}">
      <dsp:nvSpPr>
        <dsp:cNvPr id="0" name=""/>
        <dsp:cNvSpPr/>
      </dsp:nvSpPr>
      <dsp:spPr>
        <a:xfrm>
          <a:off x="645318" y="3636936"/>
          <a:ext cx="5191124" cy="3114675"/>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1"/>
              </a:solidFill>
              <a:effectLst/>
              <a:latin typeface="Times New Roman" panose="02020603050405020304" pitchFamily="18" charset="0"/>
              <a:cs typeface="Times New Roman" panose="02020603050405020304" pitchFamily="18" charset="0"/>
            </a:rPr>
            <a:t>Opportunities</a:t>
          </a:r>
        </a:p>
        <a:p>
          <a:pPr marL="0" lvl="0" indent="0" algn="l" defTabSz="1244600">
            <a:lnSpc>
              <a:spcPct val="90000"/>
            </a:lnSpc>
            <a:spcBef>
              <a:spcPct val="0"/>
            </a:spcBef>
            <a:spcAft>
              <a:spcPct val="35000"/>
            </a:spcAft>
            <a:buNone/>
          </a:pPr>
          <a:r>
            <a:rPr lang="en-US" sz="1800" kern="1200" dirty="0">
              <a:solidFill>
                <a:schemeClr val="tx1"/>
              </a:solidFill>
              <a:effectLst/>
              <a:latin typeface="Times New Roman" panose="02020603050405020304" pitchFamily="18" charset="0"/>
              <a:cs typeface="Times New Roman" panose="02020603050405020304" pitchFamily="18" charset="0"/>
            </a:rPr>
            <a:t> A young target audience willing to spend and make quick purchase decisions.</a:t>
          </a:r>
        </a:p>
        <a:p>
          <a:pPr marL="0" lvl="0" indent="0" algn="l" defTabSz="1244600">
            <a:lnSpc>
              <a:spcPct val="90000"/>
            </a:lnSpc>
            <a:spcBef>
              <a:spcPct val="0"/>
            </a:spcBef>
            <a:spcAft>
              <a:spcPct val="35000"/>
            </a:spcAft>
            <a:buNone/>
          </a:pPr>
          <a:r>
            <a:rPr lang="en-US" sz="1800" kern="1200" dirty="0">
              <a:solidFill>
                <a:schemeClr val="tx1"/>
              </a:solidFill>
              <a:effectLst/>
              <a:latin typeface="Times New Roman" panose="02020603050405020304" pitchFamily="18" charset="0"/>
              <a:cs typeface="Times New Roman" panose="02020603050405020304" pitchFamily="18" charset="0"/>
            </a:rPr>
            <a:t>- Customers’ preference for sustainable, eco-friendly products aligns with current global trends.</a:t>
          </a:r>
        </a:p>
        <a:p>
          <a:pPr marL="0" lvl="0" indent="0" algn="l" defTabSz="1244600">
            <a:lnSpc>
              <a:spcPct val="90000"/>
            </a:lnSpc>
            <a:spcBef>
              <a:spcPct val="0"/>
            </a:spcBef>
            <a:spcAft>
              <a:spcPct val="35000"/>
            </a:spcAft>
            <a:buNone/>
          </a:pPr>
          <a:r>
            <a:rPr lang="en-US" sz="1800" kern="1200" dirty="0">
              <a:solidFill>
                <a:schemeClr val="tx1"/>
              </a:solidFill>
              <a:effectLst/>
              <a:latin typeface="Times New Roman" panose="02020603050405020304" pitchFamily="18" charset="0"/>
              <a:cs typeface="Times New Roman" panose="02020603050405020304" pitchFamily="18" charset="0"/>
            </a:rPr>
            <a:t>- Products for short-term use are highly appealing to modern consumers.</a:t>
          </a:r>
        </a:p>
        <a:p>
          <a:pPr marL="0" lvl="0" indent="0" algn="l" defTabSz="1244600">
            <a:lnSpc>
              <a:spcPct val="90000"/>
            </a:lnSpc>
            <a:spcBef>
              <a:spcPct val="0"/>
            </a:spcBef>
            <a:spcAft>
              <a:spcPct val="35000"/>
            </a:spcAft>
            <a:buNone/>
          </a:pPr>
          <a:r>
            <a:rPr lang="en-US" sz="1800" kern="1200" dirty="0">
              <a:solidFill>
                <a:schemeClr val="tx1"/>
              </a:solidFill>
              <a:effectLst/>
              <a:latin typeface="Times New Roman" panose="02020603050405020304" pitchFamily="18" charset="0"/>
              <a:cs typeface="Times New Roman" panose="02020603050405020304" pitchFamily="18" charset="0"/>
            </a:rPr>
            <a:t>- Gen Z is a significant group driving modern retail and e-commerce, offering immense potential.</a:t>
          </a:r>
          <a:endParaRPr lang="en-US" sz="1800" kern="1200" dirty="0">
            <a:solidFill>
              <a:schemeClr val="tx1"/>
            </a:solidFill>
            <a:latin typeface="Times New Roman" panose="02020603050405020304" pitchFamily="18" charset="0"/>
            <a:cs typeface="Times New Roman" panose="02020603050405020304" pitchFamily="18" charset="0"/>
          </a:endParaRPr>
        </a:p>
      </dsp:txBody>
      <dsp:txXfrm>
        <a:off x="645318" y="3636936"/>
        <a:ext cx="5191124" cy="3114675"/>
      </dsp:txXfrm>
    </dsp:sp>
    <dsp:sp modelId="{A52CF0B2-2AF2-4E1A-9DC0-8D310B518FCD}">
      <dsp:nvSpPr>
        <dsp:cNvPr id="0" name=""/>
        <dsp:cNvSpPr/>
      </dsp:nvSpPr>
      <dsp:spPr>
        <a:xfrm>
          <a:off x="6355556" y="3636936"/>
          <a:ext cx="5191124" cy="3114675"/>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effectLst/>
              <a:latin typeface="Times New Roman" panose="02020603050405020304" pitchFamily="18" charset="0"/>
              <a:cs typeface="Times New Roman" panose="02020603050405020304" pitchFamily="18" charset="0"/>
            </a:rPr>
            <a:t>Threats</a:t>
          </a:r>
        </a:p>
        <a:p>
          <a:pPr marL="0" lvl="0" indent="0" algn="l" defTabSz="1600200">
            <a:lnSpc>
              <a:spcPct val="90000"/>
            </a:lnSpc>
            <a:spcBef>
              <a:spcPct val="0"/>
            </a:spcBef>
            <a:spcAft>
              <a:spcPct val="35000"/>
            </a:spcAft>
            <a:buNone/>
          </a:pPr>
          <a:r>
            <a:rPr lang="en-US" sz="1800" kern="1200" dirty="0">
              <a:effectLst/>
              <a:latin typeface="Times New Roman" panose="02020603050405020304" pitchFamily="18" charset="0"/>
              <a:cs typeface="Times New Roman" panose="02020603050405020304" pitchFamily="18" charset="0"/>
            </a:rPr>
            <a:t>- Intense competition with existing fast-consumption products on the market.</a:t>
          </a:r>
        </a:p>
        <a:p>
          <a:pPr marL="0" lvl="0" indent="0" algn="l" defTabSz="1600200">
            <a:lnSpc>
              <a:spcPct val="90000"/>
            </a:lnSpc>
            <a:spcBef>
              <a:spcPct val="0"/>
            </a:spcBef>
            <a:spcAft>
              <a:spcPct val="35000"/>
            </a:spcAft>
            <a:buNone/>
          </a:pPr>
          <a:r>
            <a:rPr lang="en-US" sz="1800" kern="1200" dirty="0">
              <a:effectLst/>
              <a:latin typeface="Times New Roman" panose="02020603050405020304" pitchFamily="18" charset="0"/>
              <a:cs typeface="Times New Roman" panose="02020603050405020304" pitchFamily="18" charset="0"/>
            </a:rPr>
            <a:t>- Incomplete customer service systems.</a:t>
          </a:r>
        </a:p>
        <a:p>
          <a:pPr marL="0" lvl="0" indent="0" algn="l" defTabSz="1600200">
            <a:lnSpc>
              <a:spcPct val="90000"/>
            </a:lnSpc>
            <a:spcBef>
              <a:spcPct val="0"/>
            </a:spcBef>
            <a:spcAft>
              <a:spcPct val="35000"/>
            </a:spcAft>
            <a:buNone/>
          </a:pPr>
          <a:r>
            <a:rPr lang="en-US" sz="1800" kern="1200" dirty="0">
              <a:effectLst/>
              <a:latin typeface="Times New Roman" panose="02020603050405020304" pitchFamily="18" charset="0"/>
              <a:cs typeface="Times New Roman" panose="02020603050405020304" pitchFamily="18" charset="0"/>
            </a:rPr>
            <a:t>- Risk of falling behind customer demands and rapidly changing trends.</a:t>
          </a:r>
          <a:endParaRPr lang="en-US" sz="1800" kern="1200" dirty="0">
            <a:latin typeface="Times New Roman" panose="02020603050405020304" pitchFamily="18" charset="0"/>
            <a:cs typeface="Times New Roman" panose="02020603050405020304" pitchFamily="18" charset="0"/>
          </a:endParaRPr>
        </a:p>
      </dsp:txBody>
      <dsp:txXfrm>
        <a:off x="6355556" y="3636936"/>
        <a:ext cx="5191124" cy="311467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9C0D4-7788-4C45-B1DF-8AE7226EFE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7FF1DE-C46F-4F78-BA69-3E747C6C0F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14B25C-7A4F-468E-8B5B-ED2F97D50261}"/>
              </a:ext>
            </a:extLst>
          </p:cNvPr>
          <p:cNvSpPr>
            <a:spLocks noGrp="1"/>
          </p:cNvSpPr>
          <p:nvPr>
            <p:ph type="dt" sz="half" idx="10"/>
          </p:nvPr>
        </p:nvSpPr>
        <p:spPr/>
        <p:txBody>
          <a:bodyPr/>
          <a:lstStyle/>
          <a:p>
            <a:fld id="{CC1266E8-A1C9-4382-9BFB-9B9E726EA704}" type="datetimeFigureOut">
              <a:rPr lang="en-US" smtClean="0"/>
              <a:t>23/1/2025</a:t>
            </a:fld>
            <a:endParaRPr lang="en-US"/>
          </a:p>
        </p:txBody>
      </p:sp>
      <p:sp>
        <p:nvSpPr>
          <p:cNvPr id="5" name="Footer Placeholder 4">
            <a:extLst>
              <a:ext uri="{FF2B5EF4-FFF2-40B4-BE49-F238E27FC236}">
                <a16:creationId xmlns:a16="http://schemas.microsoft.com/office/drawing/2014/main" id="{EBB4760F-70C6-4AB5-92D3-4047ACA21C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6F34D2-1C7B-431B-9ADF-C0F869B66AD8}"/>
              </a:ext>
            </a:extLst>
          </p:cNvPr>
          <p:cNvSpPr>
            <a:spLocks noGrp="1"/>
          </p:cNvSpPr>
          <p:nvPr>
            <p:ph type="sldNum" sz="quarter" idx="12"/>
          </p:nvPr>
        </p:nvSpPr>
        <p:spPr/>
        <p:txBody>
          <a:bodyPr/>
          <a:lstStyle/>
          <a:p>
            <a:fld id="{EF456471-FC82-48C4-AFCC-6A871CE16A7C}" type="slidenum">
              <a:rPr lang="en-US" smtClean="0"/>
              <a:t>‹#›</a:t>
            </a:fld>
            <a:endParaRPr lang="en-US"/>
          </a:p>
        </p:txBody>
      </p:sp>
    </p:spTree>
    <p:extLst>
      <p:ext uri="{BB962C8B-B14F-4D97-AF65-F5344CB8AC3E}">
        <p14:creationId xmlns:p14="http://schemas.microsoft.com/office/powerpoint/2010/main" val="2472477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7E4C3-A389-4511-B732-77CA1342C43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CD7819-0582-4652-816E-7E2BBDED8B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988052-BD1D-4129-8B67-E5005CD5561C}"/>
              </a:ext>
            </a:extLst>
          </p:cNvPr>
          <p:cNvSpPr>
            <a:spLocks noGrp="1"/>
          </p:cNvSpPr>
          <p:nvPr>
            <p:ph type="dt" sz="half" idx="10"/>
          </p:nvPr>
        </p:nvSpPr>
        <p:spPr/>
        <p:txBody>
          <a:bodyPr/>
          <a:lstStyle/>
          <a:p>
            <a:fld id="{CC1266E8-A1C9-4382-9BFB-9B9E726EA704}" type="datetimeFigureOut">
              <a:rPr lang="en-US" smtClean="0"/>
              <a:t>23/1/2025</a:t>
            </a:fld>
            <a:endParaRPr lang="en-US"/>
          </a:p>
        </p:txBody>
      </p:sp>
      <p:sp>
        <p:nvSpPr>
          <p:cNvPr id="5" name="Footer Placeholder 4">
            <a:extLst>
              <a:ext uri="{FF2B5EF4-FFF2-40B4-BE49-F238E27FC236}">
                <a16:creationId xmlns:a16="http://schemas.microsoft.com/office/drawing/2014/main" id="{5B386B2F-1EFC-4680-A27E-05F092B2CA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E74BCB-1C05-4D8F-9513-2EC74349EB6F}"/>
              </a:ext>
            </a:extLst>
          </p:cNvPr>
          <p:cNvSpPr>
            <a:spLocks noGrp="1"/>
          </p:cNvSpPr>
          <p:nvPr>
            <p:ph type="sldNum" sz="quarter" idx="12"/>
          </p:nvPr>
        </p:nvSpPr>
        <p:spPr/>
        <p:txBody>
          <a:bodyPr/>
          <a:lstStyle/>
          <a:p>
            <a:fld id="{EF456471-FC82-48C4-AFCC-6A871CE16A7C}" type="slidenum">
              <a:rPr lang="en-US" smtClean="0"/>
              <a:t>‹#›</a:t>
            </a:fld>
            <a:endParaRPr lang="en-US"/>
          </a:p>
        </p:txBody>
      </p:sp>
    </p:spTree>
    <p:extLst>
      <p:ext uri="{BB962C8B-B14F-4D97-AF65-F5344CB8AC3E}">
        <p14:creationId xmlns:p14="http://schemas.microsoft.com/office/powerpoint/2010/main" val="4034943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0B590B-0B33-499D-ACC3-26A3629882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D2D93F-809B-4585-8E54-294576F4EF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07729F-8183-4D33-8BC6-211FE4C217EF}"/>
              </a:ext>
            </a:extLst>
          </p:cNvPr>
          <p:cNvSpPr>
            <a:spLocks noGrp="1"/>
          </p:cNvSpPr>
          <p:nvPr>
            <p:ph type="dt" sz="half" idx="10"/>
          </p:nvPr>
        </p:nvSpPr>
        <p:spPr/>
        <p:txBody>
          <a:bodyPr/>
          <a:lstStyle/>
          <a:p>
            <a:fld id="{CC1266E8-A1C9-4382-9BFB-9B9E726EA704}" type="datetimeFigureOut">
              <a:rPr lang="en-US" smtClean="0"/>
              <a:t>23/1/2025</a:t>
            </a:fld>
            <a:endParaRPr lang="en-US"/>
          </a:p>
        </p:txBody>
      </p:sp>
      <p:sp>
        <p:nvSpPr>
          <p:cNvPr id="5" name="Footer Placeholder 4">
            <a:extLst>
              <a:ext uri="{FF2B5EF4-FFF2-40B4-BE49-F238E27FC236}">
                <a16:creationId xmlns:a16="http://schemas.microsoft.com/office/drawing/2014/main" id="{268AF544-23F2-4A96-AADB-A1C037B8B7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CAE338-D721-4DCA-86AD-F1D844BEDBEB}"/>
              </a:ext>
            </a:extLst>
          </p:cNvPr>
          <p:cNvSpPr>
            <a:spLocks noGrp="1"/>
          </p:cNvSpPr>
          <p:nvPr>
            <p:ph type="sldNum" sz="quarter" idx="12"/>
          </p:nvPr>
        </p:nvSpPr>
        <p:spPr/>
        <p:txBody>
          <a:bodyPr/>
          <a:lstStyle/>
          <a:p>
            <a:fld id="{EF456471-FC82-48C4-AFCC-6A871CE16A7C}" type="slidenum">
              <a:rPr lang="en-US" smtClean="0"/>
              <a:t>‹#›</a:t>
            </a:fld>
            <a:endParaRPr lang="en-US"/>
          </a:p>
        </p:txBody>
      </p:sp>
    </p:spTree>
    <p:extLst>
      <p:ext uri="{BB962C8B-B14F-4D97-AF65-F5344CB8AC3E}">
        <p14:creationId xmlns:p14="http://schemas.microsoft.com/office/powerpoint/2010/main" val="2007313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83E46-F321-44F6-967F-18D287C64B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39A5A8-C954-448C-8256-27D9C45DD4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A034EE-6E99-4DB3-B43E-9EFB9D654512}"/>
              </a:ext>
            </a:extLst>
          </p:cNvPr>
          <p:cNvSpPr>
            <a:spLocks noGrp="1"/>
          </p:cNvSpPr>
          <p:nvPr>
            <p:ph type="dt" sz="half" idx="10"/>
          </p:nvPr>
        </p:nvSpPr>
        <p:spPr/>
        <p:txBody>
          <a:bodyPr/>
          <a:lstStyle/>
          <a:p>
            <a:fld id="{CC1266E8-A1C9-4382-9BFB-9B9E726EA704}" type="datetimeFigureOut">
              <a:rPr lang="en-US" smtClean="0"/>
              <a:t>23/1/2025</a:t>
            </a:fld>
            <a:endParaRPr lang="en-US"/>
          </a:p>
        </p:txBody>
      </p:sp>
      <p:sp>
        <p:nvSpPr>
          <p:cNvPr id="5" name="Footer Placeholder 4">
            <a:extLst>
              <a:ext uri="{FF2B5EF4-FFF2-40B4-BE49-F238E27FC236}">
                <a16:creationId xmlns:a16="http://schemas.microsoft.com/office/drawing/2014/main" id="{B963CCBC-7814-455A-B9D6-5AC86EEE2D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B59944-E807-487F-AA18-5632F8AAC0E5}"/>
              </a:ext>
            </a:extLst>
          </p:cNvPr>
          <p:cNvSpPr>
            <a:spLocks noGrp="1"/>
          </p:cNvSpPr>
          <p:nvPr>
            <p:ph type="sldNum" sz="quarter" idx="12"/>
          </p:nvPr>
        </p:nvSpPr>
        <p:spPr/>
        <p:txBody>
          <a:bodyPr/>
          <a:lstStyle/>
          <a:p>
            <a:fld id="{EF456471-FC82-48C4-AFCC-6A871CE16A7C}" type="slidenum">
              <a:rPr lang="en-US" smtClean="0"/>
              <a:t>‹#›</a:t>
            </a:fld>
            <a:endParaRPr lang="en-US"/>
          </a:p>
        </p:txBody>
      </p:sp>
    </p:spTree>
    <p:extLst>
      <p:ext uri="{BB962C8B-B14F-4D97-AF65-F5344CB8AC3E}">
        <p14:creationId xmlns:p14="http://schemas.microsoft.com/office/powerpoint/2010/main" val="2451734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A2B91-8042-4108-B8D6-EB1D9FC1F9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D8FA608-2C78-48ED-B50C-B28E70B335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F973D1-2D1C-4F81-AE3B-D04A71B3CB04}"/>
              </a:ext>
            </a:extLst>
          </p:cNvPr>
          <p:cNvSpPr>
            <a:spLocks noGrp="1"/>
          </p:cNvSpPr>
          <p:nvPr>
            <p:ph type="dt" sz="half" idx="10"/>
          </p:nvPr>
        </p:nvSpPr>
        <p:spPr/>
        <p:txBody>
          <a:bodyPr/>
          <a:lstStyle/>
          <a:p>
            <a:fld id="{CC1266E8-A1C9-4382-9BFB-9B9E726EA704}" type="datetimeFigureOut">
              <a:rPr lang="en-US" smtClean="0"/>
              <a:t>23/1/2025</a:t>
            </a:fld>
            <a:endParaRPr lang="en-US"/>
          </a:p>
        </p:txBody>
      </p:sp>
      <p:sp>
        <p:nvSpPr>
          <p:cNvPr id="5" name="Footer Placeholder 4">
            <a:extLst>
              <a:ext uri="{FF2B5EF4-FFF2-40B4-BE49-F238E27FC236}">
                <a16:creationId xmlns:a16="http://schemas.microsoft.com/office/drawing/2014/main" id="{5A16B34B-AC9B-4172-B8A2-343B3F84F2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14CDA9-0F0C-48D3-A91F-E1C9134680FD}"/>
              </a:ext>
            </a:extLst>
          </p:cNvPr>
          <p:cNvSpPr>
            <a:spLocks noGrp="1"/>
          </p:cNvSpPr>
          <p:nvPr>
            <p:ph type="sldNum" sz="quarter" idx="12"/>
          </p:nvPr>
        </p:nvSpPr>
        <p:spPr/>
        <p:txBody>
          <a:bodyPr/>
          <a:lstStyle/>
          <a:p>
            <a:fld id="{EF456471-FC82-48C4-AFCC-6A871CE16A7C}" type="slidenum">
              <a:rPr lang="en-US" smtClean="0"/>
              <a:t>‹#›</a:t>
            </a:fld>
            <a:endParaRPr lang="en-US"/>
          </a:p>
        </p:txBody>
      </p:sp>
    </p:spTree>
    <p:extLst>
      <p:ext uri="{BB962C8B-B14F-4D97-AF65-F5344CB8AC3E}">
        <p14:creationId xmlns:p14="http://schemas.microsoft.com/office/powerpoint/2010/main" val="2956973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64FF3-8BEA-4400-9804-7E86BE2B92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05946F-1376-4EAF-ACF2-F77A1194E1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9E7F4A-ABB4-4820-9C10-19116FD725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B9EA5B-1796-4A09-8FD4-7624BAD49450}"/>
              </a:ext>
            </a:extLst>
          </p:cNvPr>
          <p:cNvSpPr>
            <a:spLocks noGrp="1"/>
          </p:cNvSpPr>
          <p:nvPr>
            <p:ph type="dt" sz="half" idx="10"/>
          </p:nvPr>
        </p:nvSpPr>
        <p:spPr/>
        <p:txBody>
          <a:bodyPr/>
          <a:lstStyle/>
          <a:p>
            <a:fld id="{CC1266E8-A1C9-4382-9BFB-9B9E726EA704}" type="datetimeFigureOut">
              <a:rPr lang="en-US" smtClean="0"/>
              <a:t>23/1/2025</a:t>
            </a:fld>
            <a:endParaRPr lang="en-US"/>
          </a:p>
        </p:txBody>
      </p:sp>
      <p:sp>
        <p:nvSpPr>
          <p:cNvPr id="6" name="Footer Placeholder 5">
            <a:extLst>
              <a:ext uri="{FF2B5EF4-FFF2-40B4-BE49-F238E27FC236}">
                <a16:creationId xmlns:a16="http://schemas.microsoft.com/office/drawing/2014/main" id="{61FA7E8C-3651-4BC1-9043-E096DD7DA1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F20C42-6F74-4DFE-9AB1-A27DF47A0FA3}"/>
              </a:ext>
            </a:extLst>
          </p:cNvPr>
          <p:cNvSpPr>
            <a:spLocks noGrp="1"/>
          </p:cNvSpPr>
          <p:nvPr>
            <p:ph type="sldNum" sz="quarter" idx="12"/>
          </p:nvPr>
        </p:nvSpPr>
        <p:spPr/>
        <p:txBody>
          <a:bodyPr/>
          <a:lstStyle/>
          <a:p>
            <a:fld id="{EF456471-FC82-48C4-AFCC-6A871CE16A7C}" type="slidenum">
              <a:rPr lang="en-US" smtClean="0"/>
              <a:t>‹#›</a:t>
            </a:fld>
            <a:endParaRPr lang="en-US"/>
          </a:p>
        </p:txBody>
      </p:sp>
    </p:spTree>
    <p:extLst>
      <p:ext uri="{BB962C8B-B14F-4D97-AF65-F5344CB8AC3E}">
        <p14:creationId xmlns:p14="http://schemas.microsoft.com/office/powerpoint/2010/main" val="2368359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EA4A8-A5FA-49AE-825D-2D2EDC3444D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FBAC30-D1DB-4459-8354-7CE839A8FD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218459-C39C-455C-AF74-AAD5EBA468A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9EB29C-0E2A-45D6-865C-75F7B44601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3E7651-F625-4BD1-A24D-B013374EE4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7825DF7-CBAB-4E9F-AD2B-C42910D56B45}"/>
              </a:ext>
            </a:extLst>
          </p:cNvPr>
          <p:cNvSpPr>
            <a:spLocks noGrp="1"/>
          </p:cNvSpPr>
          <p:nvPr>
            <p:ph type="dt" sz="half" idx="10"/>
          </p:nvPr>
        </p:nvSpPr>
        <p:spPr/>
        <p:txBody>
          <a:bodyPr/>
          <a:lstStyle/>
          <a:p>
            <a:fld id="{CC1266E8-A1C9-4382-9BFB-9B9E726EA704}" type="datetimeFigureOut">
              <a:rPr lang="en-US" smtClean="0"/>
              <a:t>23/1/2025</a:t>
            </a:fld>
            <a:endParaRPr lang="en-US"/>
          </a:p>
        </p:txBody>
      </p:sp>
      <p:sp>
        <p:nvSpPr>
          <p:cNvPr id="8" name="Footer Placeholder 7">
            <a:extLst>
              <a:ext uri="{FF2B5EF4-FFF2-40B4-BE49-F238E27FC236}">
                <a16:creationId xmlns:a16="http://schemas.microsoft.com/office/drawing/2014/main" id="{8AB7B6F0-AB47-4C0E-8FE4-02E5960B33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2B63FEE-A53D-4D1A-9A4D-4C969502B235}"/>
              </a:ext>
            </a:extLst>
          </p:cNvPr>
          <p:cNvSpPr>
            <a:spLocks noGrp="1"/>
          </p:cNvSpPr>
          <p:nvPr>
            <p:ph type="sldNum" sz="quarter" idx="12"/>
          </p:nvPr>
        </p:nvSpPr>
        <p:spPr/>
        <p:txBody>
          <a:bodyPr/>
          <a:lstStyle/>
          <a:p>
            <a:fld id="{EF456471-FC82-48C4-AFCC-6A871CE16A7C}" type="slidenum">
              <a:rPr lang="en-US" smtClean="0"/>
              <a:t>‹#›</a:t>
            </a:fld>
            <a:endParaRPr lang="en-US"/>
          </a:p>
        </p:txBody>
      </p:sp>
    </p:spTree>
    <p:extLst>
      <p:ext uri="{BB962C8B-B14F-4D97-AF65-F5344CB8AC3E}">
        <p14:creationId xmlns:p14="http://schemas.microsoft.com/office/powerpoint/2010/main" val="3553017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ED670-AD04-47DD-862A-8365FE005A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284669-E4F4-4A56-9886-3BE7D0135F7A}"/>
              </a:ext>
            </a:extLst>
          </p:cNvPr>
          <p:cNvSpPr>
            <a:spLocks noGrp="1"/>
          </p:cNvSpPr>
          <p:nvPr>
            <p:ph type="dt" sz="half" idx="10"/>
          </p:nvPr>
        </p:nvSpPr>
        <p:spPr/>
        <p:txBody>
          <a:bodyPr/>
          <a:lstStyle/>
          <a:p>
            <a:fld id="{CC1266E8-A1C9-4382-9BFB-9B9E726EA704}" type="datetimeFigureOut">
              <a:rPr lang="en-US" smtClean="0"/>
              <a:t>23/1/2025</a:t>
            </a:fld>
            <a:endParaRPr lang="en-US"/>
          </a:p>
        </p:txBody>
      </p:sp>
      <p:sp>
        <p:nvSpPr>
          <p:cNvPr id="4" name="Footer Placeholder 3">
            <a:extLst>
              <a:ext uri="{FF2B5EF4-FFF2-40B4-BE49-F238E27FC236}">
                <a16:creationId xmlns:a16="http://schemas.microsoft.com/office/drawing/2014/main" id="{4FA58BCE-2D1A-45C9-ADAA-34A04AE1350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6C1434-28DE-46D9-A178-1976CACE4D78}"/>
              </a:ext>
            </a:extLst>
          </p:cNvPr>
          <p:cNvSpPr>
            <a:spLocks noGrp="1"/>
          </p:cNvSpPr>
          <p:nvPr>
            <p:ph type="sldNum" sz="quarter" idx="12"/>
          </p:nvPr>
        </p:nvSpPr>
        <p:spPr/>
        <p:txBody>
          <a:bodyPr/>
          <a:lstStyle/>
          <a:p>
            <a:fld id="{EF456471-FC82-48C4-AFCC-6A871CE16A7C}" type="slidenum">
              <a:rPr lang="en-US" smtClean="0"/>
              <a:t>‹#›</a:t>
            </a:fld>
            <a:endParaRPr lang="en-US"/>
          </a:p>
        </p:txBody>
      </p:sp>
    </p:spTree>
    <p:extLst>
      <p:ext uri="{BB962C8B-B14F-4D97-AF65-F5344CB8AC3E}">
        <p14:creationId xmlns:p14="http://schemas.microsoft.com/office/powerpoint/2010/main" val="2074075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4D0673-B035-4762-BE7D-62E607B83419}"/>
              </a:ext>
            </a:extLst>
          </p:cNvPr>
          <p:cNvSpPr>
            <a:spLocks noGrp="1"/>
          </p:cNvSpPr>
          <p:nvPr>
            <p:ph type="dt" sz="half" idx="10"/>
          </p:nvPr>
        </p:nvSpPr>
        <p:spPr/>
        <p:txBody>
          <a:bodyPr/>
          <a:lstStyle/>
          <a:p>
            <a:fld id="{CC1266E8-A1C9-4382-9BFB-9B9E726EA704}" type="datetimeFigureOut">
              <a:rPr lang="en-US" smtClean="0"/>
              <a:t>23/1/2025</a:t>
            </a:fld>
            <a:endParaRPr lang="en-US"/>
          </a:p>
        </p:txBody>
      </p:sp>
      <p:sp>
        <p:nvSpPr>
          <p:cNvPr id="3" name="Footer Placeholder 2">
            <a:extLst>
              <a:ext uri="{FF2B5EF4-FFF2-40B4-BE49-F238E27FC236}">
                <a16:creationId xmlns:a16="http://schemas.microsoft.com/office/drawing/2014/main" id="{383E5CB4-3605-4A18-B269-8B7FE6DF21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689814-84B3-4C67-B02A-8DEC2432A22B}"/>
              </a:ext>
            </a:extLst>
          </p:cNvPr>
          <p:cNvSpPr>
            <a:spLocks noGrp="1"/>
          </p:cNvSpPr>
          <p:nvPr>
            <p:ph type="sldNum" sz="quarter" idx="12"/>
          </p:nvPr>
        </p:nvSpPr>
        <p:spPr/>
        <p:txBody>
          <a:bodyPr/>
          <a:lstStyle/>
          <a:p>
            <a:fld id="{EF456471-FC82-48C4-AFCC-6A871CE16A7C}" type="slidenum">
              <a:rPr lang="en-US" smtClean="0"/>
              <a:t>‹#›</a:t>
            </a:fld>
            <a:endParaRPr lang="en-US"/>
          </a:p>
        </p:txBody>
      </p:sp>
    </p:spTree>
    <p:extLst>
      <p:ext uri="{BB962C8B-B14F-4D97-AF65-F5344CB8AC3E}">
        <p14:creationId xmlns:p14="http://schemas.microsoft.com/office/powerpoint/2010/main" val="1184423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93101-4A6B-4737-8470-53E4083075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01F1C5-9C16-4906-A8E6-AACDB112E0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0EAADC-18D2-46C0-A38E-DAF5A82CC9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8FBD9A-E0BF-41E7-A6AC-03F91E153FF3}"/>
              </a:ext>
            </a:extLst>
          </p:cNvPr>
          <p:cNvSpPr>
            <a:spLocks noGrp="1"/>
          </p:cNvSpPr>
          <p:nvPr>
            <p:ph type="dt" sz="half" idx="10"/>
          </p:nvPr>
        </p:nvSpPr>
        <p:spPr/>
        <p:txBody>
          <a:bodyPr/>
          <a:lstStyle/>
          <a:p>
            <a:fld id="{CC1266E8-A1C9-4382-9BFB-9B9E726EA704}" type="datetimeFigureOut">
              <a:rPr lang="en-US" smtClean="0"/>
              <a:t>23/1/2025</a:t>
            </a:fld>
            <a:endParaRPr lang="en-US"/>
          </a:p>
        </p:txBody>
      </p:sp>
      <p:sp>
        <p:nvSpPr>
          <p:cNvPr id="6" name="Footer Placeholder 5">
            <a:extLst>
              <a:ext uri="{FF2B5EF4-FFF2-40B4-BE49-F238E27FC236}">
                <a16:creationId xmlns:a16="http://schemas.microsoft.com/office/drawing/2014/main" id="{D5A6417C-A86A-4D8A-93EA-395E0DABC2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1E9B9D-9730-43C3-9872-D76214DAE48D}"/>
              </a:ext>
            </a:extLst>
          </p:cNvPr>
          <p:cNvSpPr>
            <a:spLocks noGrp="1"/>
          </p:cNvSpPr>
          <p:nvPr>
            <p:ph type="sldNum" sz="quarter" idx="12"/>
          </p:nvPr>
        </p:nvSpPr>
        <p:spPr/>
        <p:txBody>
          <a:bodyPr/>
          <a:lstStyle/>
          <a:p>
            <a:fld id="{EF456471-FC82-48C4-AFCC-6A871CE16A7C}" type="slidenum">
              <a:rPr lang="en-US" smtClean="0"/>
              <a:t>‹#›</a:t>
            </a:fld>
            <a:endParaRPr lang="en-US"/>
          </a:p>
        </p:txBody>
      </p:sp>
    </p:spTree>
    <p:extLst>
      <p:ext uri="{BB962C8B-B14F-4D97-AF65-F5344CB8AC3E}">
        <p14:creationId xmlns:p14="http://schemas.microsoft.com/office/powerpoint/2010/main" val="1537808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351CF-7D25-461E-8A67-ADCDE21FE1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32B1BE8-0EFA-48DA-A52E-A50240B721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5CB8002-0691-40E6-BCE0-887217CC2F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C7A0E2-CD25-4337-B33C-C24AF916EDE0}"/>
              </a:ext>
            </a:extLst>
          </p:cNvPr>
          <p:cNvSpPr>
            <a:spLocks noGrp="1"/>
          </p:cNvSpPr>
          <p:nvPr>
            <p:ph type="dt" sz="half" idx="10"/>
          </p:nvPr>
        </p:nvSpPr>
        <p:spPr/>
        <p:txBody>
          <a:bodyPr/>
          <a:lstStyle/>
          <a:p>
            <a:fld id="{CC1266E8-A1C9-4382-9BFB-9B9E726EA704}" type="datetimeFigureOut">
              <a:rPr lang="en-US" smtClean="0"/>
              <a:t>23/1/2025</a:t>
            </a:fld>
            <a:endParaRPr lang="en-US"/>
          </a:p>
        </p:txBody>
      </p:sp>
      <p:sp>
        <p:nvSpPr>
          <p:cNvPr id="6" name="Footer Placeholder 5">
            <a:extLst>
              <a:ext uri="{FF2B5EF4-FFF2-40B4-BE49-F238E27FC236}">
                <a16:creationId xmlns:a16="http://schemas.microsoft.com/office/drawing/2014/main" id="{1B8DDF3F-0EE9-4964-9832-4B8A63AC23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DA02BF-544C-43EA-A349-F11C33D8A9E7}"/>
              </a:ext>
            </a:extLst>
          </p:cNvPr>
          <p:cNvSpPr>
            <a:spLocks noGrp="1"/>
          </p:cNvSpPr>
          <p:nvPr>
            <p:ph type="sldNum" sz="quarter" idx="12"/>
          </p:nvPr>
        </p:nvSpPr>
        <p:spPr/>
        <p:txBody>
          <a:bodyPr/>
          <a:lstStyle/>
          <a:p>
            <a:fld id="{EF456471-FC82-48C4-AFCC-6A871CE16A7C}" type="slidenum">
              <a:rPr lang="en-US" smtClean="0"/>
              <a:t>‹#›</a:t>
            </a:fld>
            <a:endParaRPr lang="en-US"/>
          </a:p>
        </p:txBody>
      </p:sp>
    </p:spTree>
    <p:extLst>
      <p:ext uri="{BB962C8B-B14F-4D97-AF65-F5344CB8AC3E}">
        <p14:creationId xmlns:p14="http://schemas.microsoft.com/office/powerpoint/2010/main" val="3740062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60A715-EC22-4D64-99DA-BA0C99C5AA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6383E2-08BF-4E09-A283-DE59D43DAA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07B953-8A53-47ED-B476-01DCCDC4FF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1266E8-A1C9-4382-9BFB-9B9E726EA704}" type="datetimeFigureOut">
              <a:rPr lang="en-US" smtClean="0"/>
              <a:t>23/1/2025</a:t>
            </a:fld>
            <a:endParaRPr lang="en-US"/>
          </a:p>
        </p:txBody>
      </p:sp>
      <p:sp>
        <p:nvSpPr>
          <p:cNvPr id="5" name="Footer Placeholder 4">
            <a:extLst>
              <a:ext uri="{FF2B5EF4-FFF2-40B4-BE49-F238E27FC236}">
                <a16:creationId xmlns:a16="http://schemas.microsoft.com/office/drawing/2014/main" id="{075E651F-6BE0-4611-84D8-4A8FEFB8EA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F181002-56B6-49F8-962A-9D0308C7B0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456471-FC82-48C4-AFCC-6A871CE16A7C}" type="slidenum">
              <a:rPr lang="en-US" smtClean="0"/>
              <a:t>‹#›</a:t>
            </a:fld>
            <a:endParaRPr lang="en-US"/>
          </a:p>
        </p:txBody>
      </p:sp>
    </p:spTree>
    <p:extLst>
      <p:ext uri="{BB962C8B-B14F-4D97-AF65-F5344CB8AC3E}">
        <p14:creationId xmlns:p14="http://schemas.microsoft.com/office/powerpoint/2010/main" val="3923648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g"/><Relationship Id="rId7" Type="http://schemas.openxmlformats.org/officeDocument/2006/relationships/diagramColors" Target="../diagrams/colors1.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jp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3.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DD65C3-B307-4D48-B873-5B14D507C6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4717"/>
            <a:ext cx="5000625" cy="6263283"/>
          </a:xfrm>
          <a:prstGeom prst="rect">
            <a:avLst/>
          </a:prstGeom>
          <a:ln>
            <a:noFill/>
          </a:ln>
          <a:effectLst>
            <a:softEdge rad="112500"/>
          </a:effectLst>
        </p:spPr>
      </p:pic>
      <p:sp>
        <p:nvSpPr>
          <p:cNvPr id="6" name="TextBox 6">
            <a:extLst>
              <a:ext uri="{FF2B5EF4-FFF2-40B4-BE49-F238E27FC236}">
                <a16:creationId xmlns:a16="http://schemas.microsoft.com/office/drawing/2014/main" id="{2484996D-A519-42CC-8F3D-9351303FE28A}"/>
              </a:ext>
            </a:extLst>
          </p:cNvPr>
          <p:cNvSpPr txBox="1"/>
          <p:nvPr/>
        </p:nvSpPr>
        <p:spPr>
          <a:xfrm>
            <a:off x="4288590" y="580429"/>
            <a:ext cx="7633911" cy="1234377"/>
          </a:xfrm>
          <a:prstGeom prst="rect">
            <a:avLst/>
          </a:prstGeom>
        </p:spPr>
        <p:txBody>
          <a:bodyPr wrap="square" lIns="0" tIns="0" rIns="0" bIns="0" rtlCol="0" anchor="t">
            <a:spAutoFit/>
          </a:bodyPr>
          <a:lstStyle/>
          <a:p>
            <a:pPr algn="just">
              <a:lnSpc>
                <a:spcPts val="10307"/>
              </a:lnSpc>
            </a:pPr>
            <a:r>
              <a:rPr lang="en-US" sz="7200" spc="229" dirty="0">
                <a:solidFill>
                  <a:srgbClr val="000000"/>
                </a:solidFill>
                <a:latin typeface="Candara Light" panose="020E0502030303020204" pitchFamily="34" charset="0"/>
              </a:rPr>
              <a:t>Living lab Project</a:t>
            </a:r>
          </a:p>
        </p:txBody>
      </p:sp>
      <p:sp>
        <p:nvSpPr>
          <p:cNvPr id="7" name="TextBox 6">
            <a:extLst>
              <a:ext uri="{FF2B5EF4-FFF2-40B4-BE49-F238E27FC236}">
                <a16:creationId xmlns:a16="http://schemas.microsoft.com/office/drawing/2014/main" id="{911C7654-749D-4FBD-965E-548D50085D13}"/>
              </a:ext>
            </a:extLst>
          </p:cNvPr>
          <p:cNvSpPr txBox="1"/>
          <p:nvPr/>
        </p:nvSpPr>
        <p:spPr>
          <a:xfrm>
            <a:off x="4288590" y="2320527"/>
            <a:ext cx="7633911" cy="1200329"/>
          </a:xfrm>
          <a:prstGeom prst="rect">
            <a:avLst/>
          </a:prstGeom>
          <a:noFill/>
        </p:spPr>
        <p:txBody>
          <a:bodyPr wrap="square" rtlCol="0">
            <a:spAutoFit/>
          </a:bodyPr>
          <a:lstStyle/>
          <a:p>
            <a:pPr algn="ctr"/>
            <a:r>
              <a:rPr lang="en-US" sz="3600" b="1" dirty="0">
                <a:solidFill>
                  <a:srgbClr val="FF0000"/>
                </a:solidFill>
              </a:rPr>
              <a:t>The cycle of bananas in economic development in Tuyen Quang Province</a:t>
            </a:r>
            <a:endParaRPr lang="en-US" sz="3600" b="1" dirty="0">
              <a:solidFill>
                <a:srgbClr val="FF0000"/>
              </a:solidFill>
              <a:latin typeface="Segoe UI Variable Display Semib" pitchFamily="2" charset="0"/>
              <a:ea typeface="SimSun" panose="02010600030101010101" pitchFamily="2" charset="-122"/>
            </a:endParaRPr>
          </a:p>
        </p:txBody>
      </p:sp>
      <p:graphicFrame>
        <p:nvGraphicFramePr>
          <p:cNvPr id="8" name="Table 7">
            <a:extLst>
              <a:ext uri="{FF2B5EF4-FFF2-40B4-BE49-F238E27FC236}">
                <a16:creationId xmlns:a16="http://schemas.microsoft.com/office/drawing/2014/main" id="{100538F3-3AE0-41AE-9DF8-758C3F1BE2D8}"/>
              </a:ext>
            </a:extLst>
          </p:cNvPr>
          <p:cNvGraphicFramePr>
            <a:graphicFrameLocks noGrp="1"/>
          </p:cNvGraphicFramePr>
          <p:nvPr>
            <p:extLst>
              <p:ext uri="{D42A27DB-BD31-4B8C-83A1-F6EECF244321}">
                <p14:modId xmlns:p14="http://schemas.microsoft.com/office/powerpoint/2010/main" val="1396617271"/>
              </p:ext>
            </p:extLst>
          </p:nvPr>
        </p:nvGraphicFramePr>
        <p:xfrm>
          <a:off x="5000625" y="4243387"/>
          <a:ext cx="7191375" cy="2447925"/>
        </p:xfrm>
        <a:graphic>
          <a:graphicData uri="http://schemas.openxmlformats.org/drawingml/2006/table">
            <a:tbl>
              <a:tblPr firstRow="1" firstCol="1" bandRow="1">
                <a:tableStyleId>{93296810-A885-4BE3-A3E7-6D5BEEA58F35}</a:tableStyleId>
              </a:tblPr>
              <a:tblGrid>
                <a:gridCol w="3780804">
                  <a:extLst>
                    <a:ext uri="{9D8B030D-6E8A-4147-A177-3AD203B41FA5}">
                      <a16:colId xmlns:a16="http://schemas.microsoft.com/office/drawing/2014/main" val="1839039411"/>
                    </a:ext>
                  </a:extLst>
                </a:gridCol>
                <a:gridCol w="3410571">
                  <a:extLst>
                    <a:ext uri="{9D8B030D-6E8A-4147-A177-3AD203B41FA5}">
                      <a16:colId xmlns:a16="http://schemas.microsoft.com/office/drawing/2014/main" val="4049079640"/>
                    </a:ext>
                  </a:extLst>
                </a:gridCol>
              </a:tblGrid>
              <a:tr h="1234377">
                <a:tc>
                  <a:txBody>
                    <a:bodyPr/>
                    <a:lstStyle/>
                    <a:p>
                      <a:pPr>
                        <a:lnSpc>
                          <a:spcPct val="107000"/>
                        </a:lnSpc>
                        <a:spcAft>
                          <a:spcPts val="0"/>
                        </a:spcAft>
                      </a:pPr>
                      <a:r>
                        <a:rPr lang="en-GB" sz="2000" kern="100" dirty="0">
                          <a:solidFill>
                            <a:schemeClr val="tx1"/>
                          </a:solidFill>
                          <a:effectLst/>
                          <a:latin typeface="Times New Roman" panose="02020603050405020304" pitchFamily="18" charset="0"/>
                          <a:cs typeface="Times New Roman" panose="02020603050405020304" pitchFamily="18" charset="0"/>
                        </a:rPr>
                        <a:t>Course: Macro-Economics</a:t>
                      </a:r>
                      <a:endParaRPr lang="en-US" sz="2000" kern="100" dirty="0">
                        <a:solidFill>
                          <a:schemeClr val="tx1"/>
                        </a:solidFill>
                        <a:effectLst/>
                        <a:latin typeface="Times New Roman" panose="02020603050405020304" pitchFamily="18" charset="0"/>
                        <a:cs typeface="Times New Roman" panose="02020603050405020304" pitchFamily="18" charset="0"/>
                      </a:endParaRPr>
                    </a:p>
                    <a:p>
                      <a:pPr>
                        <a:lnSpc>
                          <a:spcPct val="107000"/>
                        </a:lnSpc>
                        <a:spcAft>
                          <a:spcPts val="0"/>
                        </a:spcAft>
                      </a:pPr>
                      <a:r>
                        <a:rPr lang="en-GB" sz="2000" kern="100" dirty="0">
                          <a:solidFill>
                            <a:schemeClr val="tx1"/>
                          </a:solidFill>
                          <a:effectLst/>
                          <a:latin typeface="Times New Roman" panose="02020603050405020304" pitchFamily="18" charset="0"/>
                          <a:cs typeface="Times New Roman" panose="02020603050405020304" pitchFamily="18" charset="0"/>
                        </a:rPr>
                        <a:t>Instructor: Hoàng Anh </a:t>
                      </a:r>
                      <a:r>
                        <a:rPr lang="en-GB" sz="2000" kern="100" dirty="0" err="1">
                          <a:solidFill>
                            <a:schemeClr val="tx1"/>
                          </a:solidFill>
                          <a:effectLst/>
                          <a:latin typeface="Times New Roman" panose="02020603050405020304" pitchFamily="18" charset="0"/>
                          <a:cs typeface="Times New Roman" panose="02020603050405020304" pitchFamily="18" charset="0"/>
                        </a:rPr>
                        <a:t>Đào</a:t>
                      </a:r>
                      <a:endParaRPr lang="en-GB" sz="2000" kern="100" dirty="0">
                        <a:solidFill>
                          <a:schemeClr val="tx1"/>
                        </a:solidFill>
                        <a:effectLst/>
                        <a:latin typeface="Times New Roman" panose="02020603050405020304" pitchFamily="18" charset="0"/>
                        <a:cs typeface="Times New Roman" panose="02020603050405020304" pitchFamily="18" charset="0"/>
                      </a:endParaRPr>
                    </a:p>
                    <a:p>
                      <a:pPr>
                        <a:lnSpc>
                          <a:spcPct val="107000"/>
                        </a:lnSpc>
                        <a:spcAft>
                          <a:spcPts val="0"/>
                        </a:spcAft>
                      </a:pPr>
                      <a:r>
                        <a:rPr lang="en-GB" sz="20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(Group 1)</a:t>
                      </a:r>
                      <a:endParaRPr lang="en-US" sz="2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fontAlgn="ctr"/>
                      <a:r>
                        <a:rPr lang="en-US" sz="2000" b="1" u="none" strike="noStrike" dirty="0" err="1">
                          <a:solidFill>
                            <a:schemeClr val="tx1"/>
                          </a:solidFill>
                          <a:effectLst/>
                          <a:latin typeface="Times New Roman" panose="02020603050405020304" pitchFamily="18" charset="0"/>
                          <a:cs typeface="Times New Roman" panose="02020603050405020304" pitchFamily="18" charset="0"/>
                        </a:rPr>
                        <a:t>Phạm</a:t>
                      </a:r>
                      <a:r>
                        <a:rPr lang="en-US" sz="2000" b="1" u="none" strike="noStrike" dirty="0">
                          <a:solidFill>
                            <a:schemeClr val="tx1"/>
                          </a:solidFill>
                          <a:effectLst/>
                          <a:latin typeface="Times New Roman" panose="02020603050405020304" pitchFamily="18" charset="0"/>
                          <a:cs typeface="Times New Roman" panose="02020603050405020304" pitchFamily="18" charset="0"/>
                        </a:rPr>
                        <a:t> </a:t>
                      </a:r>
                      <a:r>
                        <a:rPr lang="en-US" sz="2000" b="1" u="none" strike="noStrike" dirty="0" err="1">
                          <a:solidFill>
                            <a:schemeClr val="tx1"/>
                          </a:solidFill>
                          <a:effectLst/>
                          <a:latin typeface="Times New Roman" panose="02020603050405020304" pitchFamily="18" charset="0"/>
                          <a:cs typeface="Times New Roman" panose="02020603050405020304" pitchFamily="18" charset="0"/>
                        </a:rPr>
                        <a:t>Ngọc</a:t>
                      </a:r>
                      <a:r>
                        <a:rPr lang="en-US" sz="2000" b="1" u="none" strike="noStrike" dirty="0">
                          <a:solidFill>
                            <a:schemeClr val="tx1"/>
                          </a:solidFill>
                          <a:effectLst/>
                          <a:latin typeface="Times New Roman" panose="02020603050405020304" pitchFamily="18" charset="0"/>
                          <a:cs typeface="Times New Roman" panose="02020603050405020304" pitchFamily="18" charset="0"/>
                        </a:rPr>
                        <a:t> Anh</a:t>
                      </a:r>
                    </a:p>
                    <a:p>
                      <a:pPr algn="l" fontAlgn="ctr"/>
                      <a:r>
                        <a:rPr lang="en-US" sz="2000" b="1" u="none" strike="noStrike" dirty="0">
                          <a:solidFill>
                            <a:schemeClr val="tx1"/>
                          </a:solidFill>
                          <a:effectLst/>
                          <a:latin typeface="Times New Roman" panose="02020603050405020304" pitchFamily="18" charset="0"/>
                          <a:cs typeface="Times New Roman" panose="02020603050405020304" pitchFamily="18" charset="0"/>
                        </a:rPr>
                        <a:t>Cao </a:t>
                      </a:r>
                      <a:r>
                        <a:rPr lang="en-US" sz="2000" b="1" u="none" strike="noStrike" dirty="0" err="1">
                          <a:solidFill>
                            <a:schemeClr val="tx1"/>
                          </a:solidFill>
                          <a:effectLst/>
                          <a:latin typeface="Times New Roman" panose="02020603050405020304" pitchFamily="18" charset="0"/>
                          <a:cs typeface="Times New Roman" panose="02020603050405020304" pitchFamily="18" charset="0"/>
                        </a:rPr>
                        <a:t>Ngọc</a:t>
                      </a:r>
                      <a:r>
                        <a:rPr lang="en-US" sz="2000" b="1" u="none" strike="noStrike" dirty="0">
                          <a:solidFill>
                            <a:schemeClr val="tx1"/>
                          </a:solidFill>
                          <a:effectLst/>
                          <a:latin typeface="Times New Roman" panose="02020603050405020304" pitchFamily="18" charset="0"/>
                          <a:cs typeface="Times New Roman" panose="02020603050405020304" pitchFamily="18" charset="0"/>
                        </a:rPr>
                        <a:t> </a:t>
                      </a:r>
                      <a:r>
                        <a:rPr lang="en-US" sz="2000" b="1" u="none" strike="noStrike" dirty="0" err="1">
                          <a:solidFill>
                            <a:schemeClr val="tx1"/>
                          </a:solidFill>
                          <a:effectLst/>
                          <a:latin typeface="Times New Roman" panose="02020603050405020304" pitchFamily="18" charset="0"/>
                          <a:cs typeface="Times New Roman" panose="02020603050405020304" pitchFamily="18" charset="0"/>
                        </a:rPr>
                        <a:t>Ánh</a:t>
                      </a:r>
                      <a:endParaRPr lang="en-US" sz="2000" b="1" u="none" strike="noStrike" dirty="0">
                        <a:solidFill>
                          <a:schemeClr val="tx1"/>
                        </a:solidFill>
                        <a:effectLst/>
                        <a:latin typeface="Times New Roman" panose="02020603050405020304" pitchFamily="18" charset="0"/>
                        <a:cs typeface="Times New Roman" panose="02020603050405020304" pitchFamily="18" charset="0"/>
                      </a:endParaRPr>
                    </a:p>
                    <a:p>
                      <a:pPr algn="l" fontAlgn="ctr"/>
                      <a:r>
                        <a:rPr lang="en-US" sz="2000" b="1" u="none" strike="noStrike" dirty="0">
                          <a:solidFill>
                            <a:schemeClr val="tx1"/>
                          </a:solidFill>
                          <a:effectLst/>
                          <a:latin typeface="Times New Roman" panose="02020603050405020304" pitchFamily="18" charset="0"/>
                          <a:cs typeface="Times New Roman" panose="02020603050405020304" pitchFamily="18" charset="0"/>
                        </a:rPr>
                        <a:t>La Thanh </a:t>
                      </a:r>
                      <a:r>
                        <a:rPr lang="en-US" sz="2000" b="1" u="none" strike="noStrike" dirty="0" err="1">
                          <a:solidFill>
                            <a:schemeClr val="tx1"/>
                          </a:solidFill>
                          <a:effectLst/>
                          <a:latin typeface="Times New Roman" panose="02020603050405020304" pitchFamily="18" charset="0"/>
                          <a:cs typeface="Times New Roman" panose="02020603050405020304" pitchFamily="18" charset="0"/>
                        </a:rPr>
                        <a:t>Bình</a:t>
                      </a:r>
                      <a:endParaRPr lang="en-US" sz="2000" b="1" u="none" strike="noStrike" dirty="0">
                        <a:solidFill>
                          <a:schemeClr val="tx1"/>
                        </a:solidFill>
                        <a:effectLst/>
                        <a:latin typeface="Times New Roman" panose="02020603050405020304" pitchFamily="18" charset="0"/>
                        <a:cs typeface="Times New Roman" panose="02020603050405020304" pitchFamily="18" charset="0"/>
                      </a:endParaRPr>
                    </a:p>
                    <a:p>
                      <a:pPr algn="l" fontAlgn="ctr"/>
                      <a:r>
                        <a:rPr lang="en-US" sz="2000" b="1" u="none" strike="noStrike" dirty="0" err="1">
                          <a:solidFill>
                            <a:schemeClr val="tx1"/>
                          </a:solidFill>
                          <a:effectLst/>
                          <a:latin typeface="Times New Roman" panose="02020603050405020304" pitchFamily="18" charset="0"/>
                          <a:cs typeface="Times New Roman" panose="02020603050405020304" pitchFamily="18" charset="0"/>
                        </a:rPr>
                        <a:t>Nguyễn</a:t>
                      </a:r>
                      <a:r>
                        <a:rPr lang="en-US" sz="2000" b="1" u="none" strike="noStrike" dirty="0">
                          <a:solidFill>
                            <a:schemeClr val="tx1"/>
                          </a:solidFill>
                          <a:effectLst/>
                          <a:latin typeface="Times New Roman" panose="02020603050405020304" pitchFamily="18" charset="0"/>
                          <a:cs typeface="Times New Roman" panose="02020603050405020304" pitchFamily="18" charset="0"/>
                        </a:rPr>
                        <a:t> </a:t>
                      </a:r>
                      <a:r>
                        <a:rPr lang="en-US" sz="2000" b="1" u="none" strike="noStrike" dirty="0" err="1">
                          <a:solidFill>
                            <a:schemeClr val="tx1"/>
                          </a:solidFill>
                          <a:effectLst/>
                          <a:latin typeface="Times New Roman" panose="02020603050405020304" pitchFamily="18" charset="0"/>
                          <a:cs typeface="Times New Roman" panose="02020603050405020304" pitchFamily="18" charset="0"/>
                        </a:rPr>
                        <a:t>Thùy</a:t>
                      </a:r>
                      <a:r>
                        <a:rPr lang="en-US" sz="2000" b="1" u="none" strike="noStrike" dirty="0">
                          <a:solidFill>
                            <a:schemeClr val="tx1"/>
                          </a:solidFill>
                          <a:effectLst/>
                          <a:latin typeface="Times New Roman" panose="02020603050405020304" pitchFamily="18" charset="0"/>
                          <a:cs typeface="Times New Roman" panose="02020603050405020304" pitchFamily="18" charset="0"/>
                        </a:rPr>
                        <a:t> Dung</a:t>
                      </a:r>
                    </a:p>
                    <a:p>
                      <a:pPr algn="l" fontAlgn="ctr"/>
                      <a:r>
                        <a:rPr lang="en-US" sz="2000" b="1" u="none" strike="noStrike" dirty="0" err="1">
                          <a:solidFill>
                            <a:schemeClr val="tx1"/>
                          </a:solidFill>
                          <a:effectLst/>
                          <a:latin typeface="Times New Roman" panose="02020603050405020304" pitchFamily="18" charset="0"/>
                          <a:cs typeface="Times New Roman" panose="02020603050405020304" pitchFamily="18" charset="0"/>
                        </a:rPr>
                        <a:t>Ngô</a:t>
                      </a:r>
                      <a:r>
                        <a:rPr lang="en-US" sz="2000" b="1" u="none" strike="noStrike" dirty="0">
                          <a:solidFill>
                            <a:schemeClr val="tx1"/>
                          </a:solidFill>
                          <a:effectLst/>
                          <a:latin typeface="Times New Roman" panose="02020603050405020304" pitchFamily="18" charset="0"/>
                          <a:cs typeface="Times New Roman" panose="02020603050405020304" pitchFamily="18" charset="0"/>
                        </a:rPr>
                        <a:t> </a:t>
                      </a:r>
                      <a:r>
                        <a:rPr lang="en-US" sz="2000" b="1" u="none" strike="noStrike" dirty="0" err="1">
                          <a:solidFill>
                            <a:schemeClr val="tx1"/>
                          </a:solidFill>
                          <a:effectLst/>
                          <a:latin typeface="Times New Roman" panose="02020603050405020304" pitchFamily="18" charset="0"/>
                          <a:cs typeface="Times New Roman" panose="02020603050405020304" pitchFamily="18" charset="0"/>
                        </a:rPr>
                        <a:t>Phúc</a:t>
                      </a:r>
                      <a:r>
                        <a:rPr lang="en-US" sz="2000" b="1" u="none" strike="noStrike" dirty="0">
                          <a:solidFill>
                            <a:schemeClr val="tx1"/>
                          </a:solidFill>
                          <a:effectLst/>
                          <a:latin typeface="Times New Roman" panose="02020603050405020304" pitchFamily="18" charset="0"/>
                          <a:cs typeface="Times New Roman" panose="02020603050405020304" pitchFamily="18" charset="0"/>
                        </a:rPr>
                        <a:t> </a:t>
                      </a:r>
                      <a:r>
                        <a:rPr lang="en-US" sz="2000" b="1" u="none" strike="noStrike" dirty="0" err="1">
                          <a:solidFill>
                            <a:schemeClr val="tx1"/>
                          </a:solidFill>
                          <a:effectLst/>
                          <a:latin typeface="Times New Roman" panose="02020603050405020304" pitchFamily="18" charset="0"/>
                          <a:cs typeface="Times New Roman" panose="02020603050405020304" pitchFamily="18" charset="0"/>
                        </a:rPr>
                        <a:t>Hậu</a:t>
                      </a:r>
                      <a:r>
                        <a:rPr lang="en-US" sz="2000" b="1" u="none" strike="noStrike" dirty="0">
                          <a:solidFill>
                            <a:schemeClr val="tx1"/>
                          </a:solidFill>
                          <a:effectLst/>
                          <a:latin typeface="Times New Roman" panose="02020603050405020304" pitchFamily="18" charset="0"/>
                          <a:cs typeface="Times New Roman" panose="02020603050405020304" pitchFamily="18" charset="0"/>
                        </a:rPr>
                        <a:t> (Leader)</a:t>
                      </a:r>
                    </a:p>
                    <a:p>
                      <a:pPr algn="l" fontAlgn="ctr"/>
                      <a:r>
                        <a:rPr lang="en-US" sz="2000" b="1" u="none" strike="noStrike" dirty="0" err="1">
                          <a:solidFill>
                            <a:schemeClr val="tx1"/>
                          </a:solidFill>
                          <a:effectLst/>
                          <a:latin typeface="Times New Roman" panose="02020603050405020304" pitchFamily="18" charset="0"/>
                          <a:cs typeface="Times New Roman" panose="02020603050405020304" pitchFamily="18" charset="0"/>
                        </a:rPr>
                        <a:t>Trần</a:t>
                      </a:r>
                      <a:r>
                        <a:rPr lang="en-US" sz="2000" b="1" u="none" strike="noStrike" dirty="0">
                          <a:solidFill>
                            <a:schemeClr val="tx1"/>
                          </a:solidFill>
                          <a:effectLst/>
                          <a:latin typeface="Times New Roman" panose="02020603050405020304" pitchFamily="18" charset="0"/>
                          <a:cs typeface="Times New Roman" panose="02020603050405020304" pitchFamily="18" charset="0"/>
                        </a:rPr>
                        <a:t> </a:t>
                      </a:r>
                      <a:r>
                        <a:rPr lang="en-US" sz="2000" b="1" u="none" strike="noStrike" dirty="0" err="1">
                          <a:solidFill>
                            <a:schemeClr val="tx1"/>
                          </a:solidFill>
                          <a:effectLst/>
                          <a:latin typeface="Times New Roman" panose="02020603050405020304" pitchFamily="18" charset="0"/>
                          <a:cs typeface="Times New Roman" panose="02020603050405020304" pitchFamily="18" charset="0"/>
                        </a:rPr>
                        <a:t>Thị</a:t>
                      </a:r>
                      <a:r>
                        <a:rPr lang="en-US" sz="2000" b="1" u="none" strike="noStrike" dirty="0">
                          <a:solidFill>
                            <a:schemeClr val="tx1"/>
                          </a:solidFill>
                          <a:effectLst/>
                          <a:latin typeface="Times New Roman" panose="02020603050405020304" pitchFamily="18" charset="0"/>
                          <a:cs typeface="Times New Roman" panose="02020603050405020304" pitchFamily="18" charset="0"/>
                        </a:rPr>
                        <a:t> </a:t>
                      </a:r>
                      <a:r>
                        <a:rPr lang="en-US" sz="2000" b="1" u="none" strike="noStrike" dirty="0" err="1">
                          <a:solidFill>
                            <a:schemeClr val="tx1"/>
                          </a:solidFill>
                          <a:effectLst/>
                          <a:latin typeface="Times New Roman" panose="02020603050405020304" pitchFamily="18" charset="0"/>
                          <a:cs typeface="Times New Roman" panose="02020603050405020304" pitchFamily="18" charset="0"/>
                        </a:rPr>
                        <a:t>Huyền</a:t>
                      </a:r>
                      <a:r>
                        <a:rPr lang="en-US" sz="2000" b="1" u="none" strike="noStrike" dirty="0">
                          <a:solidFill>
                            <a:schemeClr val="tx1"/>
                          </a:solidFill>
                          <a:effectLst/>
                          <a:latin typeface="Times New Roman" panose="02020603050405020304" pitchFamily="18" charset="0"/>
                          <a:cs typeface="Times New Roman" panose="02020603050405020304" pitchFamily="18" charset="0"/>
                        </a:rPr>
                        <a:t> (Presenter)</a:t>
                      </a:r>
                    </a:p>
                    <a:p>
                      <a:pPr algn="l" fontAlgn="ctr"/>
                      <a:r>
                        <a:rPr lang="en-US" sz="2000" b="1" u="none" strike="noStrike" dirty="0">
                          <a:solidFill>
                            <a:schemeClr val="tx1"/>
                          </a:solidFill>
                          <a:effectLst/>
                          <a:latin typeface="Times New Roman" panose="02020603050405020304" pitchFamily="18" charset="0"/>
                          <a:cs typeface="Times New Roman" panose="02020603050405020304" pitchFamily="18" charset="0"/>
                        </a:rPr>
                        <a:t>Lê </a:t>
                      </a:r>
                      <a:r>
                        <a:rPr lang="en-US" sz="2000" b="1" u="none" strike="noStrike" dirty="0" err="1">
                          <a:solidFill>
                            <a:schemeClr val="tx1"/>
                          </a:solidFill>
                          <a:effectLst/>
                          <a:latin typeface="Times New Roman" panose="02020603050405020304" pitchFamily="18" charset="0"/>
                          <a:cs typeface="Times New Roman" panose="02020603050405020304" pitchFamily="18" charset="0"/>
                        </a:rPr>
                        <a:t>Khánh</a:t>
                      </a:r>
                      <a:r>
                        <a:rPr lang="en-US" sz="2000" b="1" u="none" strike="noStrike" dirty="0">
                          <a:solidFill>
                            <a:schemeClr val="tx1"/>
                          </a:solidFill>
                          <a:effectLst/>
                          <a:latin typeface="Times New Roman" panose="02020603050405020304" pitchFamily="18" charset="0"/>
                          <a:cs typeface="Times New Roman" panose="02020603050405020304" pitchFamily="18" charset="0"/>
                        </a:rPr>
                        <a:t> Linh</a:t>
                      </a:r>
                    </a:p>
                    <a:p>
                      <a:pPr algn="l" fontAlgn="ctr"/>
                      <a:r>
                        <a:rPr lang="en-US" sz="2000" b="1" u="none" strike="noStrike" dirty="0" err="1">
                          <a:solidFill>
                            <a:schemeClr val="tx1"/>
                          </a:solidFill>
                          <a:effectLst/>
                          <a:latin typeface="Times New Roman" panose="02020603050405020304" pitchFamily="18" charset="0"/>
                          <a:cs typeface="Times New Roman" panose="02020603050405020304" pitchFamily="18" charset="0"/>
                        </a:rPr>
                        <a:t>Đặng</a:t>
                      </a:r>
                      <a:r>
                        <a:rPr lang="en-US" sz="2000" b="1" u="none" strike="noStrike" dirty="0">
                          <a:solidFill>
                            <a:schemeClr val="tx1"/>
                          </a:solidFill>
                          <a:effectLst/>
                          <a:latin typeface="Times New Roman" panose="02020603050405020304" pitchFamily="18" charset="0"/>
                          <a:cs typeface="Times New Roman" panose="02020603050405020304" pitchFamily="18" charset="0"/>
                        </a:rPr>
                        <a:t> </a:t>
                      </a:r>
                      <a:r>
                        <a:rPr lang="en-US" sz="2000" b="1" u="none" strike="noStrike" dirty="0" err="1">
                          <a:solidFill>
                            <a:schemeClr val="tx1"/>
                          </a:solidFill>
                          <a:effectLst/>
                          <a:latin typeface="Times New Roman" panose="02020603050405020304" pitchFamily="18" charset="0"/>
                          <a:cs typeface="Times New Roman" panose="02020603050405020304" pitchFamily="18" charset="0"/>
                        </a:rPr>
                        <a:t>Thuỷ</a:t>
                      </a:r>
                      <a:r>
                        <a:rPr lang="en-US" sz="2000" b="1" u="none" strike="noStrike" dirty="0">
                          <a:solidFill>
                            <a:schemeClr val="tx1"/>
                          </a:solidFill>
                          <a:effectLst/>
                          <a:latin typeface="Times New Roman" panose="02020603050405020304" pitchFamily="18" charset="0"/>
                          <a:cs typeface="Times New Roman" panose="02020603050405020304" pitchFamily="18" charset="0"/>
                        </a:rPr>
                        <a:t> Mai</a:t>
                      </a:r>
                      <a:endParaRPr lang="en-US" sz="20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549946927"/>
                  </a:ext>
                </a:extLst>
              </a:tr>
            </a:tbl>
          </a:graphicData>
        </a:graphic>
      </p:graphicFrame>
    </p:spTree>
    <p:extLst>
      <p:ext uri="{BB962C8B-B14F-4D97-AF65-F5344CB8AC3E}">
        <p14:creationId xmlns:p14="http://schemas.microsoft.com/office/powerpoint/2010/main" val="589417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DFC5AC8-491A-4E60-9180-1086401A79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8275" y="0"/>
            <a:ext cx="5475449" cy="6858000"/>
          </a:xfrm>
          <a:prstGeom prst="rect">
            <a:avLst/>
          </a:prstGeom>
        </p:spPr>
      </p:pic>
      <p:graphicFrame>
        <p:nvGraphicFramePr>
          <p:cNvPr id="6" name="Diagram 5">
            <a:extLst>
              <a:ext uri="{FF2B5EF4-FFF2-40B4-BE49-F238E27FC236}">
                <a16:creationId xmlns:a16="http://schemas.microsoft.com/office/drawing/2014/main" id="{9542B262-7F5E-4936-BD1A-D5C2EB592647}"/>
              </a:ext>
            </a:extLst>
          </p:cNvPr>
          <p:cNvGraphicFramePr/>
          <p:nvPr>
            <p:extLst>
              <p:ext uri="{D42A27DB-BD31-4B8C-83A1-F6EECF244321}">
                <p14:modId xmlns:p14="http://schemas.microsoft.com/office/powerpoint/2010/main" val="427825165"/>
              </p:ext>
            </p:extLst>
          </p:nvPr>
        </p:nvGraphicFramePr>
        <p:xfrm>
          <a:off x="0" y="0"/>
          <a:ext cx="12192000" cy="67547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5975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172" name="Picture 4" descr="bim chuối">
            <a:extLst>
              <a:ext uri="{FF2B5EF4-FFF2-40B4-BE49-F238E27FC236}">
                <a16:creationId xmlns:a16="http://schemas.microsoft.com/office/drawing/2014/main" id="{450577F7-FE76-400F-8CA6-ED3050B688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272" t="36963" b="11330"/>
          <a:stretch>
            <a:fillRect/>
          </a:stretch>
        </p:blipFill>
        <p:spPr bwMode="auto">
          <a:xfrm>
            <a:off x="100011" y="3171825"/>
            <a:ext cx="27146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C:\Users\Binh1\Desktop\Video về chuối\z6169751193811_3c0b636c7d6efb591acb20b1af01dae3.png">
            <a:extLst>
              <a:ext uri="{FF2B5EF4-FFF2-40B4-BE49-F238E27FC236}">
                <a16:creationId xmlns:a16="http://schemas.microsoft.com/office/drawing/2014/main" id="{950B7CCA-53AE-4D45-B60E-DA6531147C2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1223" y="98755"/>
            <a:ext cx="1646945" cy="164372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5964C6BB-B26D-43B7-AAD6-C910E031BC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44168" y="1008223"/>
            <a:ext cx="4147834" cy="5600670"/>
          </a:xfrm>
          <a:prstGeom prst="rect">
            <a:avLst/>
          </a:prstGeom>
          <a:ln>
            <a:noFill/>
          </a:ln>
          <a:effectLst>
            <a:softEdge rad="112500"/>
          </a:effectLst>
        </p:spPr>
      </p:pic>
      <p:sp>
        <p:nvSpPr>
          <p:cNvPr id="3" name="Rectangle 2">
            <a:extLst>
              <a:ext uri="{FF2B5EF4-FFF2-40B4-BE49-F238E27FC236}">
                <a16:creationId xmlns:a16="http://schemas.microsoft.com/office/drawing/2014/main" id="{3898AF26-2B57-4A48-972B-03C2D1392E68}"/>
              </a:ext>
            </a:extLst>
          </p:cNvPr>
          <p:cNvSpPr/>
          <p:nvPr/>
        </p:nvSpPr>
        <p:spPr>
          <a:xfrm>
            <a:off x="1948168" y="734110"/>
            <a:ext cx="6096000" cy="523220"/>
          </a:xfrm>
          <a:prstGeom prst="rect">
            <a:avLst/>
          </a:prstGeom>
        </p:spPr>
        <p:txBody>
          <a:bodyPr>
            <a:spAutoFit/>
          </a:bodyPr>
          <a:lstStyle/>
          <a:p>
            <a:r>
              <a:rPr lang="en-US" sz="2800" b="1" dirty="0"/>
              <a:t>BUSINESS AND PRODUCTION PLAN</a:t>
            </a:r>
          </a:p>
        </p:txBody>
      </p:sp>
      <p:sp>
        <p:nvSpPr>
          <p:cNvPr id="4" name="Rectangle 3">
            <a:extLst>
              <a:ext uri="{FF2B5EF4-FFF2-40B4-BE49-F238E27FC236}">
                <a16:creationId xmlns:a16="http://schemas.microsoft.com/office/drawing/2014/main" id="{1D137212-531D-4B02-864F-F592EAB832B4}"/>
              </a:ext>
            </a:extLst>
          </p:cNvPr>
          <p:cNvSpPr/>
          <p:nvPr/>
        </p:nvSpPr>
        <p:spPr>
          <a:xfrm>
            <a:off x="1948168" y="1431063"/>
            <a:ext cx="7305654" cy="461665"/>
          </a:xfrm>
          <a:prstGeom prst="rect">
            <a:avLst/>
          </a:prstGeom>
        </p:spPr>
        <p:txBody>
          <a:bodyPr wrap="none">
            <a:spAutoFit/>
          </a:bodyPr>
          <a:lstStyle/>
          <a:p>
            <a:r>
              <a:rPr lang="en-US" sz="2400" b="1" i="1" dirty="0">
                <a:solidFill>
                  <a:srgbClr val="FF0000"/>
                </a:solidFill>
              </a:rPr>
              <a:t>The products are divided into four categories as follows:</a:t>
            </a:r>
          </a:p>
        </p:txBody>
      </p:sp>
      <p:pic>
        <p:nvPicPr>
          <p:cNvPr id="7171" name="Picture 3" descr="2">
            <a:extLst>
              <a:ext uri="{FF2B5EF4-FFF2-40B4-BE49-F238E27FC236}">
                <a16:creationId xmlns:a16="http://schemas.microsoft.com/office/drawing/2014/main" id="{85E79DEA-CD2F-43FB-84B7-552FCD90BB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211" y="1836349"/>
            <a:ext cx="26384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1">
            <a:extLst>
              <a:ext uri="{FF2B5EF4-FFF2-40B4-BE49-F238E27FC236}">
                <a16:creationId xmlns:a16="http://schemas.microsoft.com/office/drawing/2014/main" id="{85DE1D9C-0316-40AD-814B-7E29416F447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4972050"/>
            <a:ext cx="2814636"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15373967-370E-45F9-B1CD-6BF6C0B81842}"/>
              </a:ext>
            </a:extLst>
          </p:cNvPr>
          <p:cNvSpPr/>
          <p:nvPr/>
        </p:nvSpPr>
        <p:spPr>
          <a:xfrm>
            <a:off x="3048000" y="2141836"/>
            <a:ext cx="6096000" cy="4467057"/>
          </a:xfrm>
          <a:prstGeom prst="rect">
            <a:avLst/>
          </a:prstGeom>
        </p:spPr>
        <p:txBody>
          <a:bodyPr>
            <a:spAutoFit/>
          </a:bodyPr>
          <a:lstStyle/>
          <a:p>
            <a:pPr algn="just">
              <a:lnSpc>
                <a:spcPct val="150000"/>
              </a:lnSpc>
            </a:pPr>
            <a:r>
              <a:rPr lang="en-US" sz="2400" b="1" dirty="0"/>
              <a:t>(1) </a:t>
            </a:r>
            <a:r>
              <a:rPr lang="en-US" sz="2400" b="1" u="sng" dirty="0"/>
              <a:t>Snack Products from Bananas</a:t>
            </a:r>
          </a:p>
          <a:p>
            <a:pPr algn="just">
              <a:lnSpc>
                <a:spcPct val="150000"/>
              </a:lnSpc>
            </a:pPr>
            <a:r>
              <a:rPr lang="en-US" sz="2400" b="1" dirty="0"/>
              <a:t>Fast-Consumption Product Group</a:t>
            </a:r>
            <a:r>
              <a:rPr lang="en-US" sz="2400" dirty="0"/>
              <a:t>: Banana jam, banana chips, banana syrup, chewy dried bananas, etc.</a:t>
            </a:r>
          </a:p>
          <a:p>
            <a:pPr algn="just">
              <a:lnSpc>
                <a:spcPct val="150000"/>
              </a:lnSpc>
            </a:pPr>
            <a:r>
              <a:rPr lang="en-US" sz="2400" b="1" dirty="0"/>
              <a:t>Raw Materials</a:t>
            </a:r>
            <a:r>
              <a:rPr lang="en-US" sz="2400" dirty="0"/>
              <a:t>: Bananas with imperfect appearances (blemished skins), the last hand of the bunch with smaller bananas, and bananas that are difficult to sell fresh.</a:t>
            </a:r>
          </a:p>
        </p:txBody>
      </p:sp>
    </p:spTree>
    <p:extLst>
      <p:ext uri="{BB962C8B-B14F-4D97-AF65-F5344CB8AC3E}">
        <p14:creationId xmlns:p14="http://schemas.microsoft.com/office/powerpoint/2010/main" val="2023038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194" name="Picture 2" descr="1">
            <a:extLst>
              <a:ext uri="{FF2B5EF4-FFF2-40B4-BE49-F238E27FC236}">
                <a16:creationId xmlns:a16="http://schemas.microsoft.com/office/drawing/2014/main" id="{41C36C71-8747-4B75-899B-454128FF3E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67" y="2862277"/>
            <a:ext cx="3490433" cy="326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C:\Users\Binh1\Desktop\Video về chuối\z6169751193811_3c0b636c7d6efb591acb20b1af01dae3.png">
            <a:extLst>
              <a:ext uri="{FF2B5EF4-FFF2-40B4-BE49-F238E27FC236}">
                <a16:creationId xmlns:a16="http://schemas.microsoft.com/office/drawing/2014/main" id="{950B7CCA-53AE-4D45-B60E-DA6531147C2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1223" y="98755"/>
            <a:ext cx="1646945" cy="164372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5964C6BB-B26D-43B7-AAD6-C910E031BC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6492" y="1680170"/>
            <a:ext cx="3834680" cy="5177830"/>
          </a:xfrm>
          <a:prstGeom prst="rect">
            <a:avLst/>
          </a:prstGeom>
          <a:ln>
            <a:noFill/>
          </a:ln>
          <a:effectLst>
            <a:softEdge rad="112500"/>
          </a:effectLst>
        </p:spPr>
      </p:pic>
      <p:sp>
        <p:nvSpPr>
          <p:cNvPr id="3" name="Rectangle 2">
            <a:extLst>
              <a:ext uri="{FF2B5EF4-FFF2-40B4-BE49-F238E27FC236}">
                <a16:creationId xmlns:a16="http://schemas.microsoft.com/office/drawing/2014/main" id="{3898AF26-2B57-4A48-972B-03C2D1392E68}"/>
              </a:ext>
            </a:extLst>
          </p:cNvPr>
          <p:cNvSpPr/>
          <p:nvPr/>
        </p:nvSpPr>
        <p:spPr>
          <a:xfrm>
            <a:off x="1948168" y="734110"/>
            <a:ext cx="6096000" cy="523220"/>
          </a:xfrm>
          <a:prstGeom prst="rect">
            <a:avLst/>
          </a:prstGeom>
        </p:spPr>
        <p:txBody>
          <a:bodyPr>
            <a:spAutoFit/>
          </a:bodyPr>
          <a:lstStyle/>
          <a:p>
            <a:r>
              <a:rPr lang="en-US" sz="2800" b="1" dirty="0"/>
              <a:t>BUSINESS AND PRODUCTION PLAN</a:t>
            </a:r>
          </a:p>
        </p:txBody>
      </p:sp>
      <p:sp>
        <p:nvSpPr>
          <p:cNvPr id="4" name="Rectangle 3">
            <a:extLst>
              <a:ext uri="{FF2B5EF4-FFF2-40B4-BE49-F238E27FC236}">
                <a16:creationId xmlns:a16="http://schemas.microsoft.com/office/drawing/2014/main" id="{1D137212-531D-4B02-864F-F592EAB832B4}"/>
              </a:ext>
            </a:extLst>
          </p:cNvPr>
          <p:cNvSpPr/>
          <p:nvPr/>
        </p:nvSpPr>
        <p:spPr>
          <a:xfrm>
            <a:off x="1948168" y="1431063"/>
            <a:ext cx="7305654" cy="461665"/>
          </a:xfrm>
          <a:prstGeom prst="rect">
            <a:avLst/>
          </a:prstGeom>
        </p:spPr>
        <p:txBody>
          <a:bodyPr wrap="none">
            <a:spAutoFit/>
          </a:bodyPr>
          <a:lstStyle/>
          <a:p>
            <a:r>
              <a:rPr lang="en-US" sz="2400" b="1" i="1" dirty="0">
                <a:solidFill>
                  <a:srgbClr val="FF0000"/>
                </a:solidFill>
              </a:rPr>
              <a:t>The products are divided into four categories as follows:</a:t>
            </a:r>
          </a:p>
        </p:txBody>
      </p:sp>
      <p:sp>
        <p:nvSpPr>
          <p:cNvPr id="5" name="Rectangle 4">
            <a:extLst>
              <a:ext uri="{FF2B5EF4-FFF2-40B4-BE49-F238E27FC236}">
                <a16:creationId xmlns:a16="http://schemas.microsoft.com/office/drawing/2014/main" id="{15373967-370E-45F9-B1CD-6BF6C0B81842}"/>
              </a:ext>
            </a:extLst>
          </p:cNvPr>
          <p:cNvSpPr/>
          <p:nvPr/>
        </p:nvSpPr>
        <p:spPr>
          <a:xfrm>
            <a:off x="3543300" y="2021834"/>
            <a:ext cx="5600700" cy="4457952"/>
          </a:xfrm>
          <a:prstGeom prst="rect">
            <a:avLst/>
          </a:prstGeom>
        </p:spPr>
        <p:txBody>
          <a:bodyPr wrap="square">
            <a:spAutoFit/>
          </a:bodyPr>
          <a:lstStyle/>
          <a:p>
            <a:pPr algn="just">
              <a:lnSpc>
                <a:spcPct val="150000"/>
              </a:lnSpc>
            </a:pPr>
            <a:r>
              <a:rPr lang="en-US" sz="2400" b="1" dirty="0">
                <a:latin typeface="Times New Roman" panose="02020603050405020304" pitchFamily="18" charset="0"/>
                <a:cs typeface="Times New Roman" panose="02020603050405020304" pitchFamily="18" charset="0"/>
              </a:rPr>
              <a:t>(2) </a:t>
            </a:r>
            <a:r>
              <a:rPr lang="en-US" sz="2400" b="1" u="sng" dirty="0">
                <a:latin typeface="Times New Roman" panose="02020603050405020304" pitchFamily="18" charset="0"/>
                <a:cs typeface="Times New Roman" panose="02020603050405020304" pitchFamily="18" charset="0"/>
              </a:rPr>
              <a:t>Banana honey</a:t>
            </a:r>
          </a:p>
          <a:p>
            <a:pPr algn="just">
              <a:lnSpc>
                <a:spcPct val="150000"/>
              </a:lnSpc>
            </a:pPr>
            <a:r>
              <a:rPr lang="en-US" sz="2400" b="1" dirty="0">
                <a:latin typeface="Times New Roman" panose="02020603050405020304" pitchFamily="18" charset="0"/>
                <a:cs typeface="Times New Roman" panose="02020603050405020304" pitchFamily="18" charset="0"/>
              </a:rPr>
              <a:t>Main Ingredients</a:t>
            </a:r>
            <a:r>
              <a:rPr lang="en-US" sz="2400" dirty="0">
                <a:latin typeface="Times New Roman" panose="02020603050405020304" pitchFamily="18" charset="0"/>
                <a:cs typeface="Times New Roman" panose="02020603050405020304" pitchFamily="18" charset="0"/>
              </a:rPr>
              <a:t>: Extracts from fresh bananas and sap from banana stems.</a:t>
            </a:r>
          </a:p>
          <a:p>
            <a:pPr algn="just">
              <a:lnSpc>
                <a:spcPct val="150000"/>
              </a:lnSpc>
            </a:pPr>
            <a:r>
              <a:rPr lang="en-US" sz="2400" b="1" dirty="0">
                <a:latin typeface="Times New Roman" panose="02020603050405020304" pitchFamily="18" charset="0"/>
                <a:cs typeface="Times New Roman" panose="02020603050405020304" pitchFamily="18" charset="0"/>
              </a:rPr>
              <a:t>Uses</a:t>
            </a:r>
            <a:r>
              <a:rPr lang="en-US" sz="2400" dirty="0">
                <a:latin typeface="Times New Roman" panose="02020603050405020304" pitchFamily="18" charset="0"/>
                <a:cs typeface="Times New Roman" panose="02020603050405020304" pitchFamily="18" charset="0"/>
              </a:rPr>
              <a:t>: Serves as a substitute for cane sugar. This is a natural sweetener with a pleasant banana aroma and taste. It is especially recommended by nutritionists and doctors as suitable for individuals with diabetes.</a:t>
            </a:r>
          </a:p>
        </p:txBody>
      </p:sp>
    </p:spTree>
    <p:extLst>
      <p:ext uri="{BB962C8B-B14F-4D97-AF65-F5344CB8AC3E}">
        <p14:creationId xmlns:p14="http://schemas.microsoft.com/office/powerpoint/2010/main" val="3479790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3" descr="C:\Users\Binh1\Desktop\Video về chuối\z6169751193811_3c0b636c7d6efb591acb20b1af01dae3.png">
            <a:extLst>
              <a:ext uri="{FF2B5EF4-FFF2-40B4-BE49-F238E27FC236}">
                <a16:creationId xmlns:a16="http://schemas.microsoft.com/office/drawing/2014/main" id="{950B7CCA-53AE-4D45-B60E-DA6531147C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223" y="98755"/>
            <a:ext cx="1646945" cy="164372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5964C6BB-B26D-43B7-AAD6-C910E031BC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7320" y="2573765"/>
            <a:ext cx="3834680" cy="4311625"/>
          </a:xfrm>
          <a:prstGeom prst="rect">
            <a:avLst/>
          </a:prstGeom>
          <a:ln>
            <a:noFill/>
          </a:ln>
          <a:effectLst>
            <a:softEdge rad="112500"/>
          </a:effectLst>
        </p:spPr>
      </p:pic>
      <p:sp>
        <p:nvSpPr>
          <p:cNvPr id="3" name="Rectangle 2">
            <a:extLst>
              <a:ext uri="{FF2B5EF4-FFF2-40B4-BE49-F238E27FC236}">
                <a16:creationId xmlns:a16="http://schemas.microsoft.com/office/drawing/2014/main" id="{3898AF26-2B57-4A48-972B-03C2D1392E68}"/>
              </a:ext>
            </a:extLst>
          </p:cNvPr>
          <p:cNvSpPr/>
          <p:nvPr/>
        </p:nvSpPr>
        <p:spPr>
          <a:xfrm>
            <a:off x="1948168" y="502033"/>
            <a:ext cx="6096000" cy="523220"/>
          </a:xfrm>
          <a:prstGeom prst="rect">
            <a:avLst/>
          </a:prstGeom>
        </p:spPr>
        <p:txBody>
          <a:bodyPr>
            <a:spAutoFit/>
          </a:bodyPr>
          <a:lstStyle/>
          <a:p>
            <a:r>
              <a:rPr lang="en-US" sz="2800" b="1" dirty="0"/>
              <a:t>BUSINESS AND PRODUCTION PLAN</a:t>
            </a:r>
          </a:p>
        </p:txBody>
      </p:sp>
      <p:sp>
        <p:nvSpPr>
          <p:cNvPr id="4" name="Rectangle 3">
            <a:extLst>
              <a:ext uri="{FF2B5EF4-FFF2-40B4-BE49-F238E27FC236}">
                <a16:creationId xmlns:a16="http://schemas.microsoft.com/office/drawing/2014/main" id="{1D137212-531D-4B02-864F-F592EAB832B4}"/>
              </a:ext>
            </a:extLst>
          </p:cNvPr>
          <p:cNvSpPr/>
          <p:nvPr/>
        </p:nvSpPr>
        <p:spPr>
          <a:xfrm>
            <a:off x="1948168" y="958656"/>
            <a:ext cx="7305654" cy="461665"/>
          </a:xfrm>
          <a:prstGeom prst="rect">
            <a:avLst/>
          </a:prstGeom>
        </p:spPr>
        <p:txBody>
          <a:bodyPr wrap="none">
            <a:spAutoFit/>
          </a:bodyPr>
          <a:lstStyle/>
          <a:p>
            <a:r>
              <a:rPr lang="en-US" sz="2400" b="1" i="1" dirty="0">
                <a:solidFill>
                  <a:srgbClr val="FF0000"/>
                </a:solidFill>
              </a:rPr>
              <a:t>The products are divided into four categories as follows:</a:t>
            </a:r>
          </a:p>
        </p:txBody>
      </p:sp>
      <p:sp>
        <p:nvSpPr>
          <p:cNvPr id="5" name="Rectangle 4">
            <a:extLst>
              <a:ext uri="{FF2B5EF4-FFF2-40B4-BE49-F238E27FC236}">
                <a16:creationId xmlns:a16="http://schemas.microsoft.com/office/drawing/2014/main" id="{15373967-370E-45F9-B1CD-6BF6C0B81842}"/>
              </a:ext>
            </a:extLst>
          </p:cNvPr>
          <p:cNvSpPr/>
          <p:nvPr/>
        </p:nvSpPr>
        <p:spPr>
          <a:xfrm>
            <a:off x="3478267" y="1706290"/>
            <a:ext cx="5600700" cy="5107873"/>
          </a:xfrm>
          <a:prstGeom prst="rect">
            <a:avLst/>
          </a:prstGeom>
        </p:spPr>
        <p:txBody>
          <a:bodyPr wrap="square">
            <a:spAutoFit/>
          </a:bodyPr>
          <a:lstStyle/>
          <a:p>
            <a:pPr lvl="0" algn="just" eaLnBrk="0" fontAlgn="base" hangingPunct="0">
              <a:lnSpc>
                <a:spcPct val="150000"/>
              </a:lnSpc>
              <a:spcBef>
                <a:spcPct val="0"/>
              </a:spcBef>
              <a:spcAft>
                <a:spcPct val="0"/>
              </a:spcAft>
            </a:pPr>
            <a:r>
              <a:rPr lang="en-US" sz="2200" b="1" dirty="0">
                <a:latin typeface="Times New Roman" panose="02020603050405020304" pitchFamily="18" charset="0"/>
                <a:cs typeface="Times New Roman" panose="02020603050405020304" pitchFamily="18" charset="0"/>
              </a:rPr>
              <a:t>(3) </a:t>
            </a:r>
            <a:r>
              <a:rPr kumimoji="0" lang="en-US" altLang="en-US" sz="2200" b="1" i="0" u="none" strike="noStrike" cap="none" normalizeH="0" baseline="0" dirty="0">
                <a:ln>
                  <a:noFill/>
                </a:ln>
                <a:solidFill>
                  <a:schemeClr val="tx1"/>
                </a:solidFill>
                <a:effectLst/>
                <a:latin typeface="Arial" panose="020B0604020202020204" pitchFamily="34" charset="0"/>
              </a:rPr>
              <a:t>UTILITY ITEMS AND SOUVENIRS</a:t>
            </a:r>
            <a:endParaRPr kumimoji="0" lang="en-US" altLang="en-US" sz="2200" b="0" i="0" u="none" strike="noStrike" cap="none" normalizeH="0" baseline="0" dirty="0">
              <a:ln>
                <a:noFill/>
              </a:ln>
              <a:solidFill>
                <a:schemeClr val="tx1"/>
              </a:solidFill>
              <a:effectLst/>
              <a:latin typeface="Arial" panose="020B0604020202020204" pitchFamily="34" charset="0"/>
            </a:endParaRPr>
          </a:p>
          <a:p>
            <a:pPr lvl="0" algn="just" eaLnBrk="0" fontAlgn="base" hangingPunct="0">
              <a:lnSpc>
                <a:spcPct val="150000"/>
              </a:lnSpc>
              <a:spcBef>
                <a:spcPct val="0"/>
              </a:spcBef>
              <a:spcAft>
                <a:spcPct val="0"/>
              </a:spcAft>
            </a:pPr>
            <a:r>
              <a:rPr kumimoji="0" lang="en-US" altLang="en-US" sz="2200" b="1" i="0" u="none" strike="noStrike" cap="none" normalizeH="0" baseline="0" dirty="0">
                <a:ln>
                  <a:noFill/>
                </a:ln>
                <a:solidFill>
                  <a:schemeClr val="tx1"/>
                </a:solidFill>
                <a:effectLst/>
                <a:latin typeface="Arial" panose="020B0604020202020204" pitchFamily="34" charset="0"/>
              </a:rPr>
              <a:t>Main Ingredients</a:t>
            </a:r>
            <a:r>
              <a:rPr kumimoji="0" lang="en-US" altLang="en-US" sz="2200" b="0" i="0" u="none" strike="noStrike" cap="none" normalizeH="0" baseline="0" dirty="0">
                <a:ln>
                  <a:noFill/>
                </a:ln>
                <a:solidFill>
                  <a:schemeClr val="tx1"/>
                </a:solidFill>
                <a:effectLst/>
                <a:latin typeface="Arial" panose="020B0604020202020204" pitchFamily="34" charset="0"/>
              </a:rPr>
              <a:t>: Products made from banana fibers and banana leaf stalks (fibers from the stem and branches of the banana plant).</a:t>
            </a:r>
          </a:p>
          <a:p>
            <a:pPr lvl="0" algn="just" eaLnBrk="0" fontAlgn="base" hangingPunct="0">
              <a:lnSpc>
                <a:spcPct val="150000"/>
              </a:lnSpc>
              <a:spcBef>
                <a:spcPct val="0"/>
              </a:spcBef>
              <a:spcAft>
                <a:spcPct val="0"/>
              </a:spcAft>
            </a:pPr>
            <a:r>
              <a:rPr kumimoji="0" lang="en-US" altLang="en-US" sz="2200" b="1" i="0" u="none" strike="noStrike" cap="none" normalizeH="0" baseline="0" dirty="0">
                <a:ln>
                  <a:noFill/>
                </a:ln>
                <a:solidFill>
                  <a:schemeClr val="tx1"/>
                </a:solidFill>
                <a:effectLst/>
                <a:latin typeface="Arial" panose="020B0604020202020204" pitchFamily="34" charset="0"/>
              </a:rPr>
              <a:t>Uses</a:t>
            </a:r>
            <a:r>
              <a:rPr kumimoji="0" lang="en-US" altLang="en-US" sz="2200" b="0" i="0" u="none" strike="noStrike" cap="none" normalizeH="0" baseline="0" dirty="0">
                <a:ln>
                  <a:noFill/>
                </a:ln>
                <a:solidFill>
                  <a:schemeClr val="tx1"/>
                </a:solidFill>
                <a:effectLst/>
                <a:latin typeface="Arial" panose="020B0604020202020204" pitchFamily="34" charset="0"/>
              </a:rPr>
              <a:t>: Handcrafted items such as baskets, trays, handbags, storage baskets, etc., made from banana plant materials. These products are eco-friendly, reduce waste, and help protect the environment.</a:t>
            </a:r>
          </a:p>
        </p:txBody>
      </p:sp>
      <p:pic>
        <p:nvPicPr>
          <p:cNvPr id="9218" name="Picture 2" descr="2">
            <a:extLst>
              <a:ext uri="{FF2B5EF4-FFF2-40B4-BE49-F238E27FC236}">
                <a16:creationId xmlns:a16="http://schemas.microsoft.com/office/drawing/2014/main" id="{33547996-50BF-4189-9103-93185189AA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 y="3254803"/>
            <a:ext cx="200977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 descr="1">
            <a:extLst>
              <a:ext uri="{FF2B5EF4-FFF2-40B4-BE49-F238E27FC236}">
                <a16:creationId xmlns:a16="http://schemas.microsoft.com/office/drawing/2014/main" id="{8BED757D-E8E6-488C-A75B-E0DAB1097A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892728"/>
            <a:ext cx="14478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0658A5AB-2A40-4820-AFDD-EFB06A6CEF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666665"/>
            <a:ext cx="3432636" cy="2085803"/>
          </a:xfrm>
          <a:prstGeom prst="rect">
            <a:avLst/>
          </a:prstGeom>
          <a:ln>
            <a:noFill/>
          </a:ln>
          <a:effectLst>
            <a:softEdge rad="112500"/>
          </a:effectLst>
        </p:spPr>
      </p:pic>
    </p:spTree>
    <p:extLst>
      <p:ext uri="{BB962C8B-B14F-4D97-AF65-F5344CB8AC3E}">
        <p14:creationId xmlns:p14="http://schemas.microsoft.com/office/powerpoint/2010/main" val="3428114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3" descr="C:\Users\Binh1\Desktop\Video về chuối\z6169751193811_3c0b636c7d6efb591acb20b1af01dae3.png">
            <a:extLst>
              <a:ext uri="{FF2B5EF4-FFF2-40B4-BE49-F238E27FC236}">
                <a16:creationId xmlns:a16="http://schemas.microsoft.com/office/drawing/2014/main" id="{950B7CCA-53AE-4D45-B60E-DA6531147C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223" y="98755"/>
            <a:ext cx="1646945" cy="164372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5964C6BB-B26D-43B7-AAD6-C910E031BC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7320" y="2270966"/>
            <a:ext cx="3834680" cy="4311625"/>
          </a:xfrm>
          <a:prstGeom prst="rect">
            <a:avLst/>
          </a:prstGeom>
          <a:ln>
            <a:noFill/>
          </a:ln>
          <a:effectLst>
            <a:softEdge rad="112500"/>
          </a:effectLst>
        </p:spPr>
      </p:pic>
      <p:sp>
        <p:nvSpPr>
          <p:cNvPr id="3" name="Rectangle 2">
            <a:extLst>
              <a:ext uri="{FF2B5EF4-FFF2-40B4-BE49-F238E27FC236}">
                <a16:creationId xmlns:a16="http://schemas.microsoft.com/office/drawing/2014/main" id="{3898AF26-2B57-4A48-972B-03C2D1392E68}"/>
              </a:ext>
            </a:extLst>
          </p:cNvPr>
          <p:cNvSpPr/>
          <p:nvPr/>
        </p:nvSpPr>
        <p:spPr>
          <a:xfrm>
            <a:off x="1948168" y="502033"/>
            <a:ext cx="6096000" cy="523220"/>
          </a:xfrm>
          <a:prstGeom prst="rect">
            <a:avLst/>
          </a:prstGeom>
        </p:spPr>
        <p:txBody>
          <a:bodyPr>
            <a:spAutoFit/>
          </a:bodyPr>
          <a:lstStyle/>
          <a:p>
            <a:r>
              <a:rPr lang="en-US" sz="2800" b="1" dirty="0"/>
              <a:t>BUSINESS AND PRODUCTION PLAN</a:t>
            </a:r>
          </a:p>
        </p:txBody>
      </p:sp>
      <p:sp>
        <p:nvSpPr>
          <p:cNvPr id="4" name="Rectangle 3">
            <a:extLst>
              <a:ext uri="{FF2B5EF4-FFF2-40B4-BE49-F238E27FC236}">
                <a16:creationId xmlns:a16="http://schemas.microsoft.com/office/drawing/2014/main" id="{1D137212-531D-4B02-864F-F592EAB832B4}"/>
              </a:ext>
            </a:extLst>
          </p:cNvPr>
          <p:cNvSpPr/>
          <p:nvPr/>
        </p:nvSpPr>
        <p:spPr>
          <a:xfrm>
            <a:off x="1948168" y="958656"/>
            <a:ext cx="7305654" cy="461665"/>
          </a:xfrm>
          <a:prstGeom prst="rect">
            <a:avLst/>
          </a:prstGeom>
        </p:spPr>
        <p:txBody>
          <a:bodyPr wrap="none">
            <a:spAutoFit/>
          </a:bodyPr>
          <a:lstStyle/>
          <a:p>
            <a:r>
              <a:rPr lang="en-US" sz="2400" b="1" i="1" dirty="0">
                <a:solidFill>
                  <a:srgbClr val="FF0000"/>
                </a:solidFill>
              </a:rPr>
              <a:t>The products are divided into four categories as follows:</a:t>
            </a:r>
          </a:p>
        </p:txBody>
      </p:sp>
      <p:sp>
        <p:nvSpPr>
          <p:cNvPr id="5" name="Rectangle 4">
            <a:extLst>
              <a:ext uri="{FF2B5EF4-FFF2-40B4-BE49-F238E27FC236}">
                <a16:creationId xmlns:a16="http://schemas.microsoft.com/office/drawing/2014/main" id="{15373967-370E-45F9-B1CD-6BF6C0B81842}"/>
              </a:ext>
            </a:extLst>
          </p:cNvPr>
          <p:cNvSpPr/>
          <p:nvPr/>
        </p:nvSpPr>
        <p:spPr>
          <a:xfrm>
            <a:off x="3449692" y="1876353"/>
            <a:ext cx="5600700" cy="4467057"/>
          </a:xfrm>
          <a:prstGeom prst="rect">
            <a:avLst/>
          </a:prstGeom>
        </p:spPr>
        <p:txBody>
          <a:bodyPr wrap="square">
            <a:spAutoFit/>
          </a:bodyPr>
          <a:lstStyle/>
          <a:p>
            <a:pPr algn="just">
              <a:lnSpc>
                <a:spcPct val="150000"/>
              </a:lnSpc>
            </a:pPr>
            <a:r>
              <a:rPr lang="en-US" sz="2200" b="1" dirty="0">
                <a:latin typeface="Times New Roman" panose="02020603050405020304" pitchFamily="18" charset="0"/>
                <a:cs typeface="Times New Roman" panose="02020603050405020304" pitchFamily="18" charset="0"/>
              </a:rPr>
              <a:t>(4) </a:t>
            </a:r>
            <a:r>
              <a:rPr lang="en-US" sz="2400" b="1" dirty="0"/>
              <a:t>ORGANIC WASTE</a:t>
            </a:r>
            <a:endParaRPr lang="en-US" sz="2400" dirty="0"/>
          </a:p>
          <a:p>
            <a:pPr algn="just">
              <a:lnSpc>
                <a:spcPct val="150000"/>
              </a:lnSpc>
            </a:pPr>
            <a:r>
              <a:rPr lang="en-US" sz="2400" dirty="0"/>
              <a:t>This refers to </a:t>
            </a:r>
            <a:r>
              <a:rPr lang="en-US" sz="2400" b="1" dirty="0"/>
              <a:t>ORGANIC FERTILIZER</a:t>
            </a:r>
            <a:r>
              <a:rPr lang="en-US" sz="2400" dirty="0"/>
              <a:t> made from waste materials generated during the production process and other unused banana byproducts.</a:t>
            </a:r>
          </a:p>
          <a:p>
            <a:pPr algn="just">
              <a:lnSpc>
                <a:spcPct val="150000"/>
              </a:lnSpc>
            </a:pPr>
            <a:r>
              <a:rPr lang="en-US" sz="2400" dirty="0"/>
              <a:t>There are two types:</a:t>
            </a:r>
          </a:p>
          <a:p>
            <a:pPr algn="just">
              <a:lnSpc>
                <a:spcPct val="150000"/>
              </a:lnSpc>
            </a:pPr>
            <a:r>
              <a:rPr lang="en-US" sz="2400" dirty="0"/>
              <a:t>- Banana extract.</a:t>
            </a:r>
          </a:p>
          <a:p>
            <a:pPr algn="just">
              <a:lnSpc>
                <a:spcPct val="150000"/>
              </a:lnSpc>
            </a:pPr>
            <a:r>
              <a:rPr lang="en-US" sz="2400" dirty="0"/>
              <a:t>- Organic fertilizer made from bananas.</a:t>
            </a:r>
          </a:p>
        </p:txBody>
      </p:sp>
      <p:pic>
        <p:nvPicPr>
          <p:cNvPr id="10242" name="Picture 2" descr="dd">
            <a:extLst>
              <a:ext uri="{FF2B5EF4-FFF2-40B4-BE49-F238E27FC236}">
                <a16:creationId xmlns:a16="http://schemas.microsoft.com/office/drawing/2014/main" id="{D2B6B414-9432-4066-9385-F8410219C4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17865"/>
          <a:stretch>
            <a:fillRect/>
          </a:stretch>
        </p:blipFill>
        <p:spPr bwMode="auto">
          <a:xfrm>
            <a:off x="365234" y="2119240"/>
            <a:ext cx="2066436" cy="229559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22">
            <a:extLst>
              <a:ext uri="{FF2B5EF4-FFF2-40B4-BE49-F238E27FC236}">
                <a16:creationId xmlns:a16="http://schemas.microsoft.com/office/drawing/2014/main" id="{7C6F8FF8-321A-4B84-87F0-317AFC815E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574" y="4795066"/>
            <a:ext cx="2643188" cy="17589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8238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3" descr="C:\Users\Binh1\Desktop\Video về chuối\z6169751193811_3c0b636c7d6efb591acb20b1af01dae3.png">
            <a:extLst>
              <a:ext uri="{FF2B5EF4-FFF2-40B4-BE49-F238E27FC236}">
                <a16:creationId xmlns:a16="http://schemas.microsoft.com/office/drawing/2014/main" id="{950B7CCA-53AE-4D45-B60E-DA6531147C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223" y="98755"/>
            <a:ext cx="1646945" cy="164372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5964C6BB-B26D-43B7-AAD6-C910E031BC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98240" y="4311446"/>
            <a:ext cx="2366515" cy="2660854"/>
          </a:xfrm>
          <a:prstGeom prst="rect">
            <a:avLst/>
          </a:prstGeom>
          <a:ln>
            <a:noFill/>
          </a:ln>
          <a:effectLst>
            <a:softEdge rad="112500"/>
          </a:effectLst>
        </p:spPr>
      </p:pic>
      <p:sp>
        <p:nvSpPr>
          <p:cNvPr id="3" name="Rectangle 2">
            <a:extLst>
              <a:ext uri="{FF2B5EF4-FFF2-40B4-BE49-F238E27FC236}">
                <a16:creationId xmlns:a16="http://schemas.microsoft.com/office/drawing/2014/main" id="{3898AF26-2B57-4A48-972B-03C2D1392E68}"/>
              </a:ext>
            </a:extLst>
          </p:cNvPr>
          <p:cNvSpPr/>
          <p:nvPr/>
        </p:nvSpPr>
        <p:spPr>
          <a:xfrm>
            <a:off x="1948168" y="659009"/>
            <a:ext cx="6095999" cy="523220"/>
          </a:xfrm>
          <a:prstGeom prst="rect">
            <a:avLst/>
          </a:prstGeom>
        </p:spPr>
        <p:txBody>
          <a:bodyPr wrap="square">
            <a:spAutoFit/>
          </a:bodyPr>
          <a:lstStyle/>
          <a:p>
            <a:r>
              <a:rPr lang="en-US" sz="2800" b="1" dirty="0"/>
              <a:t>MARKETING</a:t>
            </a:r>
          </a:p>
        </p:txBody>
      </p:sp>
      <p:sp>
        <p:nvSpPr>
          <p:cNvPr id="2" name="Rectangle 1">
            <a:extLst>
              <a:ext uri="{FF2B5EF4-FFF2-40B4-BE49-F238E27FC236}">
                <a16:creationId xmlns:a16="http://schemas.microsoft.com/office/drawing/2014/main" id="{96CB45C1-DCE2-4C75-9EB9-9B2F54B9F608}"/>
              </a:ext>
            </a:extLst>
          </p:cNvPr>
          <p:cNvSpPr>
            <a:spLocks noChangeArrowheads="1"/>
          </p:cNvSpPr>
          <p:nvPr/>
        </p:nvSpPr>
        <p:spPr bwMode="auto">
          <a:xfrm rot="10800000" flipV="1">
            <a:off x="503036" y="1613990"/>
            <a:ext cx="11185927" cy="5145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1700" b="1" i="0" u="none" strike="noStrike" cap="none" normalizeH="0" baseline="0" dirty="0">
                <a:ln>
                  <a:noFill/>
                </a:ln>
                <a:solidFill>
                  <a:schemeClr val="tx1"/>
                </a:solidFill>
                <a:effectLst/>
                <a:latin typeface="Arial" panose="020B0604020202020204" pitchFamily="34" charset="0"/>
              </a:rPr>
              <a:t>Focus on online communication</a:t>
            </a:r>
            <a:r>
              <a:rPr kumimoji="0" lang="en-US" altLang="en-US" sz="1700" b="0" i="0" u="none" strike="noStrike" cap="none" normalizeH="0" baseline="0" dirty="0">
                <a:ln>
                  <a:noFill/>
                </a:ln>
                <a:solidFill>
                  <a:schemeClr val="tx1"/>
                </a:solidFill>
                <a:effectLst/>
                <a:latin typeface="Arial" panose="020B0604020202020204" pitchFamily="34" charset="0"/>
              </a:rPr>
              <a:t>: Since Gen Z customers primarily shop online, their "one-click shopping" behavior is highly promising. Enhance promotional programs and product combos on e-commerce platforms. Utilize live-stream selling to boost engagement and sales.</a:t>
            </a: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1700" b="0" i="0" u="none" strike="noStrike" cap="none" normalizeH="0" baseline="0" dirty="0">
                <a:ln>
                  <a:noFill/>
                </a:ln>
                <a:solidFill>
                  <a:schemeClr val="tx1"/>
                </a:solidFill>
                <a:effectLst/>
                <a:latin typeface="Arial" panose="020B0604020202020204" pitchFamily="34" charset="0"/>
              </a:rPr>
              <a:t>Social Media: </a:t>
            </a:r>
            <a:r>
              <a:rPr kumimoji="0" lang="en-US" altLang="en-US" sz="1700" b="0" i="0" u="none" strike="noStrike" cap="none" normalizeH="0" baseline="0" dirty="0" err="1">
                <a:ln>
                  <a:noFill/>
                </a:ln>
                <a:solidFill>
                  <a:schemeClr val="tx1"/>
                </a:solidFill>
                <a:effectLst/>
                <a:latin typeface="Arial" panose="020B0604020202020204" pitchFamily="34" charset="0"/>
              </a:rPr>
              <a:t>TikTok</a:t>
            </a:r>
            <a:r>
              <a:rPr kumimoji="0" lang="en-US" altLang="en-US" sz="1700" b="0" i="0" u="none" strike="noStrike" cap="none" normalizeH="0" baseline="0" dirty="0">
                <a:ln>
                  <a:noFill/>
                </a:ln>
                <a:solidFill>
                  <a:schemeClr val="tx1"/>
                </a:solidFill>
                <a:effectLst/>
                <a:latin typeface="Arial" panose="020B0604020202020204" pitchFamily="34" charset="0"/>
              </a:rPr>
              <a:t>, Facebook, Instagram, </a:t>
            </a:r>
            <a:r>
              <a:rPr kumimoji="0" lang="en-US" altLang="en-US" sz="1700" b="0" i="0" u="none" strike="noStrike" cap="none" normalizeH="0" baseline="0" dirty="0" err="1">
                <a:ln>
                  <a:noFill/>
                </a:ln>
                <a:solidFill>
                  <a:schemeClr val="tx1"/>
                </a:solidFill>
                <a:effectLst/>
                <a:latin typeface="Arial" panose="020B0604020202020204" pitchFamily="34" charset="0"/>
              </a:rPr>
              <a:t>Zalo</a:t>
            </a:r>
            <a:r>
              <a:rPr kumimoji="0" lang="en-US" altLang="en-US" sz="1700" b="0" i="0" u="none" strike="noStrike" cap="none" normalizeH="0" baseline="0" dirty="0">
                <a:ln>
                  <a:noFill/>
                </a:ln>
                <a:solidFill>
                  <a:schemeClr val="tx1"/>
                </a:solidFill>
                <a:effectLst/>
                <a:latin typeface="Arial" panose="020B0604020202020204" pitchFamily="34" charset="0"/>
              </a:rPr>
              <a:t>, and online gaming platforms.</a:t>
            </a: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1700" b="0" i="0" u="none" strike="noStrike" cap="none" normalizeH="0" baseline="0" dirty="0">
                <a:ln>
                  <a:noFill/>
                </a:ln>
                <a:solidFill>
                  <a:schemeClr val="tx1"/>
                </a:solidFill>
                <a:effectLst/>
                <a:latin typeface="Arial" panose="020B0604020202020204" pitchFamily="34" charset="0"/>
              </a:rPr>
              <a:t>Online sales agents.</a:t>
            </a: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1700" b="1" i="0" u="none" strike="noStrike" cap="none" normalizeH="0" baseline="0" dirty="0">
                <a:ln>
                  <a:noFill/>
                </a:ln>
                <a:solidFill>
                  <a:schemeClr val="tx1"/>
                </a:solidFill>
                <a:effectLst/>
                <a:latin typeface="Arial" panose="020B0604020202020204" pitchFamily="34" charset="0"/>
              </a:rPr>
              <a:t>Strengthen communication at physical locations</a:t>
            </a:r>
            <a:r>
              <a:rPr kumimoji="0" lang="en-US" altLang="en-US" sz="1700" b="0" i="0" u="none" strike="noStrike" cap="none" normalizeH="0" baseline="0" dirty="0">
                <a:ln>
                  <a:noFill/>
                </a:ln>
                <a:solidFill>
                  <a:schemeClr val="tx1"/>
                </a:solidFill>
                <a:effectLst/>
                <a:latin typeface="Arial" panose="020B0604020202020204" pitchFamily="34" charset="0"/>
              </a:rPr>
              <a:t>: Promote products at snack shops near schools, cafeterias, convenience stores, park vendors, lemon tea and bubble tea shops, and supermarkets.</a:t>
            </a: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1700" b="1" i="0" u="none" strike="noStrike" cap="none" normalizeH="0" baseline="0" dirty="0">
                <a:ln>
                  <a:noFill/>
                </a:ln>
                <a:solidFill>
                  <a:schemeClr val="tx1"/>
                </a:solidFill>
                <a:effectLst/>
                <a:latin typeface="Arial" panose="020B0604020202020204" pitchFamily="34" charset="0"/>
              </a:rPr>
              <a:t>Proactively follow and leverage trends</a:t>
            </a:r>
            <a:r>
              <a:rPr kumimoji="0" lang="en-US" altLang="en-US" sz="1700" b="0" i="0" u="none" strike="noStrike" cap="none" normalizeH="0" baseline="0" dirty="0">
                <a:ln>
                  <a:noFill/>
                </a:ln>
                <a:solidFill>
                  <a:schemeClr val="tx1"/>
                </a:solidFill>
                <a:effectLst/>
                <a:latin typeface="Arial" panose="020B0604020202020204" pitchFamily="34" charset="0"/>
              </a:rPr>
              <a:t>: Align products with trending topics to create connections and familiarity with customers.</a:t>
            </a: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1700" b="1" i="0" u="none" strike="noStrike" cap="none" normalizeH="0" baseline="0" dirty="0">
                <a:ln>
                  <a:noFill/>
                </a:ln>
                <a:solidFill>
                  <a:schemeClr val="tx1"/>
                </a:solidFill>
                <a:effectLst/>
                <a:latin typeface="Arial" panose="020B0604020202020204" pitchFamily="34" charset="0"/>
              </a:rPr>
              <a:t>Fast and attentive customer service</a:t>
            </a:r>
            <a:r>
              <a:rPr kumimoji="0" lang="en-US" altLang="en-US" sz="1700" b="0" i="0" u="none" strike="noStrike" cap="none" normalizeH="0" baseline="0" dirty="0">
                <a:ln>
                  <a:noFill/>
                </a:ln>
                <a:solidFill>
                  <a:schemeClr val="tx1"/>
                </a:solidFill>
                <a:effectLst/>
                <a:latin typeface="Arial" panose="020B0604020202020204" pitchFamily="34" charset="0"/>
              </a:rPr>
              <a:t>: Ensure quick and thoughtful responses to increase repeat purchases.</a:t>
            </a: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1700" b="1" i="0" u="none" strike="noStrike" cap="none" normalizeH="0" baseline="0" dirty="0">
                <a:ln>
                  <a:noFill/>
                </a:ln>
                <a:solidFill>
                  <a:schemeClr val="tx1"/>
                </a:solidFill>
                <a:effectLst/>
                <a:latin typeface="Arial" panose="020B0604020202020204" pitchFamily="34" charset="0"/>
              </a:rPr>
              <a:t>Boost emotional marketing and experiential shopping</a:t>
            </a:r>
            <a:r>
              <a:rPr kumimoji="0" lang="en-US" altLang="en-US" sz="1700" b="0" i="0" u="none" strike="noStrike" cap="none" normalizeH="0" baseline="0" dirty="0">
                <a:ln>
                  <a:noFill/>
                </a:ln>
                <a:solidFill>
                  <a:schemeClr val="tx1"/>
                </a:solidFill>
                <a:effectLst/>
                <a:latin typeface="Arial" panose="020B0604020202020204" pitchFamily="34" charset="0"/>
              </a:rPr>
              <a:t>: Implement tactical campaigns that encourage customers to purchase through emotional connections. Organize </a:t>
            </a:r>
            <a:r>
              <a:rPr kumimoji="0" lang="en-US" altLang="en-US" sz="1700" b="1" i="0" u="none" strike="noStrike" cap="none" normalizeH="0" baseline="0" dirty="0">
                <a:ln>
                  <a:noFill/>
                </a:ln>
                <a:solidFill>
                  <a:schemeClr val="tx1"/>
                </a:solidFill>
                <a:effectLst/>
                <a:latin typeface="Arial" panose="020B0604020202020204" pitchFamily="34" charset="0"/>
              </a:rPr>
              <a:t>workshops</a:t>
            </a:r>
            <a:r>
              <a:rPr kumimoji="0" lang="en-US" altLang="en-US" sz="1700" b="0" i="0" u="none" strike="noStrike" cap="none" normalizeH="0" baseline="0" dirty="0">
                <a:ln>
                  <a:noFill/>
                </a:ln>
                <a:solidFill>
                  <a:schemeClr val="tx1"/>
                </a:solidFill>
                <a:effectLst/>
                <a:latin typeface="Arial" panose="020B0604020202020204" pitchFamily="34" charset="0"/>
              </a:rPr>
              <a:t> for interactions, check-ins, and sharing experiences.</a:t>
            </a:r>
          </a:p>
        </p:txBody>
      </p:sp>
    </p:spTree>
    <p:extLst>
      <p:ext uri="{BB962C8B-B14F-4D97-AF65-F5344CB8AC3E}">
        <p14:creationId xmlns:p14="http://schemas.microsoft.com/office/powerpoint/2010/main" val="3023927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2F58BB-E7BF-4BC2-A8F0-41620FF288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744" y="1887794"/>
            <a:ext cx="7772917" cy="4686611"/>
          </a:xfrm>
          <a:prstGeom prst="ellipse">
            <a:avLst/>
          </a:prstGeom>
          <a:ln>
            <a:noFill/>
          </a:ln>
          <a:effectLst>
            <a:softEdge rad="112500"/>
          </a:effectLst>
        </p:spPr>
      </p:pic>
      <p:pic>
        <p:nvPicPr>
          <p:cNvPr id="5" name="Picture 4">
            <a:extLst>
              <a:ext uri="{FF2B5EF4-FFF2-40B4-BE49-F238E27FC236}">
                <a16:creationId xmlns:a16="http://schemas.microsoft.com/office/drawing/2014/main" id="{64DD65C3-B307-4D48-B873-5B14D507C6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6563" y="0"/>
            <a:ext cx="5405437" cy="6770311"/>
          </a:xfrm>
          <a:prstGeom prst="rect">
            <a:avLst/>
          </a:prstGeom>
          <a:ln>
            <a:noFill/>
          </a:ln>
          <a:effectLst>
            <a:softEdge rad="112500"/>
          </a:effectLst>
        </p:spPr>
      </p:pic>
      <p:pic>
        <p:nvPicPr>
          <p:cNvPr id="10" name="Picture 3" descr="C:\Users\Binh1\Desktop\Video về chuối\z6169751193811_3c0b636c7d6efb591acb20b1af01dae3.png">
            <a:extLst>
              <a:ext uri="{FF2B5EF4-FFF2-40B4-BE49-F238E27FC236}">
                <a16:creationId xmlns:a16="http://schemas.microsoft.com/office/drawing/2014/main" id="{950B7CCA-53AE-4D45-B60E-DA6531147C2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228289"/>
            <a:ext cx="2471738" cy="2466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3663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DD65C3-B307-4D48-B873-5B14D507C6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41625"/>
            <a:ext cx="3446207" cy="4316375"/>
          </a:xfrm>
          <a:prstGeom prst="rect">
            <a:avLst/>
          </a:prstGeom>
          <a:ln>
            <a:noFill/>
          </a:ln>
          <a:effectLst>
            <a:softEdge rad="112500"/>
          </a:effectLst>
        </p:spPr>
      </p:pic>
      <p:pic>
        <p:nvPicPr>
          <p:cNvPr id="9" name="Picture 3" descr="C:\Users\Binh1\Desktop\12.png">
            <a:extLst>
              <a:ext uri="{FF2B5EF4-FFF2-40B4-BE49-F238E27FC236}">
                <a16:creationId xmlns:a16="http://schemas.microsoft.com/office/drawing/2014/main" id="{A322CBF6-FE5F-40CA-AA69-DA4F66BEA4A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9994" y="2878422"/>
            <a:ext cx="4582006" cy="396332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8825A75-D38F-4341-842F-19B8B6B8D4F1}"/>
              </a:ext>
            </a:extLst>
          </p:cNvPr>
          <p:cNvSpPr/>
          <p:nvPr/>
        </p:nvSpPr>
        <p:spPr>
          <a:xfrm>
            <a:off x="3446207" y="947025"/>
            <a:ext cx="4582006" cy="4467057"/>
          </a:xfrm>
          <a:prstGeom prst="rect">
            <a:avLst/>
          </a:prstGeom>
        </p:spPr>
        <p:txBody>
          <a:bodyPr wrap="square">
            <a:spAutoFit/>
          </a:bodyPr>
          <a:lstStyle/>
          <a:p>
            <a:pPr>
              <a:lnSpc>
                <a:spcPct val="150000"/>
              </a:lnSpc>
            </a:pPr>
            <a:r>
              <a:rPr lang="en-US" sz="2400" b="1" i="1" dirty="0"/>
              <a:t>The core idea of the project: </a:t>
            </a:r>
          </a:p>
          <a:p>
            <a:pPr>
              <a:lnSpc>
                <a:spcPct val="150000"/>
              </a:lnSpc>
            </a:pPr>
            <a:r>
              <a:rPr lang="en-US" sz="2400" dirty="0"/>
              <a:t>Maximizing the use of raw materials, specifically the unsellable parts of banana tree</a:t>
            </a:r>
          </a:p>
          <a:p>
            <a:pPr>
              <a:lnSpc>
                <a:spcPct val="150000"/>
              </a:lnSpc>
            </a:pPr>
            <a:r>
              <a:rPr lang="en-US" sz="2400" dirty="0"/>
              <a:t>→ production and processing </a:t>
            </a:r>
          </a:p>
          <a:p>
            <a:pPr>
              <a:lnSpc>
                <a:spcPct val="150000"/>
              </a:lnSpc>
            </a:pPr>
            <a:r>
              <a:rPr lang="en-US" sz="2400" dirty="0"/>
              <a:t>→ significantly increasing the product's value many times over</a:t>
            </a:r>
          </a:p>
          <a:p>
            <a:pPr>
              <a:lnSpc>
                <a:spcPct val="150000"/>
              </a:lnSpc>
            </a:pPr>
            <a:r>
              <a:rPr lang="en-US" sz="2400" dirty="0"/>
              <a:t>-&gt; developing the local economy.</a:t>
            </a:r>
          </a:p>
        </p:txBody>
      </p:sp>
      <p:pic>
        <p:nvPicPr>
          <p:cNvPr id="10" name="Picture 3" descr="C:\Users\Binh1\Desktop\Video về chuối\z6169751193811_3c0b636c7d6efb591acb20b1af01dae3.png">
            <a:extLst>
              <a:ext uri="{FF2B5EF4-FFF2-40B4-BE49-F238E27FC236}">
                <a16:creationId xmlns:a16="http://schemas.microsoft.com/office/drawing/2014/main" id="{950B7CCA-53AE-4D45-B60E-DA6531147C2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1728" y="152504"/>
            <a:ext cx="1799304" cy="1795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125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DD65C3-B307-4D48-B873-5B14D507C6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4439" y="3009502"/>
            <a:ext cx="2470119" cy="4316375"/>
          </a:xfrm>
          <a:prstGeom prst="rect">
            <a:avLst/>
          </a:prstGeom>
          <a:ln>
            <a:noFill/>
          </a:ln>
          <a:effectLst>
            <a:softEdge rad="112500"/>
          </a:effectLst>
        </p:spPr>
      </p:pic>
      <p:pic>
        <p:nvPicPr>
          <p:cNvPr id="10" name="Picture 3" descr="C:\Users\Binh1\Desktop\Video về chuối\z6169751193811_3c0b636c7d6efb591acb20b1af01dae3.png">
            <a:extLst>
              <a:ext uri="{FF2B5EF4-FFF2-40B4-BE49-F238E27FC236}">
                <a16:creationId xmlns:a16="http://schemas.microsoft.com/office/drawing/2014/main" id="{950B7CCA-53AE-4D45-B60E-DA6531147C2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728" y="152504"/>
            <a:ext cx="1799304" cy="179579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7">
            <a:extLst>
              <a:ext uri="{FF2B5EF4-FFF2-40B4-BE49-F238E27FC236}">
                <a16:creationId xmlns:a16="http://schemas.microsoft.com/office/drawing/2014/main" id="{9C06731D-FA49-4AEF-9B43-9DF601160870}"/>
              </a:ext>
            </a:extLst>
          </p:cNvPr>
          <p:cNvSpPr txBox="1"/>
          <p:nvPr/>
        </p:nvSpPr>
        <p:spPr>
          <a:xfrm>
            <a:off x="2050295" y="361383"/>
            <a:ext cx="8551030" cy="786177"/>
          </a:xfrm>
          <a:prstGeom prst="rect">
            <a:avLst/>
          </a:prstGeom>
        </p:spPr>
        <p:txBody>
          <a:bodyPr wrap="square" lIns="0" tIns="0" rIns="0" bIns="0" rtlCol="0" anchor="t">
            <a:spAutoFit/>
          </a:bodyPr>
          <a:lstStyle/>
          <a:p>
            <a:pPr algn="ctr">
              <a:lnSpc>
                <a:spcPts val="6811"/>
              </a:lnSpc>
            </a:pPr>
            <a:r>
              <a:rPr lang="en-US" sz="4000" dirty="0"/>
              <a:t>NECESSITY OF THE LIVING LAB PROJECT</a:t>
            </a:r>
            <a:endParaRPr lang="en-US" sz="4000" dirty="0">
              <a:solidFill>
                <a:srgbClr val="042440"/>
              </a:solidFill>
              <a:latin typeface="Times New Roman" panose="020206030504050203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0FF2243D-FF53-4B52-8147-1DC74B0DA26E}"/>
              </a:ext>
            </a:extLst>
          </p:cNvPr>
          <p:cNvSpPr/>
          <p:nvPr/>
        </p:nvSpPr>
        <p:spPr>
          <a:xfrm>
            <a:off x="933449" y="1686577"/>
            <a:ext cx="9667875" cy="4708981"/>
          </a:xfrm>
          <a:prstGeom prst="rect">
            <a:avLst/>
          </a:prstGeom>
        </p:spPr>
        <p:txBody>
          <a:bodyPr wrap="square">
            <a:spAutoFit/>
          </a:bodyPr>
          <a:lstStyle/>
          <a:p>
            <a:pPr algn="just"/>
            <a:r>
              <a:rPr lang="en-US" sz="2000" dirty="0">
                <a:latin typeface="Times New Roman" panose="02020603050405020304" pitchFamily="18" charset="0"/>
                <a:cs typeface="Times New Roman" panose="02020603050405020304" pitchFamily="18" charset="0"/>
              </a:rPr>
              <a:t>In 2024, the estimated banana production is approximately 100,880 tons, with Yen </a:t>
            </a:r>
            <a:r>
              <a:rPr lang="en-US" sz="2000" dirty="0" err="1">
                <a:latin typeface="Times New Roman" panose="02020603050405020304" pitchFamily="18" charset="0"/>
                <a:cs typeface="Times New Roman" panose="02020603050405020304" pitchFamily="18" charset="0"/>
              </a:rPr>
              <a:t>Sơn</a:t>
            </a:r>
            <a:r>
              <a:rPr lang="en-US" sz="2000" dirty="0">
                <a:latin typeface="Times New Roman" panose="02020603050405020304" pitchFamily="18" charset="0"/>
                <a:cs typeface="Times New Roman" panose="02020603050405020304" pitchFamily="18" charset="0"/>
              </a:rPr>
              <a:t> district, Tuyen Quang province expected to produce 10,000 to 20,000 tons, covering a planting area of over 1,400 hectares. The large banana production area drives a high demand for fertilizers, with local farmers primarily relying on chemical fertilizers for their crops.</a:t>
            </a:r>
          </a:p>
          <a:p>
            <a:pPr algn="just"/>
            <a:r>
              <a:rPr lang="en-US" sz="2000" dirty="0">
                <a:latin typeface="Times New Roman" panose="02020603050405020304" pitchFamily="18" charset="0"/>
                <a:cs typeface="Times New Roman" panose="02020603050405020304" pitchFamily="18" charset="0"/>
              </a:rPr>
              <a:t>Banana products are mainly sold as fresh fruit at very low prices, averaging 2,000 – 3,000 VND/kg, meeting the following criteria: a bunch with at least five full hands of bananas, still green, without scratches, and discarding the last hand of the bunch. Only 70% of bananas meet these criteria and are marketable, while the remaining 30% (estimated at 3,000 tons/year in Tuyen Quang) are rejected. This excludes other parts of the banana plant. Additionally, banana plants grow rapidly, continuously sprouting new offshoots, which farmers often cut and discard to thin out the banana clumps, ensuring the quality and quantity of the banana bunches. Other parts of the banana plant, such as discarded roots, unmarketable bunches, discarded last hands of the bunches, banana stems, banana sheath, banana leaf stalks, and old banana leaves, are often thrown into waste piles, streams, or rivers, leading to significant waste and environmental pollution.</a:t>
            </a:r>
          </a:p>
        </p:txBody>
      </p:sp>
    </p:spTree>
    <p:extLst>
      <p:ext uri="{BB962C8B-B14F-4D97-AF65-F5344CB8AC3E}">
        <p14:creationId xmlns:p14="http://schemas.microsoft.com/office/powerpoint/2010/main" val="2290744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3" descr="C:\Users\Binh1\Desktop\Video về chuối\z6169751193811_3c0b636c7d6efb591acb20b1af01dae3.png">
            <a:extLst>
              <a:ext uri="{FF2B5EF4-FFF2-40B4-BE49-F238E27FC236}">
                <a16:creationId xmlns:a16="http://schemas.microsoft.com/office/drawing/2014/main" id="{950B7CCA-53AE-4D45-B60E-DA6531147C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223" y="98755"/>
            <a:ext cx="1646945" cy="16437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7">
            <a:extLst>
              <a:ext uri="{FF2B5EF4-FFF2-40B4-BE49-F238E27FC236}">
                <a16:creationId xmlns:a16="http://schemas.microsoft.com/office/drawing/2014/main" id="{9C06731D-FA49-4AEF-9B43-9DF601160870}"/>
              </a:ext>
            </a:extLst>
          </p:cNvPr>
          <p:cNvSpPr txBox="1"/>
          <p:nvPr/>
        </p:nvSpPr>
        <p:spPr>
          <a:xfrm>
            <a:off x="1820485" y="554406"/>
            <a:ext cx="8551030" cy="786177"/>
          </a:xfrm>
          <a:prstGeom prst="rect">
            <a:avLst/>
          </a:prstGeom>
        </p:spPr>
        <p:txBody>
          <a:bodyPr wrap="square" lIns="0" tIns="0" rIns="0" bIns="0" rtlCol="0" anchor="t">
            <a:spAutoFit/>
          </a:bodyPr>
          <a:lstStyle/>
          <a:p>
            <a:pPr algn="ctr">
              <a:lnSpc>
                <a:spcPts val="6811"/>
              </a:lnSpc>
            </a:pPr>
            <a:r>
              <a:rPr lang="en-US" sz="4000" dirty="0"/>
              <a:t>NECESSITY OF THE LIVING LAB PROJECT</a:t>
            </a:r>
            <a:endParaRPr lang="en-US" sz="4000" dirty="0">
              <a:solidFill>
                <a:srgbClr val="042440"/>
              </a:solidFill>
              <a:latin typeface="Times New Roman" panose="02020603050405020304" pitchFamily="18" charset="0"/>
              <a:cs typeface="Times New Roman" panose="02020603050405020304" pitchFamily="18" charset="0"/>
            </a:endParaRPr>
          </a:p>
        </p:txBody>
      </p:sp>
      <p:sp>
        <p:nvSpPr>
          <p:cNvPr id="27" name="Rectangle 3">
            <a:extLst>
              <a:ext uri="{FF2B5EF4-FFF2-40B4-BE49-F238E27FC236}">
                <a16:creationId xmlns:a16="http://schemas.microsoft.com/office/drawing/2014/main" id="{CA4E02E5-1282-487E-BC7E-DE00CF82523F}"/>
              </a:ext>
            </a:extLst>
          </p:cNvPr>
          <p:cNvSpPr>
            <a:spLocks noChangeArrowheads="1"/>
          </p:cNvSpPr>
          <p:nvPr/>
        </p:nvSpPr>
        <p:spPr bwMode="auto">
          <a:xfrm rot="10800000" flipV="1">
            <a:off x="168682" y="1896372"/>
            <a:ext cx="12023317"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Banana Plantations</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Establishing partnerships with banana farms where the project purchases the byproducts from banana plants that are typically discarded to use as raw materials. Additionally, collaborating with farms to grow pennywort under banana canopies to utilize the shaded areas. The harvested pennywort will be cold-dried into powder or dried for tea production. This initiative can be expanded to develop more pennywort-based products, maximizing the use of shaded areas.</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Raw Materials</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Including rejected bananas, last hands of banana bunches, banana stems, leaf stalks, other discarded parts of banana bunches, banana roots, and pennywort (low cost, as they are currently being discarded by farmers).</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Production</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Processing and producing various products from banana plants to increase the value of the materials:</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Bananas</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Banana chips, banana cakes, dried bananas, banana wine, banana jam, etc.</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Banana Roots</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Banana root powder.</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Banana Stems and Leaf Stalks</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Banana fibers and leaf stalks to produce souvenirs, handbags, and baskets.</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Banana Peels and Processing Waste</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Leftovers from banana processing and unused plant parts are collected, crushed, and processed into </a:t>
            </a:r>
            <a:r>
              <a:rPr kumimoji="0" lang="en-US" altLang="en-US" sz="20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organic fertilizer</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which is returned to the farms to support banana cultivation and care.</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Sales</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Selling processed products to generate revenue, enhance product value, and bring profits to the project.</a:t>
            </a:r>
          </a:p>
        </p:txBody>
      </p:sp>
      <p:pic>
        <p:nvPicPr>
          <p:cNvPr id="29" name="Picture 28">
            <a:extLst>
              <a:ext uri="{FF2B5EF4-FFF2-40B4-BE49-F238E27FC236}">
                <a16:creationId xmlns:a16="http://schemas.microsoft.com/office/drawing/2014/main" id="{5964C6BB-B26D-43B7-AAD6-C910E031BC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196" y="0"/>
            <a:ext cx="1651803" cy="2068883"/>
          </a:xfrm>
          <a:prstGeom prst="rect">
            <a:avLst/>
          </a:prstGeom>
          <a:ln>
            <a:noFill/>
          </a:ln>
          <a:effectLst>
            <a:softEdge rad="112500"/>
          </a:effectLst>
        </p:spPr>
      </p:pic>
    </p:spTree>
    <p:extLst>
      <p:ext uri="{BB962C8B-B14F-4D97-AF65-F5344CB8AC3E}">
        <p14:creationId xmlns:p14="http://schemas.microsoft.com/office/powerpoint/2010/main" val="384627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DD65C3-B307-4D48-B873-5B14D507C6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8351" y="3009502"/>
            <a:ext cx="3446207" cy="4316375"/>
          </a:xfrm>
          <a:prstGeom prst="rect">
            <a:avLst/>
          </a:prstGeom>
          <a:ln>
            <a:noFill/>
          </a:ln>
          <a:effectLst>
            <a:softEdge rad="112500"/>
          </a:effectLst>
        </p:spPr>
      </p:pic>
      <p:pic>
        <p:nvPicPr>
          <p:cNvPr id="10" name="Picture 3" descr="C:\Users\Binh1\Desktop\Video về chuối\z6169751193811_3c0b636c7d6efb591acb20b1af01dae3.png">
            <a:extLst>
              <a:ext uri="{FF2B5EF4-FFF2-40B4-BE49-F238E27FC236}">
                <a16:creationId xmlns:a16="http://schemas.microsoft.com/office/drawing/2014/main" id="{950B7CCA-53AE-4D45-B60E-DA6531147C2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728" y="152504"/>
            <a:ext cx="1799304" cy="179579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7">
            <a:extLst>
              <a:ext uri="{FF2B5EF4-FFF2-40B4-BE49-F238E27FC236}">
                <a16:creationId xmlns:a16="http://schemas.microsoft.com/office/drawing/2014/main" id="{9C06731D-FA49-4AEF-9B43-9DF601160870}"/>
              </a:ext>
            </a:extLst>
          </p:cNvPr>
          <p:cNvSpPr txBox="1"/>
          <p:nvPr/>
        </p:nvSpPr>
        <p:spPr>
          <a:xfrm>
            <a:off x="2050296" y="361383"/>
            <a:ext cx="4653190" cy="796115"/>
          </a:xfrm>
          <a:prstGeom prst="rect">
            <a:avLst/>
          </a:prstGeom>
        </p:spPr>
        <p:txBody>
          <a:bodyPr wrap="square" lIns="0" tIns="0" rIns="0" bIns="0" rtlCol="0" anchor="t">
            <a:spAutoFit/>
          </a:bodyPr>
          <a:lstStyle/>
          <a:p>
            <a:pPr algn="ctr">
              <a:lnSpc>
                <a:spcPts val="6811"/>
              </a:lnSpc>
            </a:pPr>
            <a:r>
              <a:rPr lang="en-US" sz="4000" dirty="0">
                <a:solidFill>
                  <a:srgbClr val="042440"/>
                </a:solidFill>
                <a:latin typeface="Times New Roman" panose="02020603050405020304" pitchFamily="18" charset="0"/>
                <a:cs typeface="Times New Roman" panose="02020603050405020304" pitchFamily="18" charset="0"/>
              </a:rPr>
              <a:t>CORE SOLUTIONS</a:t>
            </a:r>
          </a:p>
        </p:txBody>
      </p:sp>
      <p:sp>
        <p:nvSpPr>
          <p:cNvPr id="7" name="Freeform 6">
            <a:extLst>
              <a:ext uri="{FF2B5EF4-FFF2-40B4-BE49-F238E27FC236}">
                <a16:creationId xmlns:a16="http://schemas.microsoft.com/office/drawing/2014/main" id="{0353B4F6-4BBA-4E98-B23A-E3720CC2EE9D}"/>
              </a:ext>
            </a:extLst>
          </p:cNvPr>
          <p:cNvSpPr/>
          <p:nvPr/>
        </p:nvSpPr>
        <p:spPr>
          <a:xfrm>
            <a:off x="4572898" y="2424490"/>
            <a:ext cx="2743200" cy="27432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8" name="Group 7">
            <a:extLst>
              <a:ext uri="{FF2B5EF4-FFF2-40B4-BE49-F238E27FC236}">
                <a16:creationId xmlns:a16="http://schemas.microsoft.com/office/drawing/2014/main" id="{30A90302-3D75-4270-9075-1D8546EB05B5}"/>
              </a:ext>
            </a:extLst>
          </p:cNvPr>
          <p:cNvGrpSpPr/>
          <p:nvPr/>
        </p:nvGrpSpPr>
        <p:grpSpPr>
          <a:xfrm>
            <a:off x="5178042" y="1763501"/>
            <a:ext cx="5838813" cy="1055269"/>
            <a:chOff x="5178042" y="1763501"/>
            <a:chExt cx="5801537" cy="1055269"/>
          </a:xfrm>
        </p:grpSpPr>
        <p:sp>
          <p:nvSpPr>
            <p:cNvPr id="11" name="TextBox 9">
              <a:extLst>
                <a:ext uri="{FF2B5EF4-FFF2-40B4-BE49-F238E27FC236}">
                  <a16:creationId xmlns:a16="http://schemas.microsoft.com/office/drawing/2014/main" id="{FAF526D6-EC3F-41CF-8E91-FEFF7E5FCD4C}"/>
                </a:ext>
              </a:extLst>
            </p:cNvPr>
            <p:cNvSpPr txBox="1"/>
            <p:nvPr/>
          </p:nvSpPr>
          <p:spPr>
            <a:xfrm>
              <a:off x="5582566" y="1984472"/>
              <a:ext cx="797560" cy="363818"/>
            </a:xfrm>
            <a:prstGeom prst="rect">
              <a:avLst/>
            </a:prstGeom>
          </p:spPr>
          <p:txBody>
            <a:bodyPr lIns="0" tIns="0" rIns="0" bIns="0" rtlCol="0" anchor="t">
              <a:spAutoFit/>
            </a:bodyPr>
            <a:lstStyle/>
            <a:p>
              <a:pPr algn="ctr">
                <a:lnSpc>
                  <a:spcPts val="3147"/>
                </a:lnSpc>
                <a:spcBef>
                  <a:spcPct val="0"/>
                </a:spcBef>
              </a:pPr>
              <a:r>
                <a:rPr lang="en-US" sz="2248">
                  <a:solidFill>
                    <a:srgbClr val="042440"/>
                  </a:solidFill>
                  <a:latin typeface="Montserrat Heavy"/>
                </a:rPr>
                <a:t>01</a:t>
              </a:r>
            </a:p>
          </p:txBody>
        </p:sp>
        <p:sp>
          <p:nvSpPr>
            <p:cNvPr id="12" name="TextBox 13">
              <a:extLst>
                <a:ext uri="{FF2B5EF4-FFF2-40B4-BE49-F238E27FC236}">
                  <a16:creationId xmlns:a16="http://schemas.microsoft.com/office/drawing/2014/main" id="{3D4FD7E9-F39F-459D-8B7E-DBDC7CA6894E}"/>
                </a:ext>
              </a:extLst>
            </p:cNvPr>
            <p:cNvSpPr txBox="1"/>
            <p:nvPr/>
          </p:nvSpPr>
          <p:spPr>
            <a:xfrm>
              <a:off x="5178042" y="1763501"/>
              <a:ext cx="1770380" cy="262251"/>
            </a:xfrm>
            <a:prstGeom prst="rect">
              <a:avLst/>
            </a:prstGeom>
          </p:spPr>
          <p:txBody>
            <a:bodyPr lIns="0" tIns="0" rIns="0" bIns="0" rtlCol="0" anchor="t">
              <a:spAutoFit/>
            </a:bodyPr>
            <a:lstStyle/>
            <a:p>
              <a:pPr algn="just">
                <a:lnSpc>
                  <a:spcPts val="1603"/>
                </a:lnSpc>
                <a:spcBef>
                  <a:spcPct val="0"/>
                </a:spcBef>
              </a:pPr>
              <a:r>
                <a:rPr lang="en-US" sz="3200" dirty="0">
                  <a:solidFill>
                    <a:srgbClr val="042440"/>
                  </a:solidFill>
                  <a:latin typeface="Montserrat Semi-Bold"/>
                </a:rPr>
                <a:t>CULTURAL</a:t>
              </a:r>
            </a:p>
          </p:txBody>
        </p:sp>
        <p:sp>
          <p:nvSpPr>
            <p:cNvPr id="13" name="TextBox 12">
              <a:extLst>
                <a:ext uri="{FF2B5EF4-FFF2-40B4-BE49-F238E27FC236}">
                  <a16:creationId xmlns:a16="http://schemas.microsoft.com/office/drawing/2014/main" id="{A918EF2A-BA8C-4344-B8D7-F84643F0E3C7}"/>
                </a:ext>
              </a:extLst>
            </p:cNvPr>
            <p:cNvSpPr txBox="1"/>
            <p:nvPr/>
          </p:nvSpPr>
          <p:spPr>
            <a:xfrm>
              <a:off x="7053701" y="1895440"/>
              <a:ext cx="3925878" cy="923330"/>
            </a:xfrm>
            <a:prstGeom prst="rect">
              <a:avLst/>
            </a:prstGeom>
            <a:noFill/>
          </p:spPr>
          <p:txBody>
            <a:bodyPr wrap="square">
              <a:spAutoFit/>
            </a:bodyPr>
            <a:lstStyle/>
            <a:p>
              <a:pPr lvl="0" algn="just" eaLnBrk="0" fontAlgn="base" hangingPunct="0">
                <a:spcBef>
                  <a:spcPct val="0"/>
                </a:spcBef>
                <a:spcAft>
                  <a:spcPct val="0"/>
                </a:spcAft>
                <a:buFontTx/>
                <a:buChar char="•"/>
              </a:pPr>
              <a:r>
                <a:rPr lang="en-US" altLang="en-US" b="1" dirty="0">
                  <a:latin typeface="Times New Roman" panose="02020603050405020304" pitchFamily="18" charset="0"/>
                  <a:cs typeface="Times New Roman" panose="02020603050405020304" pitchFamily="18" charset="0"/>
                </a:rPr>
                <a:t>Traditional dishes or trendy youth products.</a:t>
              </a:r>
            </a:p>
            <a:p>
              <a:pPr lvl="0" algn="just" eaLnBrk="0" fontAlgn="base" hangingPunct="0">
                <a:spcBef>
                  <a:spcPct val="0"/>
                </a:spcBef>
                <a:spcAft>
                  <a:spcPct val="0"/>
                </a:spcAft>
                <a:buFontTx/>
                <a:buChar char="•"/>
              </a:pPr>
              <a:r>
                <a:rPr lang="en-US" altLang="en-US" b="1" dirty="0">
                  <a:latin typeface="Times New Roman" panose="02020603050405020304" pitchFamily="18" charset="0"/>
                  <a:cs typeface="Times New Roman" panose="02020603050405020304" pitchFamily="18" charset="0"/>
                </a:rPr>
                <a:t>Souvenirs or daily-use products. </a:t>
              </a:r>
            </a:p>
          </p:txBody>
        </p:sp>
      </p:grpSp>
      <p:grpSp>
        <p:nvGrpSpPr>
          <p:cNvPr id="14" name="Group 13">
            <a:extLst>
              <a:ext uri="{FF2B5EF4-FFF2-40B4-BE49-F238E27FC236}">
                <a16:creationId xmlns:a16="http://schemas.microsoft.com/office/drawing/2014/main" id="{98920C63-0145-4EA8-BC5E-0B067C5ABDC1}"/>
              </a:ext>
            </a:extLst>
          </p:cNvPr>
          <p:cNvGrpSpPr/>
          <p:nvPr/>
        </p:nvGrpSpPr>
        <p:grpSpPr>
          <a:xfrm>
            <a:off x="7228468" y="3583345"/>
            <a:ext cx="3450042" cy="2362585"/>
            <a:chOff x="7228468" y="3583345"/>
            <a:chExt cx="3450042" cy="2362585"/>
          </a:xfrm>
        </p:grpSpPr>
        <p:sp>
          <p:nvSpPr>
            <p:cNvPr id="15" name="TextBox 10">
              <a:extLst>
                <a:ext uri="{FF2B5EF4-FFF2-40B4-BE49-F238E27FC236}">
                  <a16:creationId xmlns:a16="http://schemas.microsoft.com/office/drawing/2014/main" id="{AD254B89-15EA-4059-8967-F7C23130BAB9}"/>
                </a:ext>
              </a:extLst>
            </p:cNvPr>
            <p:cNvSpPr txBox="1"/>
            <p:nvPr/>
          </p:nvSpPr>
          <p:spPr>
            <a:xfrm>
              <a:off x="7228468" y="3583345"/>
              <a:ext cx="797560" cy="363818"/>
            </a:xfrm>
            <a:prstGeom prst="rect">
              <a:avLst/>
            </a:prstGeom>
          </p:spPr>
          <p:txBody>
            <a:bodyPr lIns="0" tIns="0" rIns="0" bIns="0" rtlCol="0" anchor="t">
              <a:spAutoFit/>
            </a:bodyPr>
            <a:lstStyle/>
            <a:p>
              <a:pPr algn="ctr">
                <a:lnSpc>
                  <a:spcPts val="3147"/>
                </a:lnSpc>
                <a:spcBef>
                  <a:spcPct val="0"/>
                </a:spcBef>
              </a:pPr>
              <a:r>
                <a:rPr lang="en-US" sz="2248">
                  <a:solidFill>
                    <a:srgbClr val="042440"/>
                  </a:solidFill>
                  <a:latin typeface="Montserrat Heavy"/>
                </a:rPr>
                <a:t>02</a:t>
              </a:r>
            </a:p>
          </p:txBody>
        </p:sp>
        <p:sp>
          <p:nvSpPr>
            <p:cNvPr id="16" name="TextBox 14">
              <a:extLst>
                <a:ext uri="{FF2B5EF4-FFF2-40B4-BE49-F238E27FC236}">
                  <a16:creationId xmlns:a16="http://schemas.microsoft.com/office/drawing/2014/main" id="{8C292810-C215-4EAD-ACA1-3FDFF2C29C1A}"/>
                </a:ext>
              </a:extLst>
            </p:cNvPr>
            <p:cNvSpPr txBox="1"/>
            <p:nvPr/>
          </p:nvSpPr>
          <p:spPr>
            <a:xfrm>
              <a:off x="7903187" y="3733040"/>
              <a:ext cx="1770380" cy="262251"/>
            </a:xfrm>
            <a:prstGeom prst="rect">
              <a:avLst/>
            </a:prstGeom>
          </p:spPr>
          <p:txBody>
            <a:bodyPr lIns="0" tIns="0" rIns="0" bIns="0" rtlCol="0" anchor="t">
              <a:spAutoFit/>
            </a:bodyPr>
            <a:lstStyle/>
            <a:p>
              <a:pPr algn="just">
                <a:lnSpc>
                  <a:spcPts val="1603"/>
                </a:lnSpc>
                <a:spcBef>
                  <a:spcPct val="0"/>
                </a:spcBef>
              </a:pPr>
              <a:r>
                <a:rPr lang="en-US" sz="3200" dirty="0">
                  <a:solidFill>
                    <a:srgbClr val="042440"/>
                  </a:solidFill>
                  <a:latin typeface="Montserrat Semi-Bold"/>
                </a:rPr>
                <a:t>HEALTHY</a:t>
              </a:r>
            </a:p>
          </p:txBody>
        </p:sp>
        <p:sp>
          <p:nvSpPr>
            <p:cNvPr id="17" name="TextBox 16">
              <a:extLst>
                <a:ext uri="{FF2B5EF4-FFF2-40B4-BE49-F238E27FC236}">
                  <a16:creationId xmlns:a16="http://schemas.microsoft.com/office/drawing/2014/main" id="{6387E2F7-06DA-4E29-A7BD-F76BAA8221C1}"/>
                </a:ext>
              </a:extLst>
            </p:cNvPr>
            <p:cNvSpPr txBox="1"/>
            <p:nvPr/>
          </p:nvSpPr>
          <p:spPr>
            <a:xfrm>
              <a:off x="7228468" y="4191604"/>
              <a:ext cx="3450042" cy="1754326"/>
            </a:xfrm>
            <a:prstGeom prst="rect">
              <a:avLst/>
            </a:prstGeom>
            <a:noFill/>
          </p:spPr>
          <p:txBody>
            <a:bodyPr wrap="square">
              <a:spAutoFit/>
            </a:bodyPr>
            <a:lstStyle/>
            <a:p>
              <a:pPr lvl="0" eaLnBrk="0" fontAlgn="base" hangingPunct="0">
                <a:spcBef>
                  <a:spcPct val="0"/>
                </a:spcBef>
                <a:spcAft>
                  <a:spcPct val="0"/>
                </a:spcAft>
                <a:buFontTx/>
                <a:buChar char="•"/>
              </a:pPr>
              <a:r>
                <a:rPr lang="en-US" altLang="en-US" b="1" dirty="0">
                  <a:latin typeface="Times New Roman" panose="02020603050405020304" pitchFamily="18" charset="0"/>
                  <a:cs typeface="Times New Roman" panose="02020603050405020304" pitchFamily="18" charset="0"/>
                </a:rPr>
                <a:t>Foods that support weight loss, providing abundant vitamins and minerals for the body.</a:t>
              </a:r>
            </a:p>
            <a:p>
              <a:pPr lvl="0" eaLnBrk="0" fontAlgn="base" hangingPunct="0">
                <a:spcBef>
                  <a:spcPct val="0"/>
                </a:spcBef>
                <a:spcAft>
                  <a:spcPct val="0"/>
                </a:spcAft>
                <a:buFontTx/>
                <a:buChar char="•"/>
              </a:pPr>
              <a:r>
                <a:rPr lang="en-US" altLang="en-US" b="1" dirty="0">
                  <a:latin typeface="Times New Roman" panose="02020603050405020304" pitchFamily="18" charset="0"/>
                  <a:cs typeface="Times New Roman" panose="02020603050405020304" pitchFamily="18" charset="0"/>
                </a:rPr>
                <a:t>Handcrafted products without toxic substances, ensuring the health of users.</a:t>
              </a:r>
            </a:p>
          </p:txBody>
        </p:sp>
      </p:grpSp>
      <p:grpSp>
        <p:nvGrpSpPr>
          <p:cNvPr id="18" name="Group 17">
            <a:extLst>
              <a:ext uri="{FF2B5EF4-FFF2-40B4-BE49-F238E27FC236}">
                <a16:creationId xmlns:a16="http://schemas.microsoft.com/office/drawing/2014/main" id="{C8CB9FBE-F37A-4FD8-B774-24B8CF9733FA}"/>
              </a:ext>
            </a:extLst>
          </p:cNvPr>
          <p:cNvGrpSpPr/>
          <p:nvPr/>
        </p:nvGrpSpPr>
        <p:grpSpPr>
          <a:xfrm>
            <a:off x="1175144" y="4088910"/>
            <a:ext cx="6266067" cy="2009649"/>
            <a:chOff x="1175144" y="4088910"/>
            <a:chExt cx="6266067" cy="2009649"/>
          </a:xfrm>
        </p:grpSpPr>
        <p:sp>
          <p:nvSpPr>
            <p:cNvPr id="19" name="TextBox 11">
              <a:extLst>
                <a:ext uri="{FF2B5EF4-FFF2-40B4-BE49-F238E27FC236}">
                  <a16:creationId xmlns:a16="http://schemas.microsoft.com/office/drawing/2014/main" id="{C5D58F52-D511-485B-A5EB-2487C2439ECA}"/>
                </a:ext>
              </a:extLst>
            </p:cNvPr>
            <p:cNvSpPr txBox="1"/>
            <p:nvPr/>
          </p:nvSpPr>
          <p:spPr>
            <a:xfrm>
              <a:off x="5545718" y="5320090"/>
              <a:ext cx="797560" cy="363818"/>
            </a:xfrm>
            <a:prstGeom prst="rect">
              <a:avLst/>
            </a:prstGeom>
          </p:spPr>
          <p:txBody>
            <a:bodyPr lIns="0" tIns="0" rIns="0" bIns="0" rtlCol="0" anchor="t">
              <a:spAutoFit/>
            </a:bodyPr>
            <a:lstStyle/>
            <a:p>
              <a:pPr algn="ctr">
                <a:lnSpc>
                  <a:spcPts val="3147"/>
                </a:lnSpc>
                <a:spcBef>
                  <a:spcPct val="0"/>
                </a:spcBef>
              </a:pPr>
              <a:r>
                <a:rPr lang="en-US" sz="2248">
                  <a:solidFill>
                    <a:srgbClr val="042440"/>
                  </a:solidFill>
                  <a:latin typeface="Montserrat Heavy"/>
                </a:rPr>
                <a:t>03</a:t>
              </a:r>
            </a:p>
          </p:txBody>
        </p:sp>
        <p:sp>
          <p:nvSpPr>
            <p:cNvPr id="20" name="TextBox 15">
              <a:extLst>
                <a:ext uri="{FF2B5EF4-FFF2-40B4-BE49-F238E27FC236}">
                  <a16:creationId xmlns:a16="http://schemas.microsoft.com/office/drawing/2014/main" id="{D9FE9CD9-5C8F-459E-84DA-0E75A903411C}"/>
                </a:ext>
              </a:extLst>
            </p:cNvPr>
            <p:cNvSpPr txBox="1"/>
            <p:nvPr/>
          </p:nvSpPr>
          <p:spPr>
            <a:xfrm>
              <a:off x="4360156" y="5836308"/>
              <a:ext cx="3081055" cy="262251"/>
            </a:xfrm>
            <a:prstGeom prst="rect">
              <a:avLst/>
            </a:prstGeom>
          </p:spPr>
          <p:txBody>
            <a:bodyPr wrap="square" lIns="0" tIns="0" rIns="0" bIns="0" rtlCol="0" anchor="t">
              <a:spAutoFit/>
            </a:bodyPr>
            <a:lstStyle/>
            <a:p>
              <a:pPr algn="just">
                <a:lnSpc>
                  <a:spcPts val="1603"/>
                </a:lnSpc>
                <a:spcBef>
                  <a:spcPct val="0"/>
                </a:spcBef>
              </a:pPr>
              <a:r>
                <a:rPr lang="en-US" sz="3200" dirty="0">
                  <a:solidFill>
                    <a:srgbClr val="042440"/>
                  </a:solidFill>
                  <a:latin typeface="Montserrat Semi-Bold"/>
                </a:rPr>
                <a:t>ENVIRONMENTAL</a:t>
              </a:r>
            </a:p>
          </p:txBody>
        </p:sp>
        <p:sp>
          <p:nvSpPr>
            <p:cNvPr id="21" name="TextBox 20">
              <a:extLst>
                <a:ext uri="{FF2B5EF4-FFF2-40B4-BE49-F238E27FC236}">
                  <a16:creationId xmlns:a16="http://schemas.microsoft.com/office/drawing/2014/main" id="{EFC43BE8-2E23-475D-947F-D5A951715323}"/>
                </a:ext>
              </a:extLst>
            </p:cNvPr>
            <p:cNvSpPr txBox="1"/>
            <p:nvPr/>
          </p:nvSpPr>
          <p:spPr>
            <a:xfrm>
              <a:off x="1175144" y="4088910"/>
              <a:ext cx="3397754" cy="1200329"/>
            </a:xfrm>
            <a:prstGeom prst="rect">
              <a:avLst/>
            </a:prstGeom>
            <a:noFill/>
          </p:spPr>
          <p:txBody>
            <a:bodyPr wrap="square">
              <a:spAutoFit/>
            </a:bodyPr>
            <a:lstStyle/>
            <a:p>
              <a:pPr algn="just"/>
              <a:r>
                <a:rPr lang="en-US" b="1" dirty="0"/>
                <a:t>Methods to diversify products, maximizing the use of banana-derived products; protecting ecosystems.</a:t>
              </a:r>
              <a:endParaRPr lang="en-US" b="1" dirty="0">
                <a:cs typeface="Arial" panose="020B0604020202020204" pitchFamily="34" charset="0"/>
              </a:endParaRPr>
            </a:p>
          </p:txBody>
        </p:sp>
      </p:grpSp>
      <p:grpSp>
        <p:nvGrpSpPr>
          <p:cNvPr id="22" name="Group 21">
            <a:extLst>
              <a:ext uri="{FF2B5EF4-FFF2-40B4-BE49-F238E27FC236}">
                <a16:creationId xmlns:a16="http://schemas.microsoft.com/office/drawing/2014/main" id="{A72515CB-2291-4100-97F9-145461261D39}"/>
              </a:ext>
            </a:extLst>
          </p:cNvPr>
          <p:cNvGrpSpPr/>
          <p:nvPr/>
        </p:nvGrpSpPr>
        <p:grpSpPr>
          <a:xfrm>
            <a:off x="1208339" y="2003887"/>
            <a:ext cx="3666895" cy="1923328"/>
            <a:chOff x="1208340" y="2003887"/>
            <a:chExt cx="3397754" cy="1923328"/>
          </a:xfrm>
        </p:grpSpPr>
        <p:sp>
          <p:nvSpPr>
            <p:cNvPr id="23" name="TextBox 12">
              <a:extLst>
                <a:ext uri="{FF2B5EF4-FFF2-40B4-BE49-F238E27FC236}">
                  <a16:creationId xmlns:a16="http://schemas.microsoft.com/office/drawing/2014/main" id="{B2B948DD-6868-46AF-B4C5-EEAA8A3A6C9D}"/>
                </a:ext>
              </a:extLst>
            </p:cNvPr>
            <p:cNvSpPr txBox="1"/>
            <p:nvPr/>
          </p:nvSpPr>
          <p:spPr>
            <a:xfrm>
              <a:off x="1838285" y="3462424"/>
              <a:ext cx="797560" cy="363818"/>
            </a:xfrm>
            <a:prstGeom prst="rect">
              <a:avLst/>
            </a:prstGeom>
          </p:spPr>
          <p:txBody>
            <a:bodyPr lIns="0" tIns="0" rIns="0" bIns="0" rtlCol="0" anchor="t">
              <a:spAutoFit/>
            </a:bodyPr>
            <a:lstStyle/>
            <a:p>
              <a:pPr algn="ctr">
                <a:lnSpc>
                  <a:spcPts val="3147"/>
                </a:lnSpc>
                <a:spcBef>
                  <a:spcPct val="0"/>
                </a:spcBef>
              </a:pPr>
              <a:r>
                <a:rPr lang="en-US" sz="2248" dirty="0">
                  <a:solidFill>
                    <a:srgbClr val="042440"/>
                  </a:solidFill>
                  <a:latin typeface="Montserrat Heavy"/>
                </a:rPr>
                <a:t>04</a:t>
              </a:r>
            </a:p>
          </p:txBody>
        </p:sp>
        <p:sp>
          <p:nvSpPr>
            <p:cNvPr id="24" name="TextBox 16">
              <a:extLst>
                <a:ext uri="{FF2B5EF4-FFF2-40B4-BE49-F238E27FC236}">
                  <a16:creationId xmlns:a16="http://schemas.microsoft.com/office/drawing/2014/main" id="{A93051AE-615C-4889-9F77-A3C8D01FAC2F}"/>
                </a:ext>
              </a:extLst>
            </p:cNvPr>
            <p:cNvSpPr txBox="1"/>
            <p:nvPr/>
          </p:nvSpPr>
          <p:spPr>
            <a:xfrm>
              <a:off x="2518433" y="3664964"/>
              <a:ext cx="1891825" cy="262251"/>
            </a:xfrm>
            <a:prstGeom prst="rect">
              <a:avLst/>
            </a:prstGeom>
          </p:spPr>
          <p:txBody>
            <a:bodyPr wrap="square" lIns="0" tIns="0" rIns="0" bIns="0" rtlCol="0" anchor="t">
              <a:spAutoFit/>
            </a:bodyPr>
            <a:lstStyle/>
            <a:p>
              <a:pPr algn="just">
                <a:lnSpc>
                  <a:spcPts val="1603"/>
                </a:lnSpc>
                <a:spcBef>
                  <a:spcPct val="0"/>
                </a:spcBef>
              </a:pPr>
              <a:r>
                <a:rPr lang="en-US" sz="3200" dirty="0">
                  <a:solidFill>
                    <a:srgbClr val="042440"/>
                  </a:solidFill>
                  <a:latin typeface="Montserrat Semi-Bold"/>
                </a:rPr>
                <a:t>ECONOMIC</a:t>
              </a:r>
            </a:p>
          </p:txBody>
        </p:sp>
        <p:sp>
          <p:nvSpPr>
            <p:cNvPr id="25" name="TextBox 24">
              <a:extLst>
                <a:ext uri="{FF2B5EF4-FFF2-40B4-BE49-F238E27FC236}">
                  <a16:creationId xmlns:a16="http://schemas.microsoft.com/office/drawing/2014/main" id="{CEEF9495-2362-418B-B7F1-19FAED424FD8}"/>
                </a:ext>
              </a:extLst>
            </p:cNvPr>
            <p:cNvSpPr txBox="1"/>
            <p:nvPr/>
          </p:nvSpPr>
          <p:spPr>
            <a:xfrm>
              <a:off x="1208340" y="2003887"/>
              <a:ext cx="3397754" cy="923330"/>
            </a:xfrm>
            <a:prstGeom prst="rect">
              <a:avLst/>
            </a:prstGeom>
            <a:noFill/>
          </p:spPr>
          <p:txBody>
            <a:bodyPr wrap="square">
              <a:spAutoFit/>
            </a:bodyPr>
            <a:lstStyle/>
            <a:p>
              <a:pPr algn="just"/>
              <a:r>
                <a:rPr lang="en-US" b="1" dirty="0"/>
                <a:t>Increasing income for workers and banana farmers in the local area.</a:t>
              </a:r>
            </a:p>
          </p:txBody>
        </p:sp>
      </p:grpSp>
    </p:spTree>
    <p:extLst>
      <p:ext uri="{BB962C8B-B14F-4D97-AF65-F5344CB8AC3E}">
        <p14:creationId xmlns:p14="http://schemas.microsoft.com/office/powerpoint/2010/main" val="436303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1000" fill="hold"/>
                                        <p:tgtEl>
                                          <p:spTgt spid="14"/>
                                        </p:tgtEl>
                                        <p:attrNameLst>
                                          <p:attrName>ppt_w</p:attrName>
                                        </p:attrNameLst>
                                      </p:cBhvr>
                                      <p:tavLst>
                                        <p:tav tm="0">
                                          <p:val>
                                            <p:fltVal val="0"/>
                                          </p:val>
                                        </p:tav>
                                        <p:tav tm="100000">
                                          <p:val>
                                            <p:strVal val="#ppt_w"/>
                                          </p:val>
                                        </p:tav>
                                      </p:tavLst>
                                    </p:anim>
                                    <p:anim calcmode="lin" valueType="num">
                                      <p:cBhvr>
                                        <p:cTn id="16" dur="1000" fill="hold"/>
                                        <p:tgtEl>
                                          <p:spTgt spid="14"/>
                                        </p:tgtEl>
                                        <p:attrNameLst>
                                          <p:attrName>ppt_h</p:attrName>
                                        </p:attrNameLst>
                                      </p:cBhvr>
                                      <p:tavLst>
                                        <p:tav tm="0">
                                          <p:val>
                                            <p:fltVal val="0"/>
                                          </p:val>
                                        </p:tav>
                                        <p:tav tm="100000">
                                          <p:val>
                                            <p:strVal val="#ppt_h"/>
                                          </p:val>
                                        </p:tav>
                                      </p:tavLst>
                                    </p:anim>
                                    <p:anim calcmode="lin" valueType="num">
                                      <p:cBhvr>
                                        <p:cTn id="17" dur="1000" fill="hold"/>
                                        <p:tgtEl>
                                          <p:spTgt spid="14"/>
                                        </p:tgtEl>
                                        <p:attrNameLst>
                                          <p:attrName>style.rotation</p:attrName>
                                        </p:attrNameLst>
                                      </p:cBhvr>
                                      <p:tavLst>
                                        <p:tav tm="0">
                                          <p:val>
                                            <p:fltVal val="90"/>
                                          </p:val>
                                        </p:tav>
                                        <p:tav tm="100000">
                                          <p:val>
                                            <p:fltVal val="0"/>
                                          </p:val>
                                        </p:tav>
                                      </p:tavLst>
                                    </p:anim>
                                    <p:animEffect transition="in" filter="fade">
                                      <p:cBhvr>
                                        <p:cTn id="18" dur="10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1000" fill="hold"/>
                                        <p:tgtEl>
                                          <p:spTgt spid="18"/>
                                        </p:tgtEl>
                                        <p:attrNameLst>
                                          <p:attrName>ppt_w</p:attrName>
                                        </p:attrNameLst>
                                      </p:cBhvr>
                                      <p:tavLst>
                                        <p:tav tm="0">
                                          <p:val>
                                            <p:fltVal val="0"/>
                                          </p:val>
                                        </p:tav>
                                        <p:tav tm="100000">
                                          <p:val>
                                            <p:strVal val="#ppt_w"/>
                                          </p:val>
                                        </p:tav>
                                      </p:tavLst>
                                    </p:anim>
                                    <p:anim calcmode="lin" valueType="num">
                                      <p:cBhvr>
                                        <p:cTn id="24" dur="1000" fill="hold"/>
                                        <p:tgtEl>
                                          <p:spTgt spid="18"/>
                                        </p:tgtEl>
                                        <p:attrNameLst>
                                          <p:attrName>ppt_h</p:attrName>
                                        </p:attrNameLst>
                                      </p:cBhvr>
                                      <p:tavLst>
                                        <p:tav tm="0">
                                          <p:val>
                                            <p:fltVal val="0"/>
                                          </p:val>
                                        </p:tav>
                                        <p:tav tm="100000">
                                          <p:val>
                                            <p:strVal val="#ppt_h"/>
                                          </p:val>
                                        </p:tav>
                                      </p:tavLst>
                                    </p:anim>
                                    <p:anim calcmode="lin" valueType="num">
                                      <p:cBhvr>
                                        <p:cTn id="25" dur="1000" fill="hold"/>
                                        <p:tgtEl>
                                          <p:spTgt spid="18"/>
                                        </p:tgtEl>
                                        <p:attrNameLst>
                                          <p:attrName>style.rotation</p:attrName>
                                        </p:attrNameLst>
                                      </p:cBhvr>
                                      <p:tavLst>
                                        <p:tav tm="0">
                                          <p:val>
                                            <p:fltVal val="90"/>
                                          </p:val>
                                        </p:tav>
                                        <p:tav tm="100000">
                                          <p:val>
                                            <p:fltVal val="0"/>
                                          </p:val>
                                        </p:tav>
                                      </p:tavLst>
                                    </p:anim>
                                    <p:animEffect transition="in" filter="fade">
                                      <p:cBhvr>
                                        <p:cTn id="26" dur="10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1000" fill="hold"/>
                                        <p:tgtEl>
                                          <p:spTgt spid="22"/>
                                        </p:tgtEl>
                                        <p:attrNameLst>
                                          <p:attrName>ppt_w</p:attrName>
                                        </p:attrNameLst>
                                      </p:cBhvr>
                                      <p:tavLst>
                                        <p:tav tm="0">
                                          <p:val>
                                            <p:fltVal val="0"/>
                                          </p:val>
                                        </p:tav>
                                        <p:tav tm="100000">
                                          <p:val>
                                            <p:strVal val="#ppt_w"/>
                                          </p:val>
                                        </p:tav>
                                      </p:tavLst>
                                    </p:anim>
                                    <p:anim calcmode="lin" valueType="num">
                                      <p:cBhvr>
                                        <p:cTn id="32" dur="1000" fill="hold"/>
                                        <p:tgtEl>
                                          <p:spTgt spid="22"/>
                                        </p:tgtEl>
                                        <p:attrNameLst>
                                          <p:attrName>ppt_h</p:attrName>
                                        </p:attrNameLst>
                                      </p:cBhvr>
                                      <p:tavLst>
                                        <p:tav tm="0">
                                          <p:val>
                                            <p:fltVal val="0"/>
                                          </p:val>
                                        </p:tav>
                                        <p:tav tm="100000">
                                          <p:val>
                                            <p:strVal val="#ppt_h"/>
                                          </p:val>
                                        </p:tav>
                                      </p:tavLst>
                                    </p:anim>
                                    <p:anim calcmode="lin" valueType="num">
                                      <p:cBhvr>
                                        <p:cTn id="33" dur="1000" fill="hold"/>
                                        <p:tgtEl>
                                          <p:spTgt spid="22"/>
                                        </p:tgtEl>
                                        <p:attrNameLst>
                                          <p:attrName>style.rotation</p:attrName>
                                        </p:attrNameLst>
                                      </p:cBhvr>
                                      <p:tavLst>
                                        <p:tav tm="0">
                                          <p:val>
                                            <p:fltVal val="90"/>
                                          </p:val>
                                        </p:tav>
                                        <p:tav tm="100000">
                                          <p:val>
                                            <p:fltVal val="0"/>
                                          </p:val>
                                        </p:tav>
                                      </p:tavLst>
                                    </p:anim>
                                    <p:animEffect transition="in" filter="fade">
                                      <p:cBhvr>
                                        <p:cTn id="34"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3" descr="C:\Users\Binh1\Desktop\Video về chuối\z6169751193811_3c0b636c7d6efb591acb20b1af01dae3.png">
            <a:extLst>
              <a:ext uri="{FF2B5EF4-FFF2-40B4-BE49-F238E27FC236}">
                <a16:creationId xmlns:a16="http://schemas.microsoft.com/office/drawing/2014/main" id="{950B7CCA-53AE-4D45-B60E-DA6531147C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223" y="98755"/>
            <a:ext cx="1646945" cy="16437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7">
            <a:extLst>
              <a:ext uri="{FF2B5EF4-FFF2-40B4-BE49-F238E27FC236}">
                <a16:creationId xmlns:a16="http://schemas.microsoft.com/office/drawing/2014/main" id="{9C06731D-FA49-4AEF-9B43-9DF601160870}"/>
              </a:ext>
            </a:extLst>
          </p:cNvPr>
          <p:cNvSpPr txBox="1"/>
          <p:nvPr/>
        </p:nvSpPr>
        <p:spPr>
          <a:xfrm>
            <a:off x="1948168" y="622757"/>
            <a:ext cx="8719711" cy="746486"/>
          </a:xfrm>
          <a:prstGeom prst="rect">
            <a:avLst/>
          </a:prstGeom>
        </p:spPr>
        <p:txBody>
          <a:bodyPr wrap="square" lIns="0" tIns="0" rIns="0" bIns="0" rtlCol="0" anchor="t">
            <a:spAutoFit/>
          </a:bodyPr>
          <a:lstStyle/>
          <a:p>
            <a:pPr algn="ctr">
              <a:lnSpc>
                <a:spcPts val="6811"/>
              </a:lnSpc>
            </a:pPr>
            <a:r>
              <a:rPr lang="en-US" sz="2800" b="1" dirty="0"/>
              <a:t>UNIQUENESS AND CREATIVITY OF THE LIVING LAB PROJECT</a:t>
            </a:r>
            <a:endParaRPr lang="en-US" sz="2800" b="1" dirty="0">
              <a:solidFill>
                <a:srgbClr val="042440"/>
              </a:solidFill>
              <a:latin typeface="Times New Roman" panose="02020603050405020304" pitchFamily="18" charset="0"/>
              <a:cs typeface="Times New Roman" panose="02020603050405020304" pitchFamily="18" charset="0"/>
            </a:endParaRPr>
          </a:p>
        </p:txBody>
      </p:sp>
      <p:pic>
        <p:nvPicPr>
          <p:cNvPr id="29" name="Picture 28">
            <a:extLst>
              <a:ext uri="{FF2B5EF4-FFF2-40B4-BE49-F238E27FC236}">
                <a16:creationId xmlns:a16="http://schemas.microsoft.com/office/drawing/2014/main" id="{5964C6BB-B26D-43B7-AAD6-C910E031BC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196" y="0"/>
            <a:ext cx="1651803" cy="2068883"/>
          </a:xfrm>
          <a:prstGeom prst="rect">
            <a:avLst/>
          </a:prstGeom>
          <a:ln>
            <a:noFill/>
          </a:ln>
          <a:effectLst>
            <a:softEdge rad="112500"/>
          </a:effectLst>
        </p:spPr>
      </p:pic>
      <p:sp>
        <p:nvSpPr>
          <p:cNvPr id="5" name="Rectangle 4">
            <a:extLst>
              <a:ext uri="{FF2B5EF4-FFF2-40B4-BE49-F238E27FC236}">
                <a16:creationId xmlns:a16="http://schemas.microsoft.com/office/drawing/2014/main" id="{15CA073F-6305-4806-A8AD-8F2A554C0BB4}"/>
              </a:ext>
            </a:extLst>
          </p:cNvPr>
          <p:cNvSpPr/>
          <p:nvPr/>
        </p:nvSpPr>
        <p:spPr>
          <a:xfrm>
            <a:off x="793328" y="1742487"/>
            <a:ext cx="10605343" cy="5016758"/>
          </a:xfrm>
          <a:prstGeom prst="rect">
            <a:avLst/>
          </a:prstGeom>
        </p:spPr>
        <p:txBody>
          <a:bodyPr wrap="square">
            <a:spAutoFit/>
          </a:bodyPr>
          <a:lstStyle/>
          <a:p>
            <a:pPr algn="just">
              <a:buFont typeface="Arial" panose="020B0604020202020204" pitchFamily="34" charset="0"/>
              <a:buChar char="•"/>
            </a:pPr>
            <a:r>
              <a:rPr lang="en-US" sz="2000" dirty="0"/>
              <a:t>Flexibly applying a circular economy model to banana plants, creating a closed-loop value chain from farming → production → recycling → returning to farms. This is a model for sustainable economic development.</a:t>
            </a:r>
          </a:p>
          <a:p>
            <a:pPr algn="just">
              <a:buFont typeface="Arial" panose="020B0604020202020204" pitchFamily="34" charset="0"/>
              <a:buChar char="•"/>
            </a:pPr>
            <a:r>
              <a:rPr lang="en-US" sz="2000" dirty="0"/>
              <a:t>Raw materials are derived from discarded banana byproducts, which are low-cost and available in large quantities.</a:t>
            </a:r>
          </a:p>
          <a:p>
            <a:pPr algn="just">
              <a:buFont typeface="Arial" panose="020B0604020202020204" pitchFamily="34" charset="0"/>
              <a:buChar char="•"/>
            </a:pPr>
            <a:r>
              <a:rPr lang="en-US" sz="2000" dirty="0"/>
              <a:t>The model transforms "waste" into "high-value economic products," ensuring high profit margins, minimal investment, and quick capital recovery.</a:t>
            </a:r>
          </a:p>
          <a:p>
            <a:pPr algn="just">
              <a:buFont typeface="Arial" panose="020B0604020202020204" pitchFamily="34" charset="0"/>
              <a:buChar char="•"/>
            </a:pPr>
            <a:r>
              <a:rPr lang="en-US" sz="2000" dirty="0"/>
              <a:t>Maximizing resource utilization by fostering economic development in local areas using indigenous resources.</a:t>
            </a:r>
          </a:p>
          <a:p>
            <a:pPr algn="just">
              <a:buFont typeface="Arial" panose="020B0604020202020204" pitchFamily="34" charset="0"/>
              <a:buChar char="•"/>
            </a:pPr>
            <a:r>
              <a:rPr lang="en-US" sz="2000" dirty="0"/>
              <a:t>Processing banana-based products increases the value of agricultural produce many times over. The products have short life cycles, rapid purchase and repurchase rates, and a vast market potential.</a:t>
            </a:r>
          </a:p>
          <a:p>
            <a:pPr algn="just">
              <a:buFont typeface="Arial" panose="020B0604020202020204" pitchFamily="34" charset="0"/>
              <a:buChar char="•"/>
            </a:pPr>
            <a:r>
              <a:rPr lang="en-US" sz="2000" dirty="0"/>
              <a:t>Satisfies Gen Z consumer demands for products that are delicious, affordable, convenient, fast, natural, healthy, and environmentally friendly. This group represents a highly potential market segment with a high repurchase rate.</a:t>
            </a:r>
          </a:p>
          <a:p>
            <a:pPr algn="just">
              <a:buFont typeface="Arial" panose="020B0604020202020204" pitchFamily="34" charset="0"/>
              <a:buChar char="•"/>
            </a:pPr>
            <a:r>
              <a:rPr lang="en-US" sz="2000" dirty="0"/>
              <a:t>Minimizes waste discharged into the environment, promotes sustainable agricultural practices, and protects the environment.</a:t>
            </a:r>
          </a:p>
        </p:txBody>
      </p:sp>
    </p:spTree>
    <p:extLst>
      <p:ext uri="{BB962C8B-B14F-4D97-AF65-F5344CB8AC3E}">
        <p14:creationId xmlns:p14="http://schemas.microsoft.com/office/powerpoint/2010/main" val="50994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3" descr="C:\Users\Binh1\Desktop\Video về chuối\z6169751193811_3c0b636c7d6efb591acb20b1af01dae3.png">
            <a:extLst>
              <a:ext uri="{FF2B5EF4-FFF2-40B4-BE49-F238E27FC236}">
                <a16:creationId xmlns:a16="http://schemas.microsoft.com/office/drawing/2014/main" id="{950B7CCA-53AE-4D45-B60E-DA6531147C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223" y="98755"/>
            <a:ext cx="1646945" cy="16437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7">
            <a:extLst>
              <a:ext uri="{FF2B5EF4-FFF2-40B4-BE49-F238E27FC236}">
                <a16:creationId xmlns:a16="http://schemas.microsoft.com/office/drawing/2014/main" id="{9C06731D-FA49-4AEF-9B43-9DF601160870}"/>
              </a:ext>
            </a:extLst>
          </p:cNvPr>
          <p:cNvSpPr txBox="1"/>
          <p:nvPr/>
        </p:nvSpPr>
        <p:spPr>
          <a:xfrm>
            <a:off x="1948168" y="876000"/>
            <a:ext cx="7323515" cy="746486"/>
          </a:xfrm>
          <a:prstGeom prst="rect">
            <a:avLst/>
          </a:prstGeom>
        </p:spPr>
        <p:txBody>
          <a:bodyPr wrap="square" lIns="0" tIns="0" rIns="0" bIns="0" rtlCol="0" anchor="t">
            <a:spAutoFit/>
          </a:bodyPr>
          <a:lstStyle/>
          <a:p>
            <a:pPr algn="ctr">
              <a:lnSpc>
                <a:spcPts val="6811"/>
              </a:lnSpc>
            </a:pPr>
            <a:r>
              <a:rPr lang="en-US" sz="2800" b="1" dirty="0"/>
              <a:t>EXPECTED BENEFITS OF THE LIVING LAB PROJECT</a:t>
            </a:r>
            <a:endParaRPr lang="en-US" sz="2800" b="1" dirty="0">
              <a:solidFill>
                <a:srgbClr val="042440"/>
              </a:solidFill>
              <a:latin typeface="Times New Roman" panose="02020603050405020304" pitchFamily="18" charset="0"/>
              <a:cs typeface="Times New Roman" panose="02020603050405020304" pitchFamily="18" charset="0"/>
            </a:endParaRPr>
          </a:p>
        </p:txBody>
      </p:sp>
      <p:pic>
        <p:nvPicPr>
          <p:cNvPr id="29" name="Picture 28">
            <a:extLst>
              <a:ext uri="{FF2B5EF4-FFF2-40B4-BE49-F238E27FC236}">
                <a16:creationId xmlns:a16="http://schemas.microsoft.com/office/drawing/2014/main" id="{5964C6BB-B26D-43B7-AAD6-C910E031BC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5363" y="2378263"/>
            <a:ext cx="3576637" cy="4479737"/>
          </a:xfrm>
          <a:prstGeom prst="rect">
            <a:avLst/>
          </a:prstGeom>
          <a:ln>
            <a:noFill/>
          </a:ln>
          <a:effectLst>
            <a:softEdge rad="112500"/>
          </a:effectLst>
        </p:spPr>
      </p:pic>
      <p:sp>
        <p:nvSpPr>
          <p:cNvPr id="2" name="Rectangle 1">
            <a:extLst>
              <a:ext uri="{FF2B5EF4-FFF2-40B4-BE49-F238E27FC236}">
                <a16:creationId xmlns:a16="http://schemas.microsoft.com/office/drawing/2014/main" id="{1EFC5246-7AAA-4913-BD81-C3C8E314F673}"/>
              </a:ext>
            </a:extLst>
          </p:cNvPr>
          <p:cNvSpPr/>
          <p:nvPr/>
        </p:nvSpPr>
        <p:spPr>
          <a:xfrm>
            <a:off x="600076" y="1953816"/>
            <a:ext cx="9186862" cy="4199611"/>
          </a:xfrm>
          <a:prstGeom prst="rect">
            <a:avLst/>
          </a:prstGeom>
        </p:spPr>
        <p:txBody>
          <a:bodyPr wrap="square">
            <a:spAutoFit/>
          </a:bodyPr>
          <a:lstStyle/>
          <a:p>
            <a:pPr algn="just">
              <a:lnSpc>
                <a:spcPct val="150000"/>
              </a:lnSpc>
              <a:buFont typeface="Arial" panose="020B0604020202020204" pitchFamily="34" charset="0"/>
              <a:buChar char="•"/>
            </a:pPr>
            <a:r>
              <a:rPr lang="en-US" sz="2000" dirty="0"/>
              <a:t>Flexibly implementing the circular economy model in the production and business of banana-based products. Shifting agricultural practices from dependency on chemical fertilizers to the proactive use of organic fertilizers, thereby forming sustainable and eco-friendly farming ecosystems.</a:t>
            </a:r>
          </a:p>
          <a:p>
            <a:pPr algn="just">
              <a:lnSpc>
                <a:spcPct val="150000"/>
              </a:lnSpc>
              <a:buFont typeface="Arial" panose="020B0604020202020204" pitchFamily="34" charset="0"/>
              <a:buChar char="•"/>
            </a:pPr>
            <a:r>
              <a:rPr lang="en-US" sz="2000" dirty="0"/>
              <a:t>Fully utilizing local resources and agricultural byproducts, turning "waste" into "high-value economic products," increasing the value of bananas and boosting profits. Creates job opportunities for many local workers.</a:t>
            </a:r>
          </a:p>
          <a:p>
            <a:pPr algn="just">
              <a:lnSpc>
                <a:spcPct val="150000"/>
              </a:lnSpc>
              <a:buFont typeface="Arial" panose="020B0604020202020204" pitchFamily="34" charset="0"/>
              <a:buChar char="•"/>
            </a:pPr>
            <a:r>
              <a:rPr lang="en-US" sz="2000" dirty="0"/>
              <a:t>Enriching the lives of individuals, families, and communities, particularly benefiting ethnic minority groups in mountainous areas that face significant challenges.</a:t>
            </a:r>
          </a:p>
        </p:txBody>
      </p:sp>
    </p:spTree>
    <p:extLst>
      <p:ext uri="{BB962C8B-B14F-4D97-AF65-F5344CB8AC3E}">
        <p14:creationId xmlns:p14="http://schemas.microsoft.com/office/powerpoint/2010/main" val="69390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DD65C3-B307-4D48-B873-5B14D507C6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1085" y="0"/>
            <a:ext cx="3446207" cy="4316375"/>
          </a:xfrm>
          <a:prstGeom prst="rect">
            <a:avLst/>
          </a:prstGeom>
          <a:ln>
            <a:noFill/>
          </a:ln>
          <a:effectLst>
            <a:softEdge rad="112500"/>
          </a:effectLst>
        </p:spPr>
      </p:pic>
      <p:pic>
        <p:nvPicPr>
          <p:cNvPr id="10" name="Picture 3" descr="C:\Users\Binh1\Desktop\Video về chuối\z6169751193811_3c0b636c7d6efb591acb20b1af01dae3.png">
            <a:extLst>
              <a:ext uri="{FF2B5EF4-FFF2-40B4-BE49-F238E27FC236}">
                <a16:creationId xmlns:a16="http://schemas.microsoft.com/office/drawing/2014/main" id="{950B7CCA-53AE-4D45-B60E-DA6531147C2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329812" cy="132721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a:extLst>
              <a:ext uri="{FF2B5EF4-FFF2-40B4-BE49-F238E27FC236}">
                <a16:creationId xmlns:a16="http://schemas.microsoft.com/office/drawing/2014/main" id="{DCB0A2EE-A84D-4712-ACF7-6C68DB6413EA}"/>
              </a:ext>
            </a:extLst>
          </p:cNvPr>
          <p:cNvGraphicFramePr>
            <a:graphicFrameLocks noGrp="1"/>
          </p:cNvGraphicFramePr>
          <p:nvPr>
            <p:extLst>
              <p:ext uri="{D42A27DB-BD31-4B8C-83A1-F6EECF244321}">
                <p14:modId xmlns:p14="http://schemas.microsoft.com/office/powerpoint/2010/main" val="2512585330"/>
              </p:ext>
            </p:extLst>
          </p:nvPr>
        </p:nvGraphicFramePr>
        <p:xfrm>
          <a:off x="661220" y="1398864"/>
          <a:ext cx="10515600" cy="5306632"/>
        </p:xfrm>
        <a:graphic>
          <a:graphicData uri="http://schemas.openxmlformats.org/drawingml/2006/table">
            <a:tbl>
              <a:tblPr firstRow="1" firstCol="1" bandRow="1">
                <a:tableStyleId>{912C8C85-51F0-491E-9774-3900AFEF0FD7}</a:tableStyleId>
              </a:tblPr>
              <a:tblGrid>
                <a:gridCol w="2103120">
                  <a:extLst>
                    <a:ext uri="{9D8B030D-6E8A-4147-A177-3AD203B41FA5}">
                      <a16:colId xmlns:a16="http://schemas.microsoft.com/office/drawing/2014/main" val="1979680674"/>
                    </a:ext>
                  </a:extLst>
                </a:gridCol>
                <a:gridCol w="2103120">
                  <a:extLst>
                    <a:ext uri="{9D8B030D-6E8A-4147-A177-3AD203B41FA5}">
                      <a16:colId xmlns:a16="http://schemas.microsoft.com/office/drawing/2014/main" val="1135158836"/>
                    </a:ext>
                  </a:extLst>
                </a:gridCol>
                <a:gridCol w="2103120">
                  <a:extLst>
                    <a:ext uri="{9D8B030D-6E8A-4147-A177-3AD203B41FA5}">
                      <a16:colId xmlns:a16="http://schemas.microsoft.com/office/drawing/2014/main" val="1394852562"/>
                    </a:ext>
                  </a:extLst>
                </a:gridCol>
                <a:gridCol w="2103120">
                  <a:extLst>
                    <a:ext uri="{9D8B030D-6E8A-4147-A177-3AD203B41FA5}">
                      <a16:colId xmlns:a16="http://schemas.microsoft.com/office/drawing/2014/main" val="3238983420"/>
                    </a:ext>
                  </a:extLst>
                </a:gridCol>
                <a:gridCol w="2103120">
                  <a:extLst>
                    <a:ext uri="{9D8B030D-6E8A-4147-A177-3AD203B41FA5}">
                      <a16:colId xmlns:a16="http://schemas.microsoft.com/office/drawing/2014/main" val="394814309"/>
                    </a:ext>
                  </a:extLst>
                </a:gridCol>
              </a:tblGrid>
              <a:tr h="362329">
                <a:tc>
                  <a:txBody>
                    <a:bodyPr/>
                    <a:lstStyle/>
                    <a:p>
                      <a:pPr algn="ctr">
                        <a:lnSpc>
                          <a:spcPct val="107000"/>
                        </a:lnSpc>
                        <a:spcAft>
                          <a:spcPts val="0"/>
                        </a:spcAft>
                      </a:pPr>
                      <a:r>
                        <a:rPr lang="en-US" sz="1800" dirty="0">
                          <a:effectLst/>
                        </a:rPr>
                        <a:t>Key Partners</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n-US" sz="1800" dirty="0">
                          <a:effectLst/>
                        </a:rPr>
                        <a:t>Key Activities</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solidFill>
                      <a:srgbClr val="7030A0"/>
                    </a:solidFill>
                  </a:tcPr>
                </a:tc>
                <a:tc>
                  <a:txBody>
                    <a:bodyPr/>
                    <a:lstStyle/>
                    <a:p>
                      <a:pPr algn="ctr">
                        <a:lnSpc>
                          <a:spcPct val="107000"/>
                        </a:lnSpc>
                        <a:spcAft>
                          <a:spcPts val="0"/>
                        </a:spcAft>
                      </a:pPr>
                      <a:r>
                        <a:rPr lang="en-US" sz="1800" dirty="0">
                          <a:effectLst/>
                        </a:rPr>
                        <a:t>Value Propositions</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solidFill>
                      <a:srgbClr val="00B050"/>
                    </a:solidFill>
                  </a:tcPr>
                </a:tc>
                <a:tc>
                  <a:txBody>
                    <a:bodyPr/>
                    <a:lstStyle/>
                    <a:p>
                      <a:pPr algn="ctr">
                        <a:lnSpc>
                          <a:spcPct val="107000"/>
                        </a:lnSpc>
                        <a:spcAft>
                          <a:spcPts val="0"/>
                        </a:spcAft>
                      </a:pPr>
                      <a:r>
                        <a:rPr lang="en-US" sz="1800" dirty="0">
                          <a:effectLst/>
                        </a:rPr>
                        <a:t>Customer Relationships</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solidFill>
                      <a:srgbClr val="FF0000"/>
                    </a:solidFill>
                  </a:tcPr>
                </a:tc>
                <a:tc>
                  <a:txBody>
                    <a:bodyPr/>
                    <a:lstStyle/>
                    <a:p>
                      <a:pPr algn="ctr">
                        <a:lnSpc>
                          <a:spcPct val="107000"/>
                        </a:lnSpc>
                        <a:spcAft>
                          <a:spcPts val="0"/>
                        </a:spcAft>
                      </a:pPr>
                      <a:r>
                        <a:rPr lang="en-US" sz="1800" dirty="0">
                          <a:effectLst/>
                        </a:rPr>
                        <a:t>Customer Segments</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solidFill>
                      <a:schemeClr val="accent4">
                        <a:lumMod val="75000"/>
                      </a:schemeClr>
                    </a:solidFill>
                  </a:tcPr>
                </a:tc>
                <a:extLst>
                  <a:ext uri="{0D108BD9-81ED-4DB2-BD59-A6C34878D82A}">
                    <a16:rowId xmlns:a16="http://schemas.microsoft.com/office/drawing/2014/main" val="3352776748"/>
                  </a:ext>
                </a:extLst>
              </a:tr>
              <a:tr h="0">
                <a:tc>
                  <a:txBody>
                    <a:bodyPr/>
                    <a:lstStyle/>
                    <a:p>
                      <a:pPr>
                        <a:lnSpc>
                          <a:spcPct val="107000"/>
                        </a:lnSpc>
                        <a:spcAft>
                          <a:spcPts val="0"/>
                        </a:spcAft>
                      </a:pPr>
                      <a:r>
                        <a:rPr lang="en-US" sz="1600" b="0" dirty="0">
                          <a:effectLst/>
                        </a:rPr>
                        <a:t>- Distributors, retail chains, convenience stores.</a:t>
                      </a:r>
                      <a:endParaRPr lang="en-US"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solidFill>
                      <a:srgbClr val="92D050"/>
                    </a:solidFill>
                  </a:tcPr>
                </a:tc>
                <a:tc>
                  <a:txBody>
                    <a:bodyPr/>
                    <a:lstStyle/>
                    <a:p>
                      <a:pPr>
                        <a:lnSpc>
                          <a:spcPct val="107000"/>
                        </a:lnSpc>
                        <a:spcAft>
                          <a:spcPts val="0"/>
                        </a:spcAft>
                      </a:pPr>
                      <a:r>
                        <a:rPr lang="en-US" sz="1600" dirty="0">
                          <a:effectLst/>
                        </a:rPr>
                        <a:t>- Collaborate with farms to purchase raw materials → produce and process raw materials → create finished products (bananas and byproducts).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solidFill>
                      <a:srgbClr val="FF99FF"/>
                    </a:solidFill>
                  </a:tcPr>
                </a:tc>
                <a:tc>
                  <a:txBody>
                    <a:bodyPr/>
                    <a:lstStyle/>
                    <a:p>
                      <a:pPr>
                        <a:lnSpc>
                          <a:spcPct val="107000"/>
                        </a:lnSpc>
                        <a:spcAft>
                          <a:spcPts val="0"/>
                        </a:spcAft>
                      </a:pPr>
                      <a:r>
                        <a:rPr lang="en-US" sz="1600" dirty="0">
                          <a:effectLst/>
                        </a:rPr>
                        <a:t>- Convert banana byproducts into high-value products.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solidFill>
                      <a:srgbClr val="97D2ED"/>
                    </a:solidFill>
                  </a:tcPr>
                </a:tc>
                <a:tc>
                  <a:txBody>
                    <a:bodyPr/>
                    <a:lstStyle/>
                    <a:p>
                      <a:pPr>
                        <a:lnSpc>
                          <a:spcPct val="107000"/>
                        </a:lnSpc>
                        <a:spcAft>
                          <a:spcPts val="0"/>
                        </a:spcAft>
                      </a:pPr>
                      <a:r>
                        <a:rPr lang="en-US" sz="1600" dirty="0">
                          <a:effectLst/>
                        </a:rPr>
                        <a:t>- Product introduction programs.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en-US" sz="1600" dirty="0">
                          <a:effectLst/>
                        </a:rPr>
                        <a:t>- Youth (Gen Z) is the primary target customer.</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solidFill>
                      <a:schemeClr val="accent2">
                        <a:lumMod val="60000"/>
                        <a:lumOff val="40000"/>
                      </a:schemeClr>
                    </a:solidFill>
                  </a:tcPr>
                </a:tc>
                <a:extLst>
                  <a:ext uri="{0D108BD9-81ED-4DB2-BD59-A6C34878D82A}">
                    <a16:rowId xmlns:a16="http://schemas.microsoft.com/office/drawing/2014/main" val="984388210"/>
                  </a:ext>
                </a:extLst>
              </a:tr>
              <a:tr h="0">
                <a:tc>
                  <a:txBody>
                    <a:bodyPr/>
                    <a:lstStyle/>
                    <a:p>
                      <a:pPr>
                        <a:lnSpc>
                          <a:spcPct val="107000"/>
                        </a:lnSpc>
                        <a:spcAft>
                          <a:spcPts val="0"/>
                        </a:spcAft>
                      </a:pPr>
                      <a:r>
                        <a:rPr lang="en-US" sz="1600" b="0" dirty="0">
                          <a:effectLst/>
                        </a:rPr>
                        <a:t>- Banana farms: planting, supplying, checking, and maintaining quality.</a:t>
                      </a:r>
                      <a:endParaRPr lang="en-US"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solidFill>
                      <a:srgbClr val="92D050"/>
                    </a:solidFill>
                  </a:tcPr>
                </a:tc>
                <a:tc>
                  <a:txBody>
                    <a:bodyPr/>
                    <a:lstStyle/>
                    <a:p>
                      <a:pPr>
                        <a:lnSpc>
                          <a:spcPct val="107000"/>
                        </a:lnSpc>
                        <a:spcAft>
                          <a:spcPts val="0"/>
                        </a:spcAft>
                      </a:pPr>
                      <a:r>
                        <a:rPr lang="en-US" sz="1600" dirty="0">
                          <a:effectLst/>
                        </a:rPr>
                        <a:t>- Establish production models based on raw material areas to complete a closed production chain.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solidFill>
                      <a:srgbClr val="FF99FF"/>
                    </a:solidFill>
                  </a:tcPr>
                </a:tc>
                <a:tc>
                  <a:txBody>
                    <a:bodyPr/>
                    <a:lstStyle/>
                    <a:p>
                      <a:pPr>
                        <a:lnSpc>
                          <a:spcPct val="107000"/>
                        </a:lnSpc>
                        <a:spcAft>
                          <a:spcPts val="0"/>
                        </a:spcAft>
                      </a:pPr>
                      <a:r>
                        <a:rPr lang="en-US" sz="1600" dirty="0">
                          <a:effectLst/>
                        </a:rPr>
                        <a:t>- Create a circular economy for the banana tree.</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solidFill>
                      <a:srgbClr val="97D2ED"/>
                    </a:solidFill>
                  </a:tcPr>
                </a:tc>
                <a:tc>
                  <a:txBody>
                    <a:bodyPr/>
                    <a:lstStyle/>
                    <a:p>
                      <a:pPr>
                        <a:lnSpc>
                          <a:spcPct val="107000"/>
                        </a:lnSpc>
                        <a:spcAft>
                          <a:spcPts val="0"/>
                        </a:spcAft>
                      </a:pPr>
                      <a:r>
                        <a:rPr lang="en-US" sz="1600" dirty="0">
                          <a:effectLst/>
                        </a:rPr>
                        <a:t>- Affiliate programs.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en-US" sz="1600" dirty="0">
                          <a:effectLst/>
                        </a:rPr>
                        <a:t>- Aged 15-25, diverse gender groups, with interests in health, beauty, and trendy products.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solidFill>
                      <a:schemeClr val="accent2">
                        <a:lumMod val="60000"/>
                        <a:lumOff val="40000"/>
                      </a:schemeClr>
                    </a:solidFill>
                  </a:tcPr>
                </a:tc>
                <a:extLst>
                  <a:ext uri="{0D108BD9-81ED-4DB2-BD59-A6C34878D82A}">
                    <a16:rowId xmlns:a16="http://schemas.microsoft.com/office/drawing/2014/main" val="3172866710"/>
                  </a:ext>
                </a:extLst>
              </a:tr>
              <a:tr h="0">
                <a:tc>
                  <a:txBody>
                    <a:bodyPr/>
                    <a:lstStyle/>
                    <a:p>
                      <a:pPr>
                        <a:lnSpc>
                          <a:spcPct val="107000"/>
                        </a:lnSpc>
                        <a:spcAft>
                          <a:spcPts val="0"/>
                        </a:spcAft>
                      </a:pPr>
                      <a:r>
                        <a:rPr lang="en-US" sz="1600" b="0" dirty="0">
                          <a:effectLst/>
                        </a:rPr>
                        <a:t>- Agricultural research institutions.</a:t>
                      </a:r>
                      <a:endParaRPr lang="en-US"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solidFill>
                      <a:srgbClr val="92D050"/>
                    </a:solidFill>
                  </a:tcPr>
                </a:tc>
                <a:tc>
                  <a:txBody>
                    <a:bodyPr/>
                    <a:lstStyle/>
                    <a:p>
                      <a:pPr>
                        <a:lnSpc>
                          <a:spcPct val="107000"/>
                        </a:lnSpc>
                        <a:spcAft>
                          <a:spcPts val="0"/>
                        </a:spcAft>
                      </a:pPr>
                      <a:r>
                        <a:rPr lang="en-US" sz="1600" dirty="0">
                          <a:effectLst/>
                        </a:rPr>
                        <a:t>- Sell products.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solidFill>
                      <a:srgbClr val="FF99FF"/>
                    </a:solidFill>
                  </a:tcPr>
                </a:tc>
                <a:tc>
                  <a:txBody>
                    <a:bodyPr/>
                    <a:lstStyle/>
                    <a:p>
                      <a:pPr>
                        <a:lnSpc>
                          <a:spcPct val="107000"/>
                        </a:lnSpc>
                        <a:spcAft>
                          <a:spcPts val="0"/>
                        </a:spcAft>
                      </a:pPr>
                      <a:r>
                        <a:rPr lang="en-US" sz="1600" dirty="0">
                          <a:effectLst/>
                        </a:rPr>
                        <a:t>- Focus on quality, durability, convenience, and environmental friendliness, meeting customers' needs for sustainable products.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solidFill>
                      <a:srgbClr val="97D2ED"/>
                    </a:solidFill>
                  </a:tcPr>
                </a:tc>
                <a:tc>
                  <a:txBody>
                    <a:bodyPr/>
                    <a:lstStyle/>
                    <a:p>
                      <a:pPr>
                        <a:lnSpc>
                          <a:spcPct val="107000"/>
                        </a:lnSpc>
                        <a:spcAft>
                          <a:spcPts val="0"/>
                        </a:spcAft>
                      </a:pPr>
                      <a:r>
                        <a:rPr lang="en-US" sz="1600" dirty="0">
                          <a:effectLst/>
                        </a:rPr>
                        <a:t>- Promotions, customer interaction, and engagement.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en-US" sz="1600" dirty="0">
                          <a:effectLst/>
                        </a:rPr>
                        <a:t>- Younger demographics prefer purchasing through online platforms like </a:t>
                      </a:r>
                      <a:r>
                        <a:rPr lang="en-US" sz="1600" dirty="0" err="1">
                          <a:effectLst/>
                        </a:rPr>
                        <a:t>TikTok</a:t>
                      </a:r>
                      <a:r>
                        <a:rPr lang="en-US" sz="1600" dirty="0">
                          <a:effectLst/>
                        </a:rPr>
                        <a:t>, Facebook, </a:t>
                      </a:r>
                      <a:r>
                        <a:rPr lang="en-US" sz="1600" dirty="0" err="1">
                          <a:effectLst/>
                        </a:rPr>
                        <a:t>Shopee</a:t>
                      </a:r>
                      <a:r>
                        <a:rPr lang="en-US" sz="1600" dirty="0">
                          <a:effectLst/>
                        </a:rPr>
                        <a:t>, Lazada, and others.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solidFill>
                      <a:schemeClr val="accent2">
                        <a:lumMod val="60000"/>
                        <a:lumOff val="40000"/>
                      </a:schemeClr>
                    </a:solidFill>
                  </a:tcPr>
                </a:tc>
                <a:extLst>
                  <a:ext uri="{0D108BD9-81ED-4DB2-BD59-A6C34878D82A}">
                    <a16:rowId xmlns:a16="http://schemas.microsoft.com/office/drawing/2014/main" val="1097745479"/>
                  </a:ext>
                </a:extLst>
              </a:tr>
            </a:tbl>
          </a:graphicData>
        </a:graphic>
      </p:graphicFrame>
      <p:sp>
        <p:nvSpPr>
          <p:cNvPr id="26" name="TextBox 7">
            <a:extLst>
              <a:ext uri="{FF2B5EF4-FFF2-40B4-BE49-F238E27FC236}">
                <a16:creationId xmlns:a16="http://schemas.microsoft.com/office/drawing/2014/main" id="{7AE5FF60-F1F6-463C-93C2-0772F9517816}"/>
              </a:ext>
            </a:extLst>
          </p:cNvPr>
          <p:cNvSpPr txBox="1"/>
          <p:nvPr/>
        </p:nvSpPr>
        <p:spPr>
          <a:xfrm>
            <a:off x="1442810" y="301375"/>
            <a:ext cx="4653190" cy="796115"/>
          </a:xfrm>
          <a:prstGeom prst="rect">
            <a:avLst/>
          </a:prstGeom>
        </p:spPr>
        <p:txBody>
          <a:bodyPr wrap="square" lIns="0" tIns="0" rIns="0" bIns="0" rtlCol="0" anchor="t">
            <a:spAutoFit/>
          </a:bodyPr>
          <a:lstStyle/>
          <a:p>
            <a:pPr algn="ctr">
              <a:lnSpc>
                <a:spcPts val="6811"/>
              </a:lnSpc>
            </a:pPr>
            <a:r>
              <a:rPr lang="en-US" sz="4000" dirty="0">
                <a:solidFill>
                  <a:srgbClr val="042440"/>
                </a:solidFill>
                <a:latin typeface="Times New Roman" panose="02020603050405020304" pitchFamily="18" charset="0"/>
                <a:cs typeface="Times New Roman" panose="02020603050405020304" pitchFamily="18" charset="0"/>
              </a:rPr>
              <a:t>BUSINESS MODEL</a:t>
            </a:r>
          </a:p>
        </p:txBody>
      </p:sp>
    </p:spTree>
    <p:extLst>
      <p:ext uri="{BB962C8B-B14F-4D97-AF65-F5344CB8AC3E}">
        <p14:creationId xmlns:p14="http://schemas.microsoft.com/office/powerpoint/2010/main" val="589851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DD65C3-B307-4D48-B873-5B14D507C6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5793" y="2541625"/>
            <a:ext cx="3446207" cy="4316375"/>
          </a:xfrm>
          <a:prstGeom prst="rect">
            <a:avLst/>
          </a:prstGeom>
          <a:ln>
            <a:noFill/>
          </a:ln>
          <a:effectLst>
            <a:softEdge rad="112500"/>
          </a:effectLst>
        </p:spPr>
      </p:pic>
      <p:pic>
        <p:nvPicPr>
          <p:cNvPr id="10" name="Picture 3" descr="C:\Users\Binh1\Desktop\Video về chuối\z6169751193811_3c0b636c7d6efb591acb20b1af01dae3.png">
            <a:extLst>
              <a:ext uri="{FF2B5EF4-FFF2-40B4-BE49-F238E27FC236}">
                <a16:creationId xmlns:a16="http://schemas.microsoft.com/office/drawing/2014/main" id="{950B7CCA-53AE-4D45-B60E-DA6531147C2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891488" cy="1887794"/>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7">
            <a:extLst>
              <a:ext uri="{FF2B5EF4-FFF2-40B4-BE49-F238E27FC236}">
                <a16:creationId xmlns:a16="http://schemas.microsoft.com/office/drawing/2014/main" id="{7AE5FF60-F1F6-463C-93C2-0772F9517816}"/>
              </a:ext>
            </a:extLst>
          </p:cNvPr>
          <p:cNvSpPr txBox="1"/>
          <p:nvPr/>
        </p:nvSpPr>
        <p:spPr>
          <a:xfrm>
            <a:off x="1877917" y="625839"/>
            <a:ext cx="4653190" cy="796115"/>
          </a:xfrm>
          <a:prstGeom prst="rect">
            <a:avLst/>
          </a:prstGeom>
        </p:spPr>
        <p:txBody>
          <a:bodyPr wrap="square" lIns="0" tIns="0" rIns="0" bIns="0" rtlCol="0" anchor="t">
            <a:spAutoFit/>
          </a:bodyPr>
          <a:lstStyle/>
          <a:p>
            <a:pPr algn="ctr">
              <a:lnSpc>
                <a:spcPts val="6811"/>
              </a:lnSpc>
            </a:pPr>
            <a:r>
              <a:rPr lang="en-US" sz="4000" dirty="0">
                <a:solidFill>
                  <a:srgbClr val="042440"/>
                </a:solidFill>
                <a:latin typeface="Times New Roman" panose="02020603050405020304" pitchFamily="18" charset="0"/>
                <a:cs typeface="Times New Roman" panose="02020603050405020304" pitchFamily="18" charset="0"/>
              </a:rPr>
              <a:t>BUSINESS MODEL</a:t>
            </a:r>
          </a:p>
        </p:txBody>
      </p:sp>
      <p:graphicFrame>
        <p:nvGraphicFramePr>
          <p:cNvPr id="3" name="Table 2">
            <a:extLst>
              <a:ext uri="{FF2B5EF4-FFF2-40B4-BE49-F238E27FC236}">
                <a16:creationId xmlns:a16="http://schemas.microsoft.com/office/drawing/2014/main" id="{1CEA22D5-D5E8-4D45-9734-A12B66DCA049}"/>
              </a:ext>
            </a:extLst>
          </p:cNvPr>
          <p:cNvGraphicFramePr>
            <a:graphicFrameLocks noGrp="1"/>
          </p:cNvGraphicFramePr>
          <p:nvPr>
            <p:extLst>
              <p:ext uri="{D42A27DB-BD31-4B8C-83A1-F6EECF244321}">
                <p14:modId xmlns:p14="http://schemas.microsoft.com/office/powerpoint/2010/main" val="4194112445"/>
              </p:ext>
            </p:extLst>
          </p:nvPr>
        </p:nvGraphicFramePr>
        <p:xfrm>
          <a:off x="699391" y="2188296"/>
          <a:ext cx="8482782" cy="3386593"/>
        </p:xfrm>
        <a:graphic>
          <a:graphicData uri="http://schemas.openxmlformats.org/drawingml/2006/table">
            <a:tbl>
              <a:tblPr firstRow="1" firstCol="1" bandRow="1">
                <a:tableStyleId>{10A1B5D5-9B99-4C35-A422-299274C87663}</a:tableStyleId>
              </a:tblPr>
              <a:tblGrid>
                <a:gridCol w="2827594">
                  <a:extLst>
                    <a:ext uri="{9D8B030D-6E8A-4147-A177-3AD203B41FA5}">
                      <a16:colId xmlns:a16="http://schemas.microsoft.com/office/drawing/2014/main" val="391052372"/>
                    </a:ext>
                  </a:extLst>
                </a:gridCol>
                <a:gridCol w="2827594">
                  <a:extLst>
                    <a:ext uri="{9D8B030D-6E8A-4147-A177-3AD203B41FA5}">
                      <a16:colId xmlns:a16="http://schemas.microsoft.com/office/drawing/2014/main" val="3245472789"/>
                    </a:ext>
                  </a:extLst>
                </a:gridCol>
                <a:gridCol w="2827594">
                  <a:extLst>
                    <a:ext uri="{9D8B030D-6E8A-4147-A177-3AD203B41FA5}">
                      <a16:colId xmlns:a16="http://schemas.microsoft.com/office/drawing/2014/main" val="2345655529"/>
                    </a:ext>
                  </a:extLst>
                </a:gridCol>
              </a:tblGrid>
              <a:tr h="456160">
                <a:tc>
                  <a:txBody>
                    <a:bodyPr/>
                    <a:lstStyle/>
                    <a:p>
                      <a:pPr algn="ctr">
                        <a:lnSpc>
                          <a:spcPct val="150000"/>
                        </a:lnSpc>
                        <a:spcAft>
                          <a:spcPts val="0"/>
                        </a:spcAft>
                      </a:pPr>
                      <a:r>
                        <a:rPr lang="en-US" sz="2000" dirty="0">
                          <a:solidFill>
                            <a:schemeClr val="bg1"/>
                          </a:solidFill>
                          <a:effectLst/>
                          <a:latin typeface="Times New Roman" panose="02020603050405020304" pitchFamily="18" charset="0"/>
                          <a:cs typeface="Times New Roman" panose="02020603050405020304" pitchFamily="18" charset="0"/>
                        </a:rPr>
                        <a:t>Key Resources</a:t>
                      </a:r>
                      <a:endPar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50000"/>
                        </a:lnSpc>
                        <a:spcAft>
                          <a:spcPts val="0"/>
                        </a:spcAft>
                      </a:pPr>
                      <a:r>
                        <a:rPr lang="en-US" sz="2000" dirty="0">
                          <a:solidFill>
                            <a:schemeClr val="bg1"/>
                          </a:solidFill>
                          <a:effectLst/>
                          <a:latin typeface="Times New Roman" panose="02020603050405020304" pitchFamily="18" charset="0"/>
                          <a:cs typeface="Times New Roman" panose="02020603050405020304" pitchFamily="18" charset="0"/>
                        </a:rPr>
                        <a:t>Cost Structure</a:t>
                      </a:r>
                      <a:endPar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solidFill>
                      <a:schemeClr val="accent2">
                        <a:lumMod val="75000"/>
                      </a:schemeClr>
                    </a:solidFill>
                  </a:tcPr>
                </a:tc>
                <a:tc>
                  <a:txBody>
                    <a:bodyPr/>
                    <a:lstStyle/>
                    <a:p>
                      <a:pPr algn="ctr">
                        <a:lnSpc>
                          <a:spcPct val="150000"/>
                        </a:lnSpc>
                        <a:spcAft>
                          <a:spcPts val="0"/>
                        </a:spcAft>
                      </a:pPr>
                      <a:r>
                        <a:rPr lang="en-US" sz="2000" dirty="0">
                          <a:solidFill>
                            <a:schemeClr val="bg1"/>
                          </a:solidFill>
                          <a:effectLst/>
                          <a:latin typeface="Times New Roman" panose="02020603050405020304" pitchFamily="18" charset="0"/>
                          <a:cs typeface="Times New Roman" panose="02020603050405020304" pitchFamily="18" charset="0"/>
                        </a:rPr>
                        <a:t>Revenue </a:t>
                      </a:r>
                      <a:endPar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solidFill>
                      <a:srgbClr val="002060"/>
                    </a:solidFill>
                  </a:tcPr>
                </a:tc>
                <a:extLst>
                  <a:ext uri="{0D108BD9-81ED-4DB2-BD59-A6C34878D82A}">
                    <a16:rowId xmlns:a16="http://schemas.microsoft.com/office/drawing/2014/main" val="3157373871"/>
                  </a:ext>
                </a:extLst>
              </a:tr>
              <a:tr h="2930433">
                <a:tc>
                  <a:txBody>
                    <a:bodyPr/>
                    <a:lstStyle/>
                    <a:p>
                      <a:pPr>
                        <a:lnSpc>
                          <a:spcPct val="150000"/>
                        </a:lnSpc>
                        <a:spcAft>
                          <a:spcPts val="0"/>
                        </a:spcAft>
                      </a:pPr>
                      <a:r>
                        <a:rPr lang="en-US" sz="2000" b="0" dirty="0">
                          <a:effectLst/>
                          <a:latin typeface="Times New Roman" panose="02020603050405020304" pitchFamily="18" charset="0"/>
                          <a:cs typeface="Times New Roman" panose="02020603050405020304" pitchFamily="18" charset="0"/>
                        </a:rPr>
                        <a:t>- Raw materials: banana byproducts, available at low cost.</a:t>
                      </a:r>
                      <a:endParaRPr lang="en-US" sz="2400" b="0" dirty="0">
                        <a:effectLst/>
                        <a:latin typeface="Times New Roman" panose="02020603050405020304" pitchFamily="18" charset="0"/>
                        <a:cs typeface="Times New Roman" panose="02020603050405020304" pitchFamily="18" charset="0"/>
                      </a:endParaRPr>
                    </a:p>
                    <a:p>
                      <a:pPr>
                        <a:lnSpc>
                          <a:spcPct val="150000"/>
                        </a:lnSpc>
                        <a:spcAft>
                          <a:spcPts val="0"/>
                        </a:spcAft>
                      </a:pPr>
                      <a:r>
                        <a:rPr lang="en-US" sz="2000" b="0" dirty="0">
                          <a:effectLst/>
                          <a:latin typeface="Times New Roman" panose="02020603050405020304" pitchFamily="18" charset="0"/>
                          <a:cs typeface="Times New Roman" panose="02020603050405020304" pitchFamily="18" charset="0"/>
                        </a:rPr>
                        <a:t>- Raw material regions.</a:t>
                      </a:r>
                      <a:endParaRPr lang="en-US" sz="2400" b="0" dirty="0">
                        <a:effectLst/>
                        <a:latin typeface="Times New Roman" panose="02020603050405020304" pitchFamily="18" charset="0"/>
                        <a:cs typeface="Times New Roman" panose="02020603050405020304" pitchFamily="18" charset="0"/>
                      </a:endParaRPr>
                    </a:p>
                    <a:p>
                      <a:pPr>
                        <a:lnSpc>
                          <a:spcPct val="150000"/>
                        </a:lnSpc>
                        <a:spcAft>
                          <a:spcPts val="0"/>
                        </a:spcAft>
                      </a:pPr>
                      <a:r>
                        <a:rPr lang="en-US" sz="2000" b="0" dirty="0">
                          <a:effectLst/>
                          <a:latin typeface="Times New Roman" panose="02020603050405020304" pitchFamily="18" charset="0"/>
                          <a:cs typeface="Times New Roman" panose="02020603050405020304" pitchFamily="18" charset="0"/>
                        </a:rPr>
                        <a:t>- Labor resources: active, hardworking.</a:t>
                      </a:r>
                      <a:endParaRPr lang="en-US" sz="2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50000"/>
                        </a:lnSpc>
                        <a:spcAft>
                          <a:spcPts val="0"/>
                        </a:spcAft>
                      </a:pPr>
                      <a:r>
                        <a:rPr lang="en-US" sz="2000" dirty="0">
                          <a:effectLst/>
                          <a:latin typeface="Times New Roman" panose="02020603050405020304" pitchFamily="18" charset="0"/>
                          <a:cs typeface="Times New Roman" panose="02020603050405020304" pitchFamily="18" charset="0"/>
                        </a:rPr>
                        <a:t>- Raw materials.</a:t>
                      </a:r>
                      <a:endParaRPr lang="en-US" sz="2400" dirty="0">
                        <a:effectLst/>
                        <a:latin typeface="Times New Roman" panose="02020603050405020304" pitchFamily="18" charset="0"/>
                        <a:cs typeface="Times New Roman" panose="02020603050405020304" pitchFamily="18" charset="0"/>
                      </a:endParaRPr>
                    </a:p>
                    <a:p>
                      <a:pPr>
                        <a:lnSpc>
                          <a:spcPct val="150000"/>
                        </a:lnSpc>
                        <a:spcAft>
                          <a:spcPts val="0"/>
                        </a:spcAft>
                      </a:pPr>
                      <a:r>
                        <a:rPr lang="en-US" sz="2000" dirty="0">
                          <a:effectLst/>
                          <a:latin typeface="Times New Roman" panose="02020603050405020304" pitchFamily="18" charset="0"/>
                          <a:cs typeface="Times New Roman" panose="02020603050405020304" pitchFamily="18" charset="0"/>
                        </a:rPr>
                        <a:t>- Labor costs, management costs.</a:t>
                      </a:r>
                      <a:endParaRPr lang="en-US" sz="2400" dirty="0">
                        <a:effectLst/>
                        <a:latin typeface="Times New Roman" panose="02020603050405020304" pitchFamily="18" charset="0"/>
                        <a:cs typeface="Times New Roman" panose="02020603050405020304" pitchFamily="18" charset="0"/>
                      </a:endParaRPr>
                    </a:p>
                    <a:p>
                      <a:pPr>
                        <a:lnSpc>
                          <a:spcPct val="150000"/>
                        </a:lnSpc>
                        <a:spcAft>
                          <a:spcPts val="0"/>
                        </a:spcAft>
                      </a:pPr>
                      <a:r>
                        <a:rPr lang="en-US" sz="2000" dirty="0">
                          <a:effectLst/>
                          <a:latin typeface="Times New Roman" panose="02020603050405020304" pitchFamily="18" charset="0"/>
                          <a:cs typeface="Times New Roman" panose="02020603050405020304" pitchFamily="18" charset="0"/>
                        </a:rPr>
                        <a:t>- Logistics: branding, packaging, logo, taxes.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50000"/>
                        </a:lnSpc>
                        <a:spcAft>
                          <a:spcPts val="0"/>
                        </a:spcAft>
                      </a:pPr>
                      <a:r>
                        <a:rPr lang="en-US" sz="2000" dirty="0">
                          <a:effectLst/>
                          <a:latin typeface="Times New Roman" panose="02020603050405020304" pitchFamily="18" charset="0"/>
                          <a:cs typeface="Times New Roman" panose="02020603050405020304" pitchFamily="18" charset="0"/>
                        </a:rPr>
                        <a:t>- Selling finished products.</a:t>
                      </a:r>
                      <a:endParaRPr lang="en-US" sz="2400" dirty="0">
                        <a:effectLst/>
                        <a:latin typeface="Times New Roman" panose="02020603050405020304" pitchFamily="18" charset="0"/>
                        <a:cs typeface="Times New Roman" panose="02020603050405020304" pitchFamily="18" charset="0"/>
                      </a:endParaRPr>
                    </a:p>
                    <a:p>
                      <a:pPr>
                        <a:lnSpc>
                          <a:spcPct val="150000"/>
                        </a:lnSpc>
                        <a:spcAft>
                          <a:spcPts val="0"/>
                        </a:spcAft>
                      </a:pPr>
                      <a:r>
                        <a:rPr lang="en-US" sz="2000" dirty="0">
                          <a:effectLst/>
                          <a:latin typeface="Times New Roman" panose="02020603050405020304" pitchFamily="18" charset="0"/>
                          <a:cs typeface="Times New Roman" panose="02020603050405020304" pitchFamily="18" charset="0"/>
                        </a:rPr>
                        <a:t>- Selling organic fertilizers.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714311258"/>
                  </a:ext>
                </a:extLst>
              </a:tr>
            </a:tbl>
          </a:graphicData>
        </a:graphic>
      </p:graphicFrame>
    </p:spTree>
    <p:extLst>
      <p:ext uri="{BB962C8B-B14F-4D97-AF65-F5344CB8AC3E}">
        <p14:creationId xmlns:p14="http://schemas.microsoft.com/office/powerpoint/2010/main" val="12885481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TotalTime>
  <Words>1852</Words>
  <Application>Microsoft Office PowerPoint</Application>
  <PresentationFormat>Widescreen</PresentationFormat>
  <Paragraphs>139</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Calibri</vt:lpstr>
      <vt:lpstr>Calibri Light</vt:lpstr>
      <vt:lpstr>Candara Light</vt:lpstr>
      <vt:lpstr>Montserrat Heavy</vt:lpstr>
      <vt:lpstr>Montserrat Semi-Bold</vt:lpstr>
      <vt:lpstr>Segoe UI Variable Display Semib</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Cherry Hoàng</dc:creator>
  <cp:lastModifiedBy>Cherry Hoàng</cp:lastModifiedBy>
  <cp:revision>9</cp:revision>
  <dcterms:created xsi:type="dcterms:W3CDTF">2025-01-22T14:51:47Z</dcterms:created>
  <dcterms:modified xsi:type="dcterms:W3CDTF">2025-01-23T06:19:11Z</dcterms:modified>
</cp:coreProperties>
</file>