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55" r:id="rId2"/>
    <p:sldId id="356" r:id="rId3"/>
    <p:sldId id="352" r:id="rId4"/>
    <p:sldId id="257" r:id="rId5"/>
    <p:sldId id="333" r:id="rId6"/>
    <p:sldId id="334" r:id="rId7"/>
    <p:sldId id="337" r:id="rId8"/>
    <p:sldId id="338" r:id="rId9"/>
    <p:sldId id="340" r:id="rId10"/>
    <p:sldId id="328" r:id="rId11"/>
    <p:sldId id="341" r:id="rId12"/>
    <p:sldId id="332" r:id="rId13"/>
    <p:sldId id="357" r:id="rId14"/>
    <p:sldId id="348" r:id="rId15"/>
    <p:sldId id="351" r:id="rId16"/>
    <p:sldId id="350" r:id="rId17"/>
    <p:sldId id="353"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32" userDrawn="1">
          <p15:clr>
            <a:srgbClr val="A4A3A4"/>
          </p15:clr>
        </p15:guide>
        <p15:guide id="4" orient="horz" pos="264" userDrawn="1">
          <p15:clr>
            <a:srgbClr val="A4A3A4"/>
          </p15:clr>
        </p15:guide>
        <p15:guide id="5" pos="70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B85410"/>
    <a:srgbClr val="E38641"/>
    <a:srgbClr val="F78F5B"/>
    <a:srgbClr val="F9A87F"/>
    <a:srgbClr val="294983"/>
    <a:srgbClr val="0A1220"/>
    <a:srgbClr val="00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16" autoAdjust="0"/>
  </p:normalViewPr>
  <p:slideViewPr>
    <p:cSldViewPr snapToGrid="0">
      <p:cViewPr varScale="1">
        <p:scale>
          <a:sx n="65" d="100"/>
          <a:sy n="65" d="100"/>
        </p:scale>
        <p:origin x="936" y="72"/>
      </p:cViewPr>
      <p:guideLst>
        <p:guide orient="horz" pos="432"/>
        <p:guide orient="horz" pos="264"/>
        <p:guide pos="705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7F217-20A7-4E76-9E76-5DF5E4ADC8C9}" type="datetimeFigureOut">
              <a:rPr lang="en-US" smtClean="0"/>
              <a:t>23/1/2025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A30DE-046B-49FF-BD6F-1E11E99C7539}" type="slidenum">
              <a:rPr lang="en-US" smtClean="0"/>
              <a:t>‹#›</a:t>
            </a:fld>
            <a:endParaRPr lang="en-US"/>
          </a:p>
        </p:txBody>
      </p:sp>
    </p:spTree>
    <p:extLst>
      <p:ext uri="{BB962C8B-B14F-4D97-AF65-F5344CB8AC3E}">
        <p14:creationId xmlns:p14="http://schemas.microsoft.com/office/powerpoint/2010/main" val="428693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A30DE-046B-49FF-BD6F-1E11E99C7539}" type="slidenum">
              <a:rPr lang="en-US" smtClean="0"/>
              <a:t>6</a:t>
            </a:fld>
            <a:endParaRPr lang="en-US"/>
          </a:p>
        </p:txBody>
      </p:sp>
    </p:spTree>
    <p:extLst>
      <p:ext uri="{BB962C8B-B14F-4D97-AF65-F5344CB8AC3E}">
        <p14:creationId xmlns:p14="http://schemas.microsoft.com/office/powerpoint/2010/main" val="319819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A30DE-046B-49FF-BD6F-1E11E99C7539}" type="slidenum">
              <a:rPr lang="en-US" smtClean="0"/>
              <a:t>8</a:t>
            </a:fld>
            <a:endParaRPr lang="en-US"/>
          </a:p>
        </p:txBody>
      </p:sp>
    </p:spTree>
    <p:extLst>
      <p:ext uri="{BB962C8B-B14F-4D97-AF65-F5344CB8AC3E}">
        <p14:creationId xmlns:p14="http://schemas.microsoft.com/office/powerpoint/2010/main" val="4089234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A30DE-046B-49FF-BD6F-1E11E99C7539}" type="slidenum">
              <a:rPr lang="en-US" smtClean="0"/>
              <a:t>14</a:t>
            </a:fld>
            <a:endParaRPr lang="en-US"/>
          </a:p>
        </p:txBody>
      </p:sp>
    </p:spTree>
    <p:extLst>
      <p:ext uri="{BB962C8B-B14F-4D97-AF65-F5344CB8AC3E}">
        <p14:creationId xmlns:p14="http://schemas.microsoft.com/office/powerpoint/2010/main" val="2014447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6FC3-8A7A-341C-B80A-3A9D34CDAD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73777E-3A00-6CD9-E3AA-1B1427331A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1755F-47CC-D18E-EEDF-14544584A5E9}"/>
              </a:ext>
            </a:extLst>
          </p:cNvPr>
          <p:cNvSpPr>
            <a:spLocks noGrp="1"/>
          </p:cNvSpPr>
          <p:nvPr>
            <p:ph type="dt" sz="half" idx="10"/>
          </p:nvPr>
        </p:nvSpPr>
        <p:spPr/>
        <p:txBody>
          <a:bodyPr/>
          <a:lstStyle/>
          <a:p>
            <a:fld id="{FA6035C2-7EBD-42DC-8014-9CA6183ED1C0}" type="datetimeFigureOut">
              <a:rPr lang="en-US" smtClean="0"/>
              <a:t>23/1/2025</a:t>
            </a:fld>
            <a:endParaRPr lang="en-US"/>
          </a:p>
        </p:txBody>
      </p:sp>
      <p:sp>
        <p:nvSpPr>
          <p:cNvPr id="5" name="Footer Placeholder 4">
            <a:extLst>
              <a:ext uri="{FF2B5EF4-FFF2-40B4-BE49-F238E27FC236}">
                <a16:creationId xmlns:a16="http://schemas.microsoft.com/office/drawing/2014/main" id="{37CFEA77-692C-5F49-E751-8250304F5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953F8-CF1E-E1B3-E6DF-4B9DFD6F4AB6}"/>
              </a:ext>
            </a:extLst>
          </p:cNvPr>
          <p:cNvSpPr>
            <a:spLocks noGrp="1"/>
          </p:cNvSpPr>
          <p:nvPr>
            <p:ph type="sldNum" sz="quarter" idx="12"/>
          </p:nvPr>
        </p:nvSpPr>
        <p:spPr/>
        <p:txBody>
          <a:bodyPr/>
          <a:lstStyle/>
          <a:p>
            <a:fld id="{D4B20F70-C5E1-48EF-B6BE-21CB9C8BE3A5}" type="slidenum">
              <a:rPr lang="en-US" smtClean="0"/>
              <a:t>‹#›</a:t>
            </a:fld>
            <a:endParaRPr lang="en-US"/>
          </a:p>
        </p:txBody>
      </p:sp>
    </p:spTree>
    <p:extLst>
      <p:ext uri="{BB962C8B-B14F-4D97-AF65-F5344CB8AC3E}">
        <p14:creationId xmlns:p14="http://schemas.microsoft.com/office/powerpoint/2010/main" val="2911470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507E3-15AB-6717-D0AF-CB3B54354A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69BC37-7B48-7C08-58A0-C8DBC38E4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22277-F39C-E16E-D3FA-B543CAF204F6}"/>
              </a:ext>
            </a:extLst>
          </p:cNvPr>
          <p:cNvSpPr>
            <a:spLocks noGrp="1"/>
          </p:cNvSpPr>
          <p:nvPr>
            <p:ph type="dt" sz="half" idx="10"/>
          </p:nvPr>
        </p:nvSpPr>
        <p:spPr/>
        <p:txBody>
          <a:bodyPr/>
          <a:lstStyle/>
          <a:p>
            <a:fld id="{FA6035C2-7EBD-42DC-8014-9CA6183ED1C0}" type="datetimeFigureOut">
              <a:rPr lang="en-US" smtClean="0"/>
              <a:t>23/1/2025</a:t>
            </a:fld>
            <a:endParaRPr lang="en-US"/>
          </a:p>
        </p:txBody>
      </p:sp>
      <p:sp>
        <p:nvSpPr>
          <p:cNvPr id="5" name="Footer Placeholder 4">
            <a:extLst>
              <a:ext uri="{FF2B5EF4-FFF2-40B4-BE49-F238E27FC236}">
                <a16:creationId xmlns:a16="http://schemas.microsoft.com/office/drawing/2014/main" id="{277F228F-CD7C-BD09-CE2E-B5478B8D7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D1699-92D1-0F6D-79F0-173C3B67CC9F}"/>
              </a:ext>
            </a:extLst>
          </p:cNvPr>
          <p:cNvSpPr>
            <a:spLocks noGrp="1"/>
          </p:cNvSpPr>
          <p:nvPr>
            <p:ph type="sldNum" sz="quarter" idx="12"/>
          </p:nvPr>
        </p:nvSpPr>
        <p:spPr/>
        <p:txBody>
          <a:bodyPr/>
          <a:lstStyle/>
          <a:p>
            <a:fld id="{D4B20F70-C5E1-48EF-B6BE-21CB9C8BE3A5}" type="slidenum">
              <a:rPr lang="en-US" smtClean="0"/>
              <a:t>‹#›</a:t>
            </a:fld>
            <a:endParaRPr lang="en-US"/>
          </a:p>
        </p:txBody>
      </p:sp>
    </p:spTree>
    <p:extLst>
      <p:ext uri="{BB962C8B-B14F-4D97-AF65-F5344CB8AC3E}">
        <p14:creationId xmlns:p14="http://schemas.microsoft.com/office/powerpoint/2010/main" val="95435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D7DCCC-68AA-1D2F-E5FB-0BBA3C62A3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BEFDFC-D945-8E10-C199-0213C87B54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66EDE-EFFA-3DE7-EA42-DE0449D0B5EB}"/>
              </a:ext>
            </a:extLst>
          </p:cNvPr>
          <p:cNvSpPr>
            <a:spLocks noGrp="1"/>
          </p:cNvSpPr>
          <p:nvPr>
            <p:ph type="dt" sz="half" idx="10"/>
          </p:nvPr>
        </p:nvSpPr>
        <p:spPr/>
        <p:txBody>
          <a:bodyPr/>
          <a:lstStyle/>
          <a:p>
            <a:fld id="{FA6035C2-7EBD-42DC-8014-9CA6183ED1C0}" type="datetimeFigureOut">
              <a:rPr lang="en-US" smtClean="0"/>
              <a:t>23/1/2025</a:t>
            </a:fld>
            <a:endParaRPr lang="en-US"/>
          </a:p>
        </p:txBody>
      </p:sp>
      <p:sp>
        <p:nvSpPr>
          <p:cNvPr id="5" name="Footer Placeholder 4">
            <a:extLst>
              <a:ext uri="{FF2B5EF4-FFF2-40B4-BE49-F238E27FC236}">
                <a16:creationId xmlns:a16="http://schemas.microsoft.com/office/drawing/2014/main" id="{80FD8281-996E-158E-C73C-801FB1DDA7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E5ADA-3833-449B-16CC-F8AFCCE8FEDA}"/>
              </a:ext>
            </a:extLst>
          </p:cNvPr>
          <p:cNvSpPr>
            <a:spLocks noGrp="1"/>
          </p:cNvSpPr>
          <p:nvPr>
            <p:ph type="sldNum" sz="quarter" idx="12"/>
          </p:nvPr>
        </p:nvSpPr>
        <p:spPr/>
        <p:txBody>
          <a:bodyPr/>
          <a:lstStyle/>
          <a:p>
            <a:fld id="{D4B20F70-C5E1-48EF-B6BE-21CB9C8BE3A5}" type="slidenum">
              <a:rPr lang="en-US" smtClean="0"/>
              <a:t>‹#›</a:t>
            </a:fld>
            <a:endParaRPr lang="en-US"/>
          </a:p>
        </p:txBody>
      </p:sp>
    </p:spTree>
    <p:extLst>
      <p:ext uri="{BB962C8B-B14F-4D97-AF65-F5344CB8AC3E}">
        <p14:creationId xmlns:p14="http://schemas.microsoft.com/office/powerpoint/2010/main" val="218763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6F39-1B16-E4BB-5AF9-0906562E44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31A80C-49A2-4DBE-6827-2611DAA99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059EE-A79C-1896-E086-30B32ADD1C53}"/>
              </a:ext>
            </a:extLst>
          </p:cNvPr>
          <p:cNvSpPr>
            <a:spLocks noGrp="1"/>
          </p:cNvSpPr>
          <p:nvPr>
            <p:ph type="dt" sz="half" idx="10"/>
          </p:nvPr>
        </p:nvSpPr>
        <p:spPr/>
        <p:txBody>
          <a:bodyPr/>
          <a:lstStyle/>
          <a:p>
            <a:fld id="{FA6035C2-7EBD-42DC-8014-9CA6183ED1C0}" type="datetimeFigureOut">
              <a:rPr lang="en-US" smtClean="0"/>
              <a:t>23/1/2025</a:t>
            </a:fld>
            <a:endParaRPr lang="en-US"/>
          </a:p>
        </p:txBody>
      </p:sp>
      <p:sp>
        <p:nvSpPr>
          <p:cNvPr id="5" name="Footer Placeholder 4">
            <a:extLst>
              <a:ext uri="{FF2B5EF4-FFF2-40B4-BE49-F238E27FC236}">
                <a16:creationId xmlns:a16="http://schemas.microsoft.com/office/drawing/2014/main" id="{E9DA7024-0FFE-288E-714F-2AF74D074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EF6E3-D899-5813-04AA-A16B4B5BD6BD}"/>
              </a:ext>
            </a:extLst>
          </p:cNvPr>
          <p:cNvSpPr>
            <a:spLocks noGrp="1"/>
          </p:cNvSpPr>
          <p:nvPr>
            <p:ph type="sldNum" sz="quarter" idx="12"/>
          </p:nvPr>
        </p:nvSpPr>
        <p:spPr/>
        <p:txBody>
          <a:bodyPr/>
          <a:lstStyle/>
          <a:p>
            <a:fld id="{D4B20F70-C5E1-48EF-B6BE-21CB9C8BE3A5}" type="slidenum">
              <a:rPr lang="en-US" smtClean="0"/>
              <a:t>‹#›</a:t>
            </a:fld>
            <a:endParaRPr lang="en-US"/>
          </a:p>
        </p:txBody>
      </p:sp>
    </p:spTree>
    <p:extLst>
      <p:ext uri="{BB962C8B-B14F-4D97-AF65-F5344CB8AC3E}">
        <p14:creationId xmlns:p14="http://schemas.microsoft.com/office/powerpoint/2010/main" val="919836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71704-ADD1-69EE-FF7F-E9383E65CA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5BD124-F729-6B60-9D5C-EA986704E3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E7D889-A7C7-A53C-0122-2BDAF1C24E3E}"/>
              </a:ext>
            </a:extLst>
          </p:cNvPr>
          <p:cNvSpPr>
            <a:spLocks noGrp="1"/>
          </p:cNvSpPr>
          <p:nvPr>
            <p:ph type="dt" sz="half" idx="10"/>
          </p:nvPr>
        </p:nvSpPr>
        <p:spPr/>
        <p:txBody>
          <a:bodyPr/>
          <a:lstStyle/>
          <a:p>
            <a:fld id="{FA6035C2-7EBD-42DC-8014-9CA6183ED1C0}" type="datetimeFigureOut">
              <a:rPr lang="en-US" smtClean="0"/>
              <a:t>23/1/2025</a:t>
            </a:fld>
            <a:endParaRPr lang="en-US"/>
          </a:p>
        </p:txBody>
      </p:sp>
      <p:sp>
        <p:nvSpPr>
          <p:cNvPr id="5" name="Footer Placeholder 4">
            <a:extLst>
              <a:ext uri="{FF2B5EF4-FFF2-40B4-BE49-F238E27FC236}">
                <a16:creationId xmlns:a16="http://schemas.microsoft.com/office/drawing/2014/main" id="{B250A031-5905-FBD5-509B-975CC5200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B8196-E1A4-EC9F-2600-A0F08F930F89}"/>
              </a:ext>
            </a:extLst>
          </p:cNvPr>
          <p:cNvSpPr>
            <a:spLocks noGrp="1"/>
          </p:cNvSpPr>
          <p:nvPr>
            <p:ph type="sldNum" sz="quarter" idx="12"/>
          </p:nvPr>
        </p:nvSpPr>
        <p:spPr/>
        <p:txBody>
          <a:bodyPr/>
          <a:lstStyle/>
          <a:p>
            <a:fld id="{D4B20F70-C5E1-48EF-B6BE-21CB9C8BE3A5}" type="slidenum">
              <a:rPr lang="en-US" smtClean="0"/>
              <a:t>‹#›</a:t>
            </a:fld>
            <a:endParaRPr lang="en-US"/>
          </a:p>
        </p:txBody>
      </p:sp>
    </p:spTree>
    <p:extLst>
      <p:ext uri="{BB962C8B-B14F-4D97-AF65-F5344CB8AC3E}">
        <p14:creationId xmlns:p14="http://schemas.microsoft.com/office/powerpoint/2010/main" val="139081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B952-8B75-9DCE-AE09-2A6B65CBF7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1A14D4-32F9-4B63-5E65-41E31DA91A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CA8C67-29DD-5498-6195-05D0E1423D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F62AC4-1A93-0474-7F49-B2D00A8A2D39}"/>
              </a:ext>
            </a:extLst>
          </p:cNvPr>
          <p:cNvSpPr>
            <a:spLocks noGrp="1"/>
          </p:cNvSpPr>
          <p:nvPr>
            <p:ph type="dt" sz="half" idx="10"/>
          </p:nvPr>
        </p:nvSpPr>
        <p:spPr/>
        <p:txBody>
          <a:bodyPr/>
          <a:lstStyle/>
          <a:p>
            <a:fld id="{FA6035C2-7EBD-42DC-8014-9CA6183ED1C0}" type="datetimeFigureOut">
              <a:rPr lang="en-US" smtClean="0"/>
              <a:t>23/1/2025</a:t>
            </a:fld>
            <a:endParaRPr lang="en-US"/>
          </a:p>
        </p:txBody>
      </p:sp>
      <p:sp>
        <p:nvSpPr>
          <p:cNvPr id="6" name="Footer Placeholder 5">
            <a:extLst>
              <a:ext uri="{FF2B5EF4-FFF2-40B4-BE49-F238E27FC236}">
                <a16:creationId xmlns:a16="http://schemas.microsoft.com/office/drawing/2014/main" id="{867FC75E-A65D-E948-BE7A-C4D12870A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1B280-4405-1310-3BF7-83329515960F}"/>
              </a:ext>
            </a:extLst>
          </p:cNvPr>
          <p:cNvSpPr>
            <a:spLocks noGrp="1"/>
          </p:cNvSpPr>
          <p:nvPr>
            <p:ph type="sldNum" sz="quarter" idx="12"/>
          </p:nvPr>
        </p:nvSpPr>
        <p:spPr/>
        <p:txBody>
          <a:bodyPr/>
          <a:lstStyle/>
          <a:p>
            <a:fld id="{D4B20F70-C5E1-48EF-B6BE-21CB9C8BE3A5}" type="slidenum">
              <a:rPr lang="en-US" smtClean="0"/>
              <a:t>‹#›</a:t>
            </a:fld>
            <a:endParaRPr lang="en-US"/>
          </a:p>
        </p:txBody>
      </p:sp>
    </p:spTree>
    <p:extLst>
      <p:ext uri="{BB962C8B-B14F-4D97-AF65-F5344CB8AC3E}">
        <p14:creationId xmlns:p14="http://schemas.microsoft.com/office/powerpoint/2010/main" val="3215546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BBD3-B32A-A25B-8292-FABD68286C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C1568-80D2-42D8-2A05-A0A7A3DB1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CF1884-CD1A-A59D-D4D4-0F8EBB203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78C0CF-EEA0-872A-954E-DB1C75FBEE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F5882A-0755-6117-6788-09568B16F7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533EAE-A3AC-15EF-6C90-2138ABAB5730}"/>
              </a:ext>
            </a:extLst>
          </p:cNvPr>
          <p:cNvSpPr>
            <a:spLocks noGrp="1"/>
          </p:cNvSpPr>
          <p:nvPr>
            <p:ph type="dt" sz="half" idx="10"/>
          </p:nvPr>
        </p:nvSpPr>
        <p:spPr/>
        <p:txBody>
          <a:bodyPr/>
          <a:lstStyle/>
          <a:p>
            <a:fld id="{FA6035C2-7EBD-42DC-8014-9CA6183ED1C0}" type="datetimeFigureOut">
              <a:rPr lang="en-US" smtClean="0"/>
              <a:t>23/1/2025</a:t>
            </a:fld>
            <a:endParaRPr lang="en-US"/>
          </a:p>
        </p:txBody>
      </p:sp>
      <p:sp>
        <p:nvSpPr>
          <p:cNvPr id="8" name="Footer Placeholder 7">
            <a:extLst>
              <a:ext uri="{FF2B5EF4-FFF2-40B4-BE49-F238E27FC236}">
                <a16:creationId xmlns:a16="http://schemas.microsoft.com/office/drawing/2014/main" id="{2FD318E0-1255-DB82-71B1-124C197AAD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53B196-0EE2-3F68-697C-DBED50406488}"/>
              </a:ext>
            </a:extLst>
          </p:cNvPr>
          <p:cNvSpPr>
            <a:spLocks noGrp="1"/>
          </p:cNvSpPr>
          <p:nvPr>
            <p:ph type="sldNum" sz="quarter" idx="12"/>
          </p:nvPr>
        </p:nvSpPr>
        <p:spPr/>
        <p:txBody>
          <a:bodyPr/>
          <a:lstStyle/>
          <a:p>
            <a:fld id="{D4B20F70-C5E1-48EF-B6BE-21CB9C8BE3A5}" type="slidenum">
              <a:rPr lang="en-US" smtClean="0"/>
              <a:t>‹#›</a:t>
            </a:fld>
            <a:endParaRPr lang="en-US"/>
          </a:p>
        </p:txBody>
      </p:sp>
    </p:spTree>
    <p:extLst>
      <p:ext uri="{BB962C8B-B14F-4D97-AF65-F5344CB8AC3E}">
        <p14:creationId xmlns:p14="http://schemas.microsoft.com/office/powerpoint/2010/main" val="9427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0A94E-8905-8198-3F0B-6A54769E55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F8790F-CA6B-1765-4C00-DC8DB33A6006}"/>
              </a:ext>
            </a:extLst>
          </p:cNvPr>
          <p:cNvSpPr>
            <a:spLocks noGrp="1"/>
          </p:cNvSpPr>
          <p:nvPr>
            <p:ph type="dt" sz="half" idx="10"/>
          </p:nvPr>
        </p:nvSpPr>
        <p:spPr/>
        <p:txBody>
          <a:bodyPr/>
          <a:lstStyle/>
          <a:p>
            <a:fld id="{FA6035C2-7EBD-42DC-8014-9CA6183ED1C0}" type="datetimeFigureOut">
              <a:rPr lang="en-US" smtClean="0"/>
              <a:t>23/1/2025</a:t>
            </a:fld>
            <a:endParaRPr lang="en-US"/>
          </a:p>
        </p:txBody>
      </p:sp>
      <p:sp>
        <p:nvSpPr>
          <p:cNvPr id="4" name="Footer Placeholder 3">
            <a:extLst>
              <a:ext uri="{FF2B5EF4-FFF2-40B4-BE49-F238E27FC236}">
                <a16:creationId xmlns:a16="http://schemas.microsoft.com/office/drawing/2014/main" id="{E13A8DA4-9299-969B-0D31-184845977B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A321D-F698-4AC5-76F4-45360F6A5F0D}"/>
              </a:ext>
            </a:extLst>
          </p:cNvPr>
          <p:cNvSpPr>
            <a:spLocks noGrp="1"/>
          </p:cNvSpPr>
          <p:nvPr>
            <p:ph type="sldNum" sz="quarter" idx="12"/>
          </p:nvPr>
        </p:nvSpPr>
        <p:spPr/>
        <p:txBody>
          <a:bodyPr/>
          <a:lstStyle/>
          <a:p>
            <a:fld id="{D4B20F70-C5E1-48EF-B6BE-21CB9C8BE3A5}" type="slidenum">
              <a:rPr lang="en-US" smtClean="0"/>
              <a:t>‹#›</a:t>
            </a:fld>
            <a:endParaRPr lang="en-US"/>
          </a:p>
        </p:txBody>
      </p:sp>
    </p:spTree>
    <p:extLst>
      <p:ext uri="{BB962C8B-B14F-4D97-AF65-F5344CB8AC3E}">
        <p14:creationId xmlns:p14="http://schemas.microsoft.com/office/powerpoint/2010/main" val="425279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2158B6-7973-FE82-C077-CD915DF5DDE3}"/>
              </a:ext>
            </a:extLst>
          </p:cNvPr>
          <p:cNvSpPr>
            <a:spLocks noGrp="1"/>
          </p:cNvSpPr>
          <p:nvPr>
            <p:ph type="dt" sz="half" idx="10"/>
          </p:nvPr>
        </p:nvSpPr>
        <p:spPr/>
        <p:txBody>
          <a:bodyPr/>
          <a:lstStyle/>
          <a:p>
            <a:fld id="{FA6035C2-7EBD-42DC-8014-9CA6183ED1C0}" type="datetimeFigureOut">
              <a:rPr lang="en-US" smtClean="0"/>
              <a:t>23/1/2025</a:t>
            </a:fld>
            <a:endParaRPr lang="en-US"/>
          </a:p>
        </p:txBody>
      </p:sp>
      <p:sp>
        <p:nvSpPr>
          <p:cNvPr id="3" name="Footer Placeholder 2">
            <a:extLst>
              <a:ext uri="{FF2B5EF4-FFF2-40B4-BE49-F238E27FC236}">
                <a16:creationId xmlns:a16="http://schemas.microsoft.com/office/drawing/2014/main" id="{1A115E03-CBA6-34EB-0123-7DF66D6B97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F9B805-DE18-1272-33AD-531025C2D80A}"/>
              </a:ext>
            </a:extLst>
          </p:cNvPr>
          <p:cNvSpPr>
            <a:spLocks noGrp="1"/>
          </p:cNvSpPr>
          <p:nvPr>
            <p:ph type="sldNum" sz="quarter" idx="12"/>
          </p:nvPr>
        </p:nvSpPr>
        <p:spPr/>
        <p:txBody>
          <a:bodyPr/>
          <a:lstStyle/>
          <a:p>
            <a:fld id="{D4B20F70-C5E1-48EF-B6BE-21CB9C8BE3A5}" type="slidenum">
              <a:rPr lang="en-US" smtClean="0"/>
              <a:t>‹#›</a:t>
            </a:fld>
            <a:endParaRPr lang="en-US"/>
          </a:p>
        </p:txBody>
      </p:sp>
    </p:spTree>
    <p:extLst>
      <p:ext uri="{BB962C8B-B14F-4D97-AF65-F5344CB8AC3E}">
        <p14:creationId xmlns:p14="http://schemas.microsoft.com/office/powerpoint/2010/main" val="3934981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E2696-158A-30F3-1B6F-63E5BA5DA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A033B4-C925-4898-49E3-EF087A520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9721C-CF67-98D1-4BC6-AA3E9D055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31A867-4250-2B96-B8E0-63828D54176B}"/>
              </a:ext>
            </a:extLst>
          </p:cNvPr>
          <p:cNvSpPr>
            <a:spLocks noGrp="1"/>
          </p:cNvSpPr>
          <p:nvPr>
            <p:ph type="dt" sz="half" idx="10"/>
          </p:nvPr>
        </p:nvSpPr>
        <p:spPr/>
        <p:txBody>
          <a:bodyPr/>
          <a:lstStyle/>
          <a:p>
            <a:fld id="{FA6035C2-7EBD-42DC-8014-9CA6183ED1C0}" type="datetimeFigureOut">
              <a:rPr lang="en-US" smtClean="0"/>
              <a:t>23/1/2025</a:t>
            </a:fld>
            <a:endParaRPr lang="en-US"/>
          </a:p>
        </p:txBody>
      </p:sp>
      <p:sp>
        <p:nvSpPr>
          <p:cNvPr id="6" name="Footer Placeholder 5">
            <a:extLst>
              <a:ext uri="{FF2B5EF4-FFF2-40B4-BE49-F238E27FC236}">
                <a16:creationId xmlns:a16="http://schemas.microsoft.com/office/drawing/2014/main" id="{0A5F03FB-6611-6D8C-6BB9-A13FDC78B3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8BE075-4B09-FB8C-B7FE-6A22F02600B7}"/>
              </a:ext>
            </a:extLst>
          </p:cNvPr>
          <p:cNvSpPr>
            <a:spLocks noGrp="1"/>
          </p:cNvSpPr>
          <p:nvPr>
            <p:ph type="sldNum" sz="quarter" idx="12"/>
          </p:nvPr>
        </p:nvSpPr>
        <p:spPr/>
        <p:txBody>
          <a:bodyPr/>
          <a:lstStyle/>
          <a:p>
            <a:fld id="{D4B20F70-C5E1-48EF-B6BE-21CB9C8BE3A5}" type="slidenum">
              <a:rPr lang="en-US" smtClean="0"/>
              <a:t>‹#›</a:t>
            </a:fld>
            <a:endParaRPr lang="en-US"/>
          </a:p>
        </p:txBody>
      </p:sp>
    </p:spTree>
    <p:extLst>
      <p:ext uri="{BB962C8B-B14F-4D97-AF65-F5344CB8AC3E}">
        <p14:creationId xmlns:p14="http://schemas.microsoft.com/office/powerpoint/2010/main" val="771489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015C-6888-8FC4-7E2A-BF7842F840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8C45B-FF50-F1AD-5464-07CB9C833E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C25BAF-122D-FD29-0A1F-90062A03B1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9BD94D-1293-82AC-E194-10BB05EB5461}"/>
              </a:ext>
            </a:extLst>
          </p:cNvPr>
          <p:cNvSpPr>
            <a:spLocks noGrp="1"/>
          </p:cNvSpPr>
          <p:nvPr>
            <p:ph type="dt" sz="half" idx="10"/>
          </p:nvPr>
        </p:nvSpPr>
        <p:spPr/>
        <p:txBody>
          <a:bodyPr/>
          <a:lstStyle/>
          <a:p>
            <a:fld id="{FA6035C2-7EBD-42DC-8014-9CA6183ED1C0}" type="datetimeFigureOut">
              <a:rPr lang="en-US" smtClean="0"/>
              <a:t>23/1/2025</a:t>
            </a:fld>
            <a:endParaRPr lang="en-US"/>
          </a:p>
        </p:txBody>
      </p:sp>
      <p:sp>
        <p:nvSpPr>
          <p:cNvPr id="6" name="Footer Placeholder 5">
            <a:extLst>
              <a:ext uri="{FF2B5EF4-FFF2-40B4-BE49-F238E27FC236}">
                <a16:creationId xmlns:a16="http://schemas.microsoft.com/office/drawing/2014/main" id="{BB53DA65-C24A-FDB4-7305-1C7EC94545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61E7D-A4B9-4425-CE8E-329182EF2687}"/>
              </a:ext>
            </a:extLst>
          </p:cNvPr>
          <p:cNvSpPr>
            <a:spLocks noGrp="1"/>
          </p:cNvSpPr>
          <p:nvPr>
            <p:ph type="sldNum" sz="quarter" idx="12"/>
          </p:nvPr>
        </p:nvSpPr>
        <p:spPr/>
        <p:txBody>
          <a:bodyPr/>
          <a:lstStyle/>
          <a:p>
            <a:fld id="{D4B20F70-C5E1-48EF-B6BE-21CB9C8BE3A5}" type="slidenum">
              <a:rPr lang="en-US" smtClean="0"/>
              <a:t>‹#›</a:t>
            </a:fld>
            <a:endParaRPr lang="en-US"/>
          </a:p>
        </p:txBody>
      </p:sp>
    </p:spTree>
    <p:extLst>
      <p:ext uri="{BB962C8B-B14F-4D97-AF65-F5344CB8AC3E}">
        <p14:creationId xmlns:p14="http://schemas.microsoft.com/office/powerpoint/2010/main" val="165075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AAA982-6E3E-F5F2-D7F4-C3461CE0C9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445BC7-3A90-5092-4545-A8A860E736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8A1AA-786F-45F6-C629-5E10119371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035C2-7EBD-42DC-8014-9CA6183ED1C0}" type="datetimeFigureOut">
              <a:rPr lang="en-US" smtClean="0"/>
              <a:t>23/1/2025</a:t>
            </a:fld>
            <a:endParaRPr lang="en-US"/>
          </a:p>
        </p:txBody>
      </p:sp>
      <p:sp>
        <p:nvSpPr>
          <p:cNvPr id="5" name="Footer Placeholder 4">
            <a:extLst>
              <a:ext uri="{FF2B5EF4-FFF2-40B4-BE49-F238E27FC236}">
                <a16:creationId xmlns:a16="http://schemas.microsoft.com/office/drawing/2014/main" id="{F909BD1F-2AFF-6528-F6B4-485B4590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9BC952-ECDB-7358-77CE-6F9EA626A7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20F70-C5E1-48EF-B6BE-21CB9C8BE3A5}" type="slidenum">
              <a:rPr lang="en-US" smtClean="0"/>
              <a:t>‹#›</a:t>
            </a:fld>
            <a:endParaRPr lang="en-US"/>
          </a:p>
        </p:txBody>
      </p:sp>
    </p:spTree>
    <p:extLst>
      <p:ext uri="{BB962C8B-B14F-4D97-AF65-F5344CB8AC3E}">
        <p14:creationId xmlns:p14="http://schemas.microsoft.com/office/powerpoint/2010/main" val="4285004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9.svg"/><Relationship Id="rId7" Type="http://schemas.openxmlformats.org/officeDocument/2006/relationships/image" Target="../media/image31.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1.svg"/><Relationship Id="rId5" Type="http://schemas.openxmlformats.org/officeDocument/2006/relationships/image" Target="../media/image33.svg"/><Relationship Id="rId10" Type="http://schemas.openxmlformats.org/officeDocument/2006/relationships/image" Target="../media/image40.png"/><Relationship Id="rId4" Type="http://schemas.openxmlformats.org/officeDocument/2006/relationships/image" Target="../media/image32.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jpg"/><Relationship Id="rId3" Type="http://schemas.openxmlformats.org/officeDocument/2006/relationships/image" Target="../media/image12.svg"/><Relationship Id="rId7" Type="http://schemas.openxmlformats.org/officeDocument/2006/relationships/image" Target="../media/image8.sv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11.png"/><Relationship Id="rId16"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14.svg"/><Relationship Id="rId15" Type="http://schemas.openxmlformats.org/officeDocument/2006/relationships/image" Target="../media/image22.jpg"/><Relationship Id="rId10" Type="http://schemas.openxmlformats.org/officeDocument/2006/relationships/image" Target="../media/image17.png"/><Relationship Id="rId19" Type="http://schemas.openxmlformats.org/officeDocument/2006/relationships/image" Target="../media/image26.jpg"/><Relationship Id="rId4" Type="http://schemas.openxmlformats.org/officeDocument/2006/relationships/image" Target="../media/image13.png"/><Relationship Id="rId9" Type="http://schemas.openxmlformats.org/officeDocument/2006/relationships/image" Target="../media/image16.svg"/><Relationship Id="rId1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Freeform 2"/>
          <p:cNvSpPr/>
          <p:nvPr/>
        </p:nvSpPr>
        <p:spPr>
          <a:xfrm rot="-10800000" flipH="1">
            <a:off x="6148821" y="5930146"/>
            <a:ext cx="7701515" cy="1064209"/>
          </a:xfrm>
          <a:custGeom>
            <a:avLst/>
            <a:gdLst/>
            <a:ahLst/>
            <a:cxnLst/>
            <a:rect l="l" t="t" r="r" b="b"/>
            <a:pathLst>
              <a:path w="11552272" h="1596314">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766457" y="-99693"/>
            <a:ext cx="7697609" cy="1063669"/>
          </a:xfrm>
          <a:custGeom>
            <a:avLst/>
            <a:gdLst/>
            <a:ahLst/>
            <a:cxnLst/>
            <a:rect l="l" t="t" r="r" b="b"/>
            <a:pathLst>
              <a:path w="11546413" h="1595504">
                <a:moveTo>
                  <a:pt x="11546413" y="0"/>
                </a:moveTo>
                <a:lnTo>
                  <a:pt x="0" y="0"/>
                </a:lnTo>
                <a:lnTo>
                  <a:pt x="0" y="1595505"/>
                </a:lnTo>
                <a:lnTo>
                  <a:pt x="11546413" y="1595505"/>
                </a:lnTo>
                <a:lnTo>
                  <a:pt x="1154641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60641">
            <a:off x="1777113" y="1143064"/>
            <a:ext cx="1158572" cy="1055353"/>
          </a:xfrm>
          <a:custGeom>
            <a:avLst/>
            <a:gdLst/>
            <a:ahLst/>
            <a:cxnLst/>
            <a:rect l="l" t="t" r="r" b="b"/>
            <a:pathLst>
              <a:path w="1737858" h="1583030">
                <a:moveTo>
                  <a:pt x="0" y="0"/>
                </a:moveTo>
                <a:lnTo>
                  <a:pt x="1737858" y="0"/>
                </a:lnTo>
                <a:lnTo>
                  <a:pt x="1737858" y="1583031"/>
                </a:lnTo>
                <a:lnTo>
                  <a:pt x="0" y="15830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685800" y="3005701"/>
            <a:ext cx="2475425" cy="2832293"/>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589957" y="2127706"/>
            <a:ext cx="10553323" cy="1343125"/>
          </a:xfrm>
          <a:prstGeom prst="rect">
            <a:avLst/>
          </a:prstGeom>
        </p:spPr>
        <p:txBody>
          <a:bodyPr wrap="square" lIns="0" tIns="0" rIns="0" bIns="0" rtlCol="0" anchor="t">
            <a:spAutoFit/>
          </a:bodyPr>
          <a:lstStyle/>
          <a:p>
            <a:pPr algn="just">
              <a:lnSpc>
                <a:spcPts val="10307"/>
              </a:lnSpc>
            </a:pPr>
            <a:r>
              <a:rPr lang="en-US" sz="10411" spc="229" dirty="0">
                <a:solidFill>
                  <a:srgbClr val="000000"/>
                </a:solidFill>
                <a:latin typeface="Candara Light" panose="020E0502030303020204" pitchFamily="34" charset="0"/>
              </a:rPr>
              <a:t>Living lab Project</a:t>
            </a:r>
          </a:p>
        </p:txBody>
      </p:sp>
      <p:sp>
        <p:nvSpPr>
          <p:cNvPr id="8" name="Freeform 8"/>
          <p:cNvSpPr/>
          <p:nvPr/>
        </p:nvSpPr>
        <p:spPr>
          <a:xfrm rot="-9379677" flipV="1">
            <a:off x="7073487" y="-192838"/>
            <a:ext cx="2411352" cy="2555382"/>
          </a:xfrm>
          <a:custGeom>
            <a:avLst/>
            <a:gdLst/>
            <a:ahLst/>
            <a:cxnLst/>
            <a:rect l="l" t="t" r="r" b="b"/>
            <a:pathLst>
              <a:path w="3617028" h="3833073">
                <a:moveTo>
                  <a:pt x="0" y="3833073"/>
                </a:moveTo>
                <a:lnTo>
                  <a:pt x="3617027" y="3833073"/>
                </a:lnTo>
                <a:lnTo>
                  <a:pt x="3617027" y="0"/>
                </a:lnTo>
                <a:lnTo>
                  <a:pt x="0" y="0"/>
                </a:lnTo>
                <a:lnTo>
                  <a:pt x="0" y="3833073"/>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1399026">
            <a:off x="11173050" y="2898872"/>
            <a:ext cx="1146309" cy="1643454"/>
          </a:xfrm>
          <a:custGeom>
            <a:avLst/>
            <a:gdLst/>
            <a:ahLst/>
            <a:cxnLst/>
            <a:rect l="l" t="t" r="r" b="b"/>
            <a:pathLst>
              <a:path w="1719464" h="2465181">
                <a:moveTo>
                  <a:pt x="0" y="0"/>
                </a:moveTo>
                <a:lnTo>
                  <a:pt x="1719464" y="0"/>
                </a:lnTo>
                <a:lnTo>
                  <a:pt x="1719464" y="2465180"/>
                </a:lnTo>
                <a:lnTo>
                  <a:pt x="0" y="24651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0" y="6295537"/>
            <a:ext cx="3483361" cy="333425"/>
          </a:xfrm>
          <a:prstGeom prst="rect">
            <a:avLst/>
          </a:prstGeom>
        </p:spPr>
        <p:txBody>
          <a:bodyPr lIns="0" tIns="0" rIns="0" bIns="0" rtlCol="0" anchor="t">
            <a:spAutoFit/>
          </a:bodyPr>
          <a:lstStyle/>
          <a:p>
            <a:pPr algn="r">
              <a:lnSpc>
                <a:spcPts val="2640"/>
              </a:lnSpc>
              <a:spcBef>
                <a:spcPct val="0"/>
              </a:spcBef>
            </a:pPr>
            <a:r>
              <a:rPr lang="en-US" sz="2200" dirty="0">
                <a:solidFill>
                  <a:srgbClr val="000000"/>
                </a:solidFill>
                <a:latin typeface="Handy Casual"/>
              </a:rPr>
              <a:t>By G</a:t>
            </a:r>
            <a:r>
              <a:rPr lang="vi-VN" altLang="en-US" sz="2200" dirty="0">
                <a:solidFill>
                  <a:srgbClr val="000000"/>
                </a:solidFill>
                <a:latin typeface="Handy Casual"/>
              </a:rPr>
              <a:t>roup</a:t>
            </a:r>
            <a:r>
              <a:rPr lang="en-US" sz="2200" dirty="0">
                <a:solidFill>
                  <a:srgbClr val="000000"/>
                </a:solidFill>
                <a:latin typeface="Handy Casual"/>
              </a:rPr>
              <a:t> 1- Macroeconomics </a:t>
            </a:r>
          </a:p>
        </p:txBody>
      </p:sp>
      <p:sp>
        <p:nvSpPr>
          <p:cNvPr id="11" name="TextBox 10">
            <a:extLst>
              <a:ext uri="{FF2B5EF4-FFF2-40B4-BE49-F238E27FC236}">
                <a16:creationId xmlns:a16="http://schemas.microsoft.com/office/drawing/2014/main" id="{162A314F-06EF-4973-A24E-6FE69A8F9637}"/>
              </a:ext>
            </a:extLst>
          </p:cNvPr>
          <p:cNvSpPr txBox="1"/>
          <p:nvPr/>
        </p:nvSpPr>
        <p:spPr>
          <a:xfrm>
            <a:off x="2079107" y="3661094"/>
            <a:ext cx="9575022" cy="1754326"/>
          </a:xfrm>
          <a:prstGeom prst="rect">
            <a:avLst/>
          </a:prstGeom>
          <a:noFill/>
        </p:spPr>
        <p:txBody>
          <a:bodyPr wrap="square" rtlCol="0">
            <a:spAutoFit/>
          </a:bodyPr>
          <a:lstStyle/>
          <a:p>
            <a:pPr algn="ctr"/>
            <a:r>
              <a:rPr lang="en-US" sz="3600" dirty="0"/>
              <a:t>THE IMPACT OF SOCIAL MEDIA ON THE SHOPPING BEHAVIOR OF YOUTH IN THE URBAN AREA OF TUYÊN QUANG CITY</a:t>
            </a:r>
            <a:endParaRPr lang="en-US" sz="3600" dirty="0">
              <a:solidFill>
                <a:srgbClr val="002060"/>
              </a:solidFill>
              <a:latin typeface="Segoe UI Variable Display Semib" pitchFamily="2" charset="0"/>
              <a:ea typeface="SimSun"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Arc 15">
            <a:extLst>
              <a:ext uri="{FF2B5EF4-FFF2-40B4-BE49-F238E27FC236}">
                <a16:creationId xmlns:a16="http://schemas.microsoft.com/office/drawing/2014/main" id="{C7D510D6-F743-946F-C359-6BDF16353DA3}"/>
              </a:ext>
            </a:extLst>
          </p:cNvPr>
          <p:cNvSpPr/>
          <p:nvPr/>
        </p:nvSpPr>
        <p:spPr>
          <a:xfrm>
            <a:off x="286512" y="1058921"/>
            <a:ext cx="4108621" cy="4554225"/>
          </a:xfrm>
          <a:prstGeom prst="arc">
            <a:avLst>
              <a:gd name="adj1" fmla="val 16200000"/>
              <a:gd name="adj2" fmla="val 5532116"/>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2" name="Group 111">
            <a:extLst>
              <a:ext uri="{FF2B5EF4-FFF2-40B4-BE49-F238E27FC236}">
                <a16:creationId xmlns:a16="http://schemas.microsoft.com/office/drawing/2014/main" id="{045EA9EC-A9E9-F2B7-99F6-5577DC7E42FB}"/>
              </a:ext>
            </a:extLst>
          </p:cNvPr>
          <p:cNvGrpSpPr/>
          <p:nvPr/>
        </p:nvGrpSpPr>
        <p:grpSpPr>
          <a:xfrm>
            <a:off x="1975577" y="390791"/>
            <a:ext cx="2564694" cy="851873"/>
            <a:chOff x="1975577" y="390791"/>
            <a:chExt cx="2564694" cy="851873"/>
          </a:xfrm>
          <a:solidFill>
            <a:schemeClr val="accent2">
              <a:lumMod val="50000"/>
            </a:schemeClr>
          </a:solidFill>
        </p:grpSpPr>
        <p:sp>
          <p:nvSpPr>
            <p:cNvPr id="17" name="Oval 16">
              <a:extLst>
                <a:ext uri="{FF2B5EF4-FFF2-40B4-BE49-F238E27FC236}">
                  <a16:creationId xmlns:a16="http://schemas.microsoft.com/office/drawing/2014/main" id="{0B0304E1-17A9-D864-C55F-3FCE9E2F3DF5}"/>
                </a:ext>
              </a:extLst>
            </p:cNvPr>
            <p:cNvSpPr/>
            <p:nvPr/>
          </p:nvSpPr>
          <p:spPr>
            <a:xfrm>
              <a:off x="1975577" y="930333"/>
              <a:ext cx="365245" cy="312331"/>
            </a:xfrm>
            <a:prstGeom prst="ellipse">
              <a:avLst/>
            </a:prstGeom>
            <a:grp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4D81EB33-016B-9ECB-FFC3-8685B3A96B89}"/>
                </a:ext>
              </a:extLst>
            </p:cNvPr>
            <p:cNvCxnSpPr>
              <a:cxnSpLocks/>
              <a:stCxn id="17" idx="7"/>
              <a:endCxn id="25" idx="2"/>
            </p:cNvCxnSpPr>
            <p:nvPr/>
          </p:nvCxnSpPr>
          <p:spPr>
            <a:xfrm flipV="1">
              <a:off x="2287333" y="390791"/>
              <a:ext cx="2252938" cy="58528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13" name="Group 112">
            <a:extLst>
              <a:ext uri="{FF2B5EF4-FFF2-40B4-BE49-F238E27FC236}">
                <a16:creationId xmlns:a16="http://schemas.microsoft.com/office/drawing/2014/main" id="{9198BA20-E5D4-EDAF-7E68-3A1322A9B56A}"/>
              </a:ext>
            </a:extLst>
          </p:cNvPr>
          <p:cNvGrpSpPr/>
          <p:nvPr/>
        </p:nvGrpSpPr>
        <p:grpSpPr>
          <a:xfrm>
            <a:off x="3892380" y="1725357"/>
            <a:ext cx="1803167" cy="674352"/>
            <a:chOff x="3892380" y="1725357"/>
            <a:chExt cx="1803167" cy="674352"/>
          </a:xfrm>
          <a:solidFill>
            <a:schemeClr val="accent2">
              <a:lumMod val="50000"/>
            </a:schemeClr>
          </a:solidFill>
        </p:grpSpPr>
        <p:sp>
          <p:nvSpPr>
            <p:cNvPr id="18" name="Oval 17">
              <a:extLst>
                <a:ext uri="{FF2B5EF4-FFF2-40B4-BE49-F238E27FC236}">
                  <a16:creationId xmlns:a16="http://schemas.microsoft.com/office/drawing/2014/main" id="{564B47E2-9AFA-328A-8508-F3E006D0FD94}"/>
                </a:ext>
              </a:extLst>
            </p:cNvPr>
            <p:cNvSpPr/>
            <p:nvPr/>
          </p:nvSpPr>
          <p:spPr>
            <a:xfrm>
              <a:off x="3892380" y="2087378"/>
              <a:ext cx="365245" cy="312331"/>
            </a:xfrm>
            <a:prstGeom prst="ellipse">
              <a:avLst/>
            </a:prstGeom>
            <a:grp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4" name="Straight Connector 53">
              <a:extLst>
                <a:ext uri="{FF2B5EF4-FFF2-40B4-BE49-F238E27FC236}">
                  <a16:creationId xmlns:a16="http://schemas.microsoft.com/office/drawing/2014/main" id="{BB8B521F-1C43-C30A-93F1-0A556B12B7B3}"/>
                </a:ext>
              </a:extLst>
            </p:cNvPr>
            <p:cNvCxnSpPr>
              <a:cxnSpLocks/>
              <a:stCxn id="18" idx="6"/>
              <a:endCxn id="26" idx="2"/>
            </p:cNvCxnSpPr>
            <p:nvPr/>
          </p:nvCxnSpPr>
          <p:spPr>
            <a:xfrm flipV="1">
              <a:off x="4257625" y="1725357"/>
              <a:ext cx="1437922" cy="518187"/>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14" name="Group 113">
            <a:extLst>
              <a:ext uri="{FF2B5EF4-FFF2-40B4-BE49-F238E27FC236}">
                <a16:creationId xmlns:a16="http://schemas.microsoft.com/office/drawing/2014/main" id="{CD607536-B505-C3A2-F86B-173A7F7A9375}"/>
              </a:ext>
            </a:extLst>
          </p:cNvPr>
          <p:cNvGrpSpPr/>
          <p:nvPr/>
        </p:nvGrpSpPr>
        <p:grpSpPr>
          <a:xfrm>
            <a:off x="3734099" y="4496832"/>
            <a:ext cx="1748907" cy="504136"/>
            <a:chOff x="4075002" y="3872293"/>
            <a:chExt cx="1748907" cy="504136"/>
          </a:xfrm>
          <a:solidFill>
            <a:schemeClr val="accent2">
              <a:lumMod val="50000"/>
            </a:schemeClr>
          </a:solidFill>
        </p:grpSpPr>
        <p:sp>
          <p:nvSpPr>
            <p:cNvPr id="19" name="Oval 18">
              <a:extLst>
                <a:ext uri="{FF2B5EF4-FFF2-40B4-BE49-F238E27FC236}">
                  <a16:creationId xmlns:a16="http://schemas.microsoft.com/office/drawing/2014/main" id="{8005D873-46DF-3B79-21F9-CF421FC10C96}"/>
                </a:ext>
              </a:extLst>
            </p:cNvPr>
            <p:cNvSpPr/>
            <p:nvPr/>
          </p:nvSpPr>
          <p:spPr>
            <a:xfrm>
              <a:off x="4075002" y="3872293"/>
              <a:ext cx="365245" cy="312331"/>
            </a:xfrm>
            <a:prstGeom prst="ellipse">
              <a:avLst/>
            </a:prstGeom>
            <a:grp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6" name="Straight Connector 55">
              <a:extLst>
                <a:ext uri="{FF2B5EF4-FFF2-40B4-BE49-F238E27FC236}">
                  <a16:creationId xmlns:a16="http://schemas.microsoft.com/office/drawing/2014/main" id="{921C0D3B-726F-265E-2F7F-F429EC7B272E}"/>
                </a:ext>
              </a:extLst>
            </p:cNvPr>
            <p:cNvCxnSpPr>
              <a:cxnSpLocks/>
              <a:stCxn id="19" idx="6"/>
            </p:cNvCxnSpPr>
            <p:nvPr/>
          </p:nvCxnSpPr>
          <p:spPr>
            <a:xfrm>
              <a:off x="4440247" y="4028459"/>
              <a:ext cx="1383662" cy="34797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15" name="Group 114">
            <a:extLst>
              <a:ext uri="{FF2B5EF4-FFF2-40B4-BE49-F238E27FC236}">
                <a16:creationId xmlns:a16="http://schemas.microsoft.com/office/drawing/2014/main" id="{CF15DE06-B422-7DBA-D99B-D886E6CF8CD2}"/>
              </a:ext>
            </a:extLst>
          </p:cNvPr>
          <p:cNvGrpSpPr/>
          <p:nvPr/>
        </p:nvGrpSpPr>
        <p:grpSpPr>
          <a:xfrm>
            <a:off x="2203065" y="5440671"/>
            <a:ext cx="2654410" cy="947812"/>
            <a:chOff x="2203065" y="5440671"/>
            <a:chExt cx="2654410" cy="947812"/>
          </a:xfrm>
          <a:solidFill>
            <a:schemeClr val="accent2">
              <a:lumMod val="50000"/>
            </a:schemeClr>
          </a:solidFill>
        </p:grpSpPr>
        <p:sp>
          <p:nvSpPr>
            <p:cNvPr id="20" name="Oval 19">
              <a:extLst>
                <a:ext uri="{FF2B5EF4-FFF2-40B4-BE49-F238E27FC236}">
                  <a16:creationId xmlns:a16="http://schemas.microsoft.com/office/drawing/2014/main" id="{C6D18D69-DD56-1F25-32A3-C70A9DD47FD9}"/>
                </a:ext>
              </a:extLst>
            </p:cNvPr>
            <p:cNvSpPr/>
            <p:nvPr/>
          </p:nvSpPr>
          <p:spPr>
            <a:xfrm>
              <a:off x="2203065" y="5440671"/>
              <a:ext cx="365245" cy="312331"/>
            </a:xfrm>
            <a:prstGeom prst="ellipse">
              <a:avLst/>
            </a:prstGeom>
            <a:grp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60">
              <a:extLst>
                <a:ext uri="{FF2B5EF4-FFF2-40B4-BE49-F238E27FC236}">
                  <a16:creationId xmlns:a16="http://schemas.microsoft.com/office/drawing/2014/main" id="{A073CA9E-384E-6FBC-9462-813D52620FFD}"/>
                </a:ext>
              </a:extLst>
            </p:cNvPr>
            <p:cNvCxnSpPr>
              <a:cxnSpLocks/>
              <a:stCxn id="20" idx="5"/>
              <a:endCxn id="27" idx="2"/>
            </p:cNvCxnSpPr>
            <p:nvPr/>
          </p:nvCxnSpPr>
          <p:spPr>
            <a:xfrm>
              <a:off x="2514821" y="5707262"/>
              <a:ext cx="2342654" cy="681221"/>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04" name="Group 103">
            <a:extLst>
              <a:ext uri="{FF2B5EF4-FFF2-40B4-BE49-F238E27FC236}">
                <a16:creationId xmlns:a16="http://schemas.microsoft.com/office/drawing/2014/main" id="{878F2018-4FDE-841A-9429-ADE3F799C841}"/>
              </a:ext>
            </a:extLst>
          </p:cNvPr>
          <p:cNvGrpSpPr/>
          <p:nvPr/>
        </p:nvGrpSpPr>
        <p:grpSpPr>
          <a:xfrm>
            <a:off x="286511" y="1774042"/>
            <a:ext cx="3241613" cy="3307725"/>
            <a:chOff x="286511" y="1774042"/>
            <a:chExt cx="3241613" cy="3307725"/>
          </a:xfrm>
        </p:grpSpPr>
        <p:grpSp>
          <p:nvGrpSpPr>
            <p:cNvPr id="14" name="Group 13">
              <a:extLst>
                <a:ext uri="{FF2B5EF4-FFF2-40B4-BE49-F238E27FC236}">
                  <a16:creationId xmlns:a16="http://schemas.microsoft.com/office/drawing/2014/main" id="{149BC49E-89A9-CC11-0012-83F6FDBF2F51}"/>
                </a:ext>
              </a:extLst>
            </p:cNvPr>
            <p:cNvGrpSpPr/>
            <p:nvPr/>
          </p:nvGrpSpPr>
          <p:grpSpPr>
            <a:xfrm>
              <a:off x="1586926" y="1774042"/>
              <a:ext cx="1941198" cy="3307725"/>
              <a:chOff x="6772656" y="2459736"/>
              <a:chExt cx="1315800" cy="2560320"/>
            </a:xfrm>
          </p:grpSpPr>
          <p:sp>
            <p:nvSpPr>
              <p:cNvPr id="11" name="Freeform: Shape 10">
                <a:extLst>
                  <a:ext uri="{FF2B5EF4-FFF2-40B4-BE49-F238E27FC236}">
                    <a16:creationId xmlns:a16="http://schemas.microsoft.com/office/drawing/2014/main" id="{9E72382B-15A9-98D3-7431-FC404D0E0821}"/>
                  </a:ext>
                </a:extLst>
              </p:cNvPr>
              <p:cNvSpPr/>
              <p:nvPr/>
            </p:nvSpPr>
            <p:spPr>
              <a:xfrm flipV="1">
                <a:off x="6772656" y="3739896"/>
                <a:ext cx="1315800" cy="1280160"/>
              </a:xfrm>
              <a:custGeom>
                <a:avLst/>
                <a:gdLst>
                  <a:gd name="connsiteX0" fmla="*/ 0 w 1315800"/>
                  <a:gd name="connsiteY0" fmla="*/ 0 h 1280160"/>
                  <a:gd name="connsiteX1" fmla="*/ 1309938 w 1315800"/>
                  <a:gd name="connsiteY1" fmla="*/ 1165689 h 1280160"/>
                  <a:gd name="connsiteX2" fmla="*/ 1315800 w 1315800"/>
                  <a:gd name="connsiteY2" fmla="*/ 1280160 h 1280160"/>
                  <a:gd name="connsiteX3" fmla="*/ 0 w 1315800"/>
                  <a:gd name="connsiteY3" fmla="*/ 1280160 h 1280160"/>
                </a:gdLst>
                <a:ahLst/>
                <a:cxnLst>
                  <a:cxn ang="0">
                    <a:pos x="connsiteX0" y="connsiteY0"/>
                  </a:cxn>
                  <a:cxn ang="0">
                    <a:pos x="connsiteX1" y="connsiteY1"/>
                  </a:cxn>
                  <a:cxn ang="0">
                    <a:pos x="connsiteX2" y="connsiteY2"/>
                  </a:cxn>
                  <a:cxn ang="0">
                    <a:pos x="connsiteX3" y="connsiteY3"/>
                  </a:cxn>
                </a:cxnLst>
                <a:rect l="l" t="t" r="r" b="b"/>
                <a:pathLst>
                  <a:path w="1315800" h="1280160">
                    <a:moveTo>
                      <a:pt x="0" y="0"/>
                    </a:moveTo>
                    <a:cubicBezTo>
                      <a:pt x="681762" y="0"/>
                      <a:pt x="1242508" y="510939"/>
                      <a:pt x="1309938" y="1165689"/>
                    </a:cubicBezTo>
                    <a:lnTo>
                      <a:pt x="1315800" y="1280160"/>
                    </a:lnTo>
                    <a:lnTo>
                      <a:pt x="0" y="1280160"/>
                    </a:lnTo>
                    <a:close/>
                  </a:path>
                </a:pathLst>
              </a:custGeom>
              <a:solidFill>
                <a:schemeClr val="accent2">
                  <a:lumMod val="60000"/>
                  <a:lumOff val="40000"/>
                </a:schemeClr>
              </a:solidFill>
              <a:ln>
                <a:noFill/>
              </a:ln>
              <a:effectLst>
                <a:outerShdw blurRad="127000" dist="228600" dir="2700000" sx="98000" sy="98000" algn="ctr">
                  <a:srgbClr val="000000">
                    <a:alpha val="4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AF87A12B-404A-1C40-CACD-F3DA28B772F6}"/>
                  </a:ext>
                </a:extLst>
              </p:cNvPr>
              <p:cNvSpPr/>
              <p:nvPr/>
            </p:nvSpPr>
            <p:spPr>
              <a:xfrm>
                <a:off x="6772656" y="2459736"/>
                <a:ext cx="1315800" cy="1280160"/>
              </a:xfrm>
              <a:custGeom>
                <a:avLst/>
                <a:gdLst>
                  <a:gd name="connsiteX0" fmla="*/ 0 w 1315800"/>
                  <a:gd name="connsiteY0" fmla="*/ 0 h 1280160"/>
                  <a:gd name="connsiteX1" fmla="*/ 1309938 w 1315800"/>
                  <a:gd name="connsiteY1" fmla="*/ 1165689 h 1280160"/>
                  <a:gd name="connsiteX2" fmla="*/ 1315800 w 1315800"/>
                  <a:gd name="connsiteY2" fmla="*/ 1280160 h 1280160"/>
                  <a:gd name="connsiteX3" fmla="*/ 0 w 1315800"/>
                  <a:gd name="connsiteY3" fmla="*/ 1280160 h 1280160"/>
                </a:gdLst>
                <a:ahLst/>
                <a:cxnLst>
                  <a:cxn ang="0">
                    <a:pos x="connsiteX0" y="connsiteY0"/>
                  </a:cxn>
                  <a:cxn ang="0">
                    <a:pos x="connsiteX1" y="connsiteY1"/>
                  </a:cxn>
                  <a:cxn ang="0">
                    <a:pos x="connsiteX2" y="connsiteY2"/>
                  </a:cxn>
                  <a:cxn ang="0">
                    <a:pos x="connsiteX3" y="connsiteY3"/>
                  </a:cxn>
                </a:cxnLst>
                <a:rect l="l" t="t" r="r" b="b"/>
                <a:pathLst>
                  <a:path w="1315800" h="1280160">
                    <a:moveTo>
                      <a:pt x="0" y="0"/>
                    </a:moveTo>
                    <a:cubicBezTo>
                      <a:pt x="681762" y="0"/>
                      <a:pt x="1242508" y="510939"/>
                      <a:pt x="1309938" y="1165689"/>
                    </a:cubicBezTo>
                    <a:lnTo>
                      <a:pt x="1315800" y="1280160"/>
                    </a:lnTo>
                    <a:lnTo>
                      <a:pt x="0" y="1280160"/>
                    </a:lnTo>
                    <a:close/>
                  </a:path>
                </a:pathLst>
              </a:custGeom>
              <a:solidFill>
                <a:schemeClr val="accent2">
                  <a:lumMod val="75000"/>
                </a:schemeClr>
              </a:solidFill>
              <a:ln>
                <a:noFill/>
              </a:ln>
              <a:effectLst>
                <a:outerShdw blurRad="127000" dist="228600" dir="2700000" sx="98000" sy="98000" algn="ctr">
                  <a:srgbClr val="000000">
                    <a:alpha val="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Oval 1">
              <a:extLst>
                <a:ext uri="{FF2B5EF4-FFF2-40B4-BE49-F238E27FC236}">
                  <a16:creationId xmlns:a16="http://schemas.microsoft.com/office/drawing/2014/main" id="{D8CE7DED-3EA3-9B54-25EB-5C13BFA89629}"/>
                </a:ext>
              </a:extLst>
            </p:cNvPr>
            <p:cNvSpPr/>
            <p:nvPr/>
          </p:nvSpPr>
          <p:spPr>
            <a:xfrm>
              <a:off x="286511" y="2104815"/>
              <a:ext cx="2713909" cy="2646180"/>
            </a:xfrm>
            <a:prstGeom prst="ellipse">
              <a:avLst/>
            </a:prstGeom>
            <a:solidFill>
              <a:schemeClr val="bg1"/>
            </a:solidFill>
            <a:ln>
              <a:noFill/>
            </a:ln>
            <a:effectLst>
              <a:outerShdw blurRad="127000" dist="228600" dir="2700000" sx="98000" sy="98000" algn="ctr">
                <a:srgbClr val="000000">
                  <a:alpha val="6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F3C8D846-CB9B-8F21-F409-EBF290DF80D7}"/>
                </a:ext>
              </a:extLst>
            </p:cNvPr>
            <p:cNvSpPr txBox="1"/>
            <p:nvPr/>
          </p:nvSpPr>
          <p:spPr>
            <a:xfrm>
              <a:off x="597327" y="2579683"/>
              <a:ext cx="2092276" cy="1938992"/>
            </a:xfrm>
            <a:prstGeom prst="rect">
              <a:avLst/>
            </a:prstGeom>
            <a:noFill/>
          </p:spPr>
          <p:txBody>
            <a:bodyPr wrap="square" rtlCol="0">
              <a:spAutoFit/>
            </a:bodyPr>
            <a:lstStyle/>
            <a:p>
              <a:pPr algn="ctr"/>
              <a:r>
                <a:rPr lang="en-US" sz="2000" b="1" dirty="0"/>
                <a:t>Behavior and Psychology of Youth in Tuyên Quang City When Using Social Network</a:t>
              </a:r>
              <a:endParaRPr lang="en-US" sz="2000" b="1" dirty="0">
                <a:latin typeface="Aptos (Body)"/>
              </a:endParaRPr>
            </a:p>
          </p:txBody>
        </p:sp>
      </p:grpSp>
      <p:grpSp>
        <p:nvGrpSpPr>
          <p:cNvPr id="106" name="Group 105">
            <a:extLst>
              <a:ext uri="{FF2B5EF4-FFF2-40B4-BE49-F238E27FC236}">
                <a16:creationId xmlns:a16="http://schemas.microsoft.com/office/drawing/2014/main" id="{B4A1E31C-465F-A329-8366-6E182639496B}"/>
              </a:ext>
            </a:extLst>
          </p:cNvPr>
          <p:cNvGrpSpPr/>
          <p:nvPr/>
        </p:nvGrpSpPr>
        <p:grpSpPr>
          <a:xfrm>
            <a:off x="5695547" y="1187724"/>
            <a:ext cx="5941051" cy="1141247"/>
            <a:chOff x="5695547" y="1187724"/>
            <a:chExt cx="6227962" cy="1666354"/>
          </a:xfrm>
        </p:grpSpPr>
        <p:sp>
          <p:nvSpPr>
            <p:cNvPr id="81" name="Rectangle: Rounded Corners 80">
              <a:extLst>
                <a:ext uri="{FF2B5EF4-FFF2-40B4-BE49-F238E27FC236}">
                  <a16:creationId xmlns:a16="http://schemas.microsoft.com/office/drawing/2014/main" id="{85B01A96-6EA7-0D39-00FD-AAF85BDAB0D1}"/>
                </a:ext>
              </a:extLst>
            </p:cNvPr>
            <p:cNvSpPr/>
            <p:nvPr/>
          </p:nvSpPr>
          <p:spPr>
            <a:xfrm>
              <a:off x="6114020" y="1187724"/>
              <a:ext cx="5809489" cy="1666354"/>
            </a:xfrm>
            <a:prstGeom prst="roundRect">
              <a:avLst>
                <a:gd name="adj" fmla="val 36039"/>
              </a:avLst>
            </a:prstGeom>
            <a:solidFill>
              <a:schemeClr val="accent2">
                <a:lumMod val="60000"/>
                <a:lumOff val="4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1AAC0E7C-B70E-8CD3-415A-A34D0BC3FE1C}"/>
                </a:ext>
              </a:extLst>
            </p:cNvPr>
            <p:cNvSpPr/>
            <p:nvPr/>
          </p:nvSpPr>
          <p:spPr>
            <a:xfrm>
              <a:off x="5695547" y="1573947"/>
              <a:ext cx="634409" cy="797567"/>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5" name="Graphic 84" descr="Presentation with bar chart">
              <a:extLst>
                <a:ext uri="{FF2B5EF4-FFF2-40B4-BE49-F238E27FC236}">
                  <a16:creationId xmlns:a16="http://schemas.microsoft.com/office/drawing/2014/main" id="{B036D73C-59E8-B277-C4DD-335864EDCFD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676489" y="1386755"/>
              <a:ext cx="1010842" cy="1407953"/>
            </a:xfrm>
            <a:prstGeom prst="rect">
              <a:avLst/>
            </a:prstGeom>
          </p:spPr>
        </p:pic>
        <p:sp>
          <p:nvSpPr>
            <p:cNvPr id="95" name="TextBox 94">
              <a:extLst>
                <a:ext uri="{FF2B5EF4-FFF2-40B4-BE49-F238E27FC236}">
                  <a16:creationId xmlns:a16="http://schemas.microsoft.com/office/drawing/2014/main" id="{AC16375D-A39C-C766-AEEE-92BDDC52E8C0}"/>
                </a:ext>
              </a:extLst>
            </p:cNvPr>
            <p:cNvSpPr txBox="1"/>
            <p:nvPr/>
          </p:nvSpPr>
          <p:spPr>
            <a:xfrm>
              <a:off x="5830234" y="1741684"/>
              <a:ext cx="365245" cy="539268"/>
            </a:xfrm>
            <a:prstGeom prst="rect">
              <a:avLst/>
            </a:prstGeom>
            <a:noFill/>
          </p:spPr>
          <p:txBody>
            <a:bodyPr wrap="square" rtlCol="0">
              <a:spAutoFit/>
            </a:bodyPr>
            <a:lstStyle/>
            <a:p>
              <a:r>
                <a:rPr lang="vi-VN" dirty="0"/>
                <a:t>II</a:t>
              </a:r>
              <a:endParaRPr lang="en-US" dirty="0"/>
            </a:p>
          </p:txBody>
        </p:sp>
        <p:sp>
          <p:nvSpPr>
            <p:cNvPr id="101" name="TextBox 100">
              <a:extLst>
                <a:ext uri="{FF2B5EF4-FFF2-40B4-BE49-F238E27FC236}">
                  <a16:creationId xmlns:a16="http://schemas.microsoft.com/office/drawing/2014/main" id="{817BB721-A1D5-2101-1B9C-F3E5542EBE83}"/>
                </a:ext>
              </a:extLst>
            </p:cNvPr>
            <p:cNvSpPr txBox="1"/>
            <p:nvPr/>
          </p:nvSpPr>
          <p:spPr>
            <a:xfrm>
              <a:off x="6559633" y="1326596"/>
              <a:ext cx="4325680" cy="1348170"/>
            </a:xfrm>
            <a:prstGeom prst="rect">
              <a:avLst/>
            </a:prstGeom>
            <a:noFill/>
          </p:spPr>
          <p:txBody>
            <a:bodyPr wrap="square" rtlCol="0">
              <a:spAutoFit/>
            </a:bodyPr>
            <a:lstStyle/>
            <a:p>
              <a:pPr algn="ctr"/>
              <a:r>
                <a:rPr lang="en-US" b="1" dirty="0"/>
                <a:t>How will the behavior and psychology of young people change when participating in the online shopping market?</a:t>
              </a:r>
            </a:p>
          </p:txBody>
        </p:sp>
      </p:grpSp>
      <p:grpSp>
        <p:nvGrpSpPr>
          <p:cNvPr id="5" name="Group 4">
            <a:extLst>
              <a:ext uri="{FF2B5EF4-FFF2-40B4-BE49-F238E27FC236}">
                <a16:creationId xmlns:a16="http://schemas.microsoft.com/office/drawing/2014/main" id="{B95C8B4A-606F-7BFC-86E6-0BE39A2430DA}"/>
              </a:ext>
            </a:extLst>
          </p:cNvPr>
          <p:cNvGrpSpPr/>
          <p:nvPr/>
        </p:nvGrpSpPr>
        <p:grpSpPr>
          <a:xfrm>
            <a:off x="5751689" y="2761428"/>
            <a:ext cx="6227962" cy="1378641"/>
            <a:chOff x="5695547" y="1187724"/>
            <a:chExt cx="6227962" cy="1666354"/>
          </a:xfrm>
        </p:grpSpPr>
        <p:sp>
          <p:nvSpPr>
            <p:cNvPr id="6" name="Rectangle: Rounded Corners 5">
              <a:extLst>
                <a:ext uri="{FF2B5EF4-FFF2-40B4-BE49-F238E27FC236}">
                  <a16:creationId xmlns:a16="http://schemas.microsoft.com/office/drawing/2014/main" id="{226DF0D9-5605-C4F5-763D-55E73FD70110}"/>
                </a:ext>
              </a:extLst>
            </p:cNvPr>
            <p:cNvSpPr/>
            <p:nvPr/>
          </p:nvSpPr>
          <p:spPr>
            <a:xfrm>
              <a:off x="6114020" y="1187724"/>
              <a:ext cx="5809489" cy="1666354"/>
            </a:xfrm>
            <a:prstGeom prst="roundRect">
              <a:avLst>
                <a:gd name="adj" fmla="val 36039"/>
              </a:avLst>
            </a:prstGeom>
            <a:solidFill>
              <a:schemeClr val="accent2">
                <a:lumMod val="60000"/>
                <a:lumOff val="4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7" name="Oval 6">
              <a:extLst>
                <a:ext uri="{FF2B5EF4-FFF2-40B4-BE49-F238E27FC236}">
                  <a16:creationId xmlns:a16="http://schemas.microsoft.com/office/drawing/2014/main" id="{79EC70A3-545F-ECEA-D954-E9A4CB03AAB4}"/>
                </a:ext>
              </a:extLst>
            </p:cNvPr>
            <p:cNvSpPr/>
            <p:nvPr/>
          </p:nvSpPr>
          <p:spPr>
            <a:xfrm>
              <a:off x="5695547" y="1573947"/>
              <a:ext cx="634409" cy="66023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Head with gears">
              <a:extLst>
                <a:ext uri="{FF2B5EF4-FFF2-40B4-BE49-F238E27FC236}">
                  <a16:creationId xmlns:a16="http://schemas.microsoft.com/office/drawing/2014/main" id="{24D2E553-A68D-779D-14B8-51EECD87A4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10761" y="1351607"/>
              <a:ext cx="1338585" cy="1338585"/>
            </a:xfrm>
            <a:prstGeom prst="rect">
              <a:avLst/>
            </a:prstGeom>
          </p:spPr>
        </p:pic>
        <p:sp>
          <p:nvSpPr>
            <p:cNvPr id="9" name="TextBox 8">
              <a:extLst>
                <a:ext uri="{FF2B5EF4-FFF2-40B4-BE49-F238E27FC236}">
                  <a16:creationId xmlns:a16="http://schemas.microsoft.com/office/drawing/2014/main" id="{AACF7643-6D33-F406-2A4B-7CBAFE458FF9}"/>
                </a:ext>
              </a:extLst>
            </p:cNvPr>
            <p:cNvSpPr txBox="1"/>
            <p:nvPr/>
          </p:nvSpPr>
          <p:spPr>
            <a:xfrm>
              <a:off x="5820376" y="1709421"/>
              <a:ext cx="509689" cy="446409"/>
            </a:xfrm>
            <a:prstGeom prst="rect">
              <a:avLst/>
            </a:prstGeom>
            <a:noFill/>
          </p:spPr>
          <p:txBody>
            <a:bodyPr wrap="square" rtlCol="0">
              <a:spAutoFit/>
            </a:bodyPr>
            <a:lstStyle/>
            <a:p>
              <a:r>
                <a:rPr lang="vi-VN" dirty="0"/>
                <a:t>III</a:t>
              </a:r>
              <a:endParaRPr lang="en-US" dirty="0"/>
            </a:p>
          </p:txBody>
        </p:sp>
        <p:sp>
          <p:nvSpPr>
            <p:cNvPr id="10" name="TextBox 9">
              <a:extLst>
                <a:ext uri="{FF2B5EF4-FFF2-40B4-BE49-F238E27FC236}">
                  <a16:creationId xmlns:a16="http://schemas.microsoft.com/office/drawing/2014/main" id="{E6B5BE5A-020D-F085-A722-9784BF39B16B}"/>
                </a:ext>
              </a:extLst>
            </p:cNvPr>
            <p:cNvSpPr txBox="1"/>
            <p:nvPr/>
          </p:nvSpPr>
          <p:spPr>
            <a:xfrm>
              <a:off x="6401017" y="1507515"/>
              <a:ext cx="4325680" cy="1116023"/>
            </a:xfrm>
            <a:prstGeom prst="rect">
              <a:avLst/>
            </a:prstGeom>
            <a:noFill/>
          </p:spPr>
          <p:txBody>
            <a:bodyPr wrap="square" rtlCol="0">
              <a:spAutoFit/>
            </a:bodyPr>
            <a:lstStyle/>
            <a:p>
              <a:pPr algn="ctr"/>
              <a:r>
                <a:rPr lang="en-US" b="1" dirty="0"/>
                <a:t>Factors influencing the behavior and psychology of the youth when engaging in online shopping channels.</a:t>
              </a:r>
            </a:p>
          </p:txBody>
        </p:sp>
      </p:grpSp>
      <p:grpSp>
        <p:nvGrpSpPr>
          <p:cNvPr id="12" name="Group 11">
            <a:extLst>
              <a:ext uri="{FF2B5EF4-FFF2-40B4-BE49-F238E27FC236}">
                <a16:creationId xmlns:a16="http://schemas.microsoft.com/office/drawing/2014/main" id="{57B4C612-6A46-2195-7EDE-1F7CE00ACD64}"/>
              </a:ext>
            </a:extLst>
          </p:cNvPr>
          <p:cNvGrpSpPr/>
          <p:nvPr/>
        </p:nvGrpSpPr>
        <p:grpSpPr>
          <a:xfrm>
            <a:off x="4257626" y="3314870"/>
            <a:ext cx="1494063" cy="312331"/>
            <a:chOff x="3892380" y="2087378"/>
            <a:chExt cx="1457249" cy="312331"/>
          </a:xfrm>
          <a:solidFill>
            <a:schemeClr val="accent2">
              <a:lumMod val="50000"/>
            </a:schemeClr>
          </a:solidFill>
        </p:grpSpPr>
        <p:sp>
          <p:nvSpPr>
            <p:cNvPr id="15" name="Oval 14">
              <a:extLst>
                <a:ext uri="{FF2B5EF4-FFF2-40B4-BE49-F238E27FC236}">
                  <a16:creationId xmlns:a16="http://schemas.microsoft.com/office/drawing/2014/main" id="{948C21E3-131C-CA53-753C-F74098573B65}"/>
                </a:ext>
              </a:extLst>
            </p:cNvPr>
            <p:cNvSpPr/>
            <p:nvPr/>
          </p:nvSpPr>
          <p:spPr>
            <a:xfrm>
              <a:off x="3892380" y="2087378"/>
              <a:ext cx="365245" cy="312331"/>
            </a:xfrm>
            <a:prstGeom prst="ellipse">
              <a:avLst/>
            </a:prstGeom>
            <a:grp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1" name="Straight Connector 20">
              <a:extLst>
                <a:ext uri="{FF2B5EF4-FFF2-40B4-BE49-F238E27FC236}">
                  <a16:creationId xmlns:a16="http://schemas.microsoft.com/office/drawing/2014/main" id="{B57B4ABC-8DFB-9B10-372E-2439401082DA}"/>
                </a:ext>
              </a:extLst>
            </p:cNvPr>
            <p:cNvCxnSpPr>
              <a:cxnSpLocks/>
              <a:stCxn id="15" idx="6"/>
              <a:endCxn id="7" idx="2"/>
            </p:cNvCxnSpPr>
            <p:nvPr/>
          </p:nvCxnSpPr>
          <p:spPr>
            <a:xfrm flipV="1">
              <a:off x="4257625" y="2126592"/>
              <a:ext cx="1092004" cy="11695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0" name="Group 39">
            <a:extLst>
              <a:ext uri="{FF2B5EF4-FFF2-40B4-BE49-F238E27FC236}">
                <a16:creationId xmlns:a16="http://schemas.microsoft.com/office/drawing/2014/main" id="{5ABB3795-6412-7A98-30F3-BD43BF02C842}"/>
              </a:ext>
            </a:extLst>
          </p:cNvPr>
          <p:cNvGrpSpPr/>
          <p:nvPr/>
        </p:nvGrpSpPr>
        <p:grpSpPr>
          <a:xfrm>
            <a:off x="4540271" y="0"/>
            <a:ext cx="6121245" cy="878168"/>
            <a:chOff x="4540271" y="0"/>
            <a:chExt cx="6121245" cy="878168"/>
          </a:xfrm>
        </p:grpSpPr>
        <p:grpSp>
          <p:nvGrpSpPr>
            <p:cNvPr id="34" name="Group 33">
              <a:extLst>
                <a:ext uri="{FF2B5EF4-FFF2-40B4-BE49-F238E27FC236}">
                  <a16:creationId xmlns:a16="http://schemas.microsoft.com/office/drawing/2014/main" id="{501C6D68-CF44-7A7C-52D8-3DF2077D740C}"/>
                </a:ext>
              </a:extLst>
            </p:cNvPr>
            <p:cNvGrpSpPr/>
            <p:nvPr/>
          </p:nvGrpSpPr>
          <p:grpSpPr>
            <a:xfrm>
              <a:off x="4540271" y="0"/>
              <a:ext cx="6121245" cy="878168"/>
              <a:chOff x="4540271" y="0"/>
              <a:chExt cx="6121245" cy="878168"/>
            </a:xfrm>
          </p:grpSpPr>
          <p:sp>
            <p:nvSpPr>
              <p:cNvPr id="80" name="Rectangle: Rounded Corners 79">
                <a:extLst>
                  <a:ext uri="{FF2B5EF4-FFF2-40B4-BE49-F238E27FC236}">
                    <a16:creationId xmlns:a16="http://schemas.microsoft.com/office/drawing/2014/main" id="{C0A8687F-6089-57A3-6E27-23D233B84FBE}"/>
                  </a:ext>
                </a:extLst>
              </p:cNvPr>
              <p:cNvSpPr/>
              <p:nvPr/>
            </p:nvSpPr>
            <p:spPr>
              <a:xfrm>
                <a:off x="4852027" y="0"/>
                <a:ext cx="5809489" cy="878168"/>
              </a:xfrm>
              <a:prstGeom prst="roundRect">
                <a:avLst>
                  <a:gd name="adj" fmla="val 36039"/>
                </a:avLst>
              </a:prstGeom>
              <a:solidFill>
                <a:schemeClr val="accent2">
                  <a:lumMod val="60000"/>
                  <a:lumOff val="4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Oval 24">
                <a:extLst>
                  <a:ext uri="{FF2B5EF4-FFF2-40B4-BE49-F238E27FC236}">
                    <a16:creationId xmlns:a16="http://schemas.microsoft.com/office/drawing/2014/main" id="{BB7BEF16-05F8-CE0B-4AA0-2D9F2EAF7688}"/>
                  </a:ext>
                </a:extLst>
              </p:cNvPr>
              <p:cNvSpPr/>
              <p:nvPr/>
            </p:nvSpPr>
            <p:spPr>
              <a:xfrm>
                <a:off x="4540271" y="60675"/>
                <a:ext cx="634409" cy="66023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3" name="Graphic 92" descr="Magnifying glass">
                <a:extLst>
                  <a:ext uri="{FF2B5EF4-FFF2-40B4-BE49-F238E27FC236}">
                    <a16:creationId xmlns:a16="http://schemas.microsoft.com/office/drawing/2014/main" id="{BD349643-2E57-C295-3018-3635D86C43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90177" y="37464"/>
                <a:ext cx="756849" cy="756849"/>
              </a:xfrm>
              <a:prstGeom prst="rect">
                <a:avLst/>
              </a:prstGeom>
            </p:spPr>
          </p:pic>
          <p:sp>
            <p:nvSpPr>
              <p:cNvPr id="94" name="TextBox 93">
                <a:extLst>
                  <a:ext uri="{FF2B5EF4-FFF2-40B4-BE49-F238E27FC236}">
                    <a16:creationId xmlns:a16="http://schemas.microsoft.com/office/drawing/2014/main" id="{51299754-DA94-FEC3-DCF5-67E0C8450A7F}"/>
                  </a:ext>
                </a:extLst>
              </p:cNvPr>
              <p:cNvSpPr txBox="1"/>
              <p:nvPr/>
            </p:nvSpPr>
            <p:spPr>
              <a:xfrm>
                <a:off x="4731488" y="210967"/>
                <a:ext cx="454743" cy="369332"/>
              </a:xfrm>
              <a:prstGeom prst="rect">
                <a:avLst/>
              </a:prstGeom>
              <a:noFill/>
            </p:spPr>
            <p:txBody>
              <a:bodyPr wrap="square" rtlCol="0">
                <a:spAutoFit/>
              </a:bodyPr>
              <a:lstStyle/>
              <a:p>
                <a:r>
                  <a:rPr lang="vi-VN" dirty="0"/>
                  <a:t>I</a:t>
                </a:r>
                <a:endParaRPr lang="en-US" dirty="0"/>
              </a:p>
            </p:txBody>
          </p:sp>
          <p:sp>
            <p:nvSpPr>
              <p:cNvPr id="100" name="TextBox 99">
                <a:extLst>
                  <a:ext uri="{FF2B5EF4-FFF2-40B4-BE49-F238E27FC236}">
                    <a16:creationId xmlns:a16="http://schemas.microsoft.com/office/drawing/2014/main" id="{03F5A002-7881-1B2C-90A5-BE9F4D15F02B}"/>
                  </a:ext>
                </a:extLst>
              </p:cNvPr>
              <p:cNvSpPr txBox="1"/>
              <p:nvPr/>
            </p:nvSpPr>
            <p:spPr>
              <a:xfrm>
                <a:off x="6239727" y="190497"/>
                <a:ext cx="3189768" cy="461665"/>
              </a:xfrm>
              <a:prstGeom prst="rect">
                <a:avLst/>
              </a:prstGeom>
              <a:noFill/>
            </p:spPr>
            <p:txBody>
              <a:bodyPr wrap="square" rtlCol="0">
                <a:spAutoFit/>
              </a:bodyPr>
              <a:lstStyle/>
              <a:p>
                <a:endParaRPr lang="en-US" sz="2400" dirty="0">
                  <a:latin typeface="+mj-lt"/>
                </a:endParaRPr>
              </a:p>
            </p:txBody>
          </p:sp>
        </p:grpSp>
        <p:sp>
          <p:nvSpPr>
            <p:cNvPr id="35" name="TextBox 34">
              <a:extLst>
                <a:ext uri="{FF2B5EF4-FFF2-40B4-BE49-F238E27FC236}">
                  <a16:creationId xmlns:a16="http://schemas.microsoft.com/office/drawing/2014/main" id="{21A9DC76-07F3-A1C0-DA60-2A3398013FE8}"/>
                </a:ext>
              </a:extLst>
            </p:cNvPr>
            <p:cNvSpPr txBox="1"/>
            <p:nvPr/>
          </p:nvSpPr>
          <p:spPr>
            <a:xfrm>
              <a:off x="5446675" y="92068"/>
              <a:ext cx="4373408" cy="646331"/>
            </a:xfrm>
            <a:prstGeom prst="rect">
              <a:avLst/>
            </a:prstGeom>
            <a:noFill/>
          </p:spPr>
          <p:txBody>
            <a:bodyPr wrap="square" rtlCol="0">
              <a:spAutoFit/>
            </a:bodyPr>
            <a:lstStyle/>
            <a:p>
              <a:r>
                <a:rPr lang="en-US" b="1" dirty="0"/>
                <a:t>The current state of social media usage among the youth in Tuyên Quang City</a:t>
              </a:r>
            </a:p>
          </p:txBody>
        </p:sp>
      </p:grpSp>
      <p:grpSp>
        <p:nvGrpSpPr>
          <p:cNvPr id="39" name="Group 38">
            <a:extLst>
              <a:ext uri="{FF2B5EF4-FFF2-40B4-BE49-F238E27FC236}">
                <a16:creationId xmlns:a16="http://schemas.microsoft.com/office/drawing/2014/main" id="{6DF63C43-13F6-D97B-2704-759611F3871B}"/>
              </a:ext>
            </a:extLst>
          </p:cNvPr>
          <p:cNvGrpSpPr/>
          <p:nvPr/>
        </p:nvGrpSpPr>
        <p:grpSpPr>
          <a:xfrm>
            <a:off x="5463702" y="4446250"/>
            <a:ext cx="6144714" cy="1141247"/>
            <a:chOff x="5463702" y="4446250"/>
            <a:chExt cx="6144714" cy="1141247"/>
          </a:xfrm>
        </p:grpSpPr>
        <p:grpSp>
          <p:nvGrpSpPr>
            <p:cNvPr id="33" name="Group 32">
              <a:extLst>
                <a:ext uri="{FF2B5EF4-FFF2-40B4-BE49-F238E27FC236}">
                  <a16:creationId xmlns:a16="http://schemas.microsoft.com/office/drawing/2014/main" id="{7CBE4578-D886-058F-AEFC-B4B79AA92AC6}"/>
                </a:ext>
              </a:extLst>
            </p:cNvPr>
            <p:cNvGrpSpPr/>
            <p:nvPr/>
          </p:nvGrpSpPr>
          <p:grpSpPr>
            <a:xfrm>
              <a:off x="5463702" y="4446250"/>
              <a:ext cx="6144714" cy="1141247"/>
              <a:chOff x="5463702" y="4446250"/>
              <a:chExt cx="6144714" cy="1141247"/>
            </a:xfrm>
          </p:grpSpPr>
          <p:sp>
            <p:nvSpPr>
              <p:cNvPr id="82" name="Rectangle: Rounded Corners 81">
                <a:extLst>
                  <a:ext uri="{FF2B5EF4-FFF2-40B4-BE49-F238E27FC236}">
                    <a16:creationId xmlns:a16="http://schemas.microsoft.com/office/drawing/2014/main" id="{BA996806-0723-797A-EED4-25ECED4AB4F8}"/>
                  </a:ext>
                </a:extLst>
              </p:cNvPr>
              <p:cNvSpPr/>
              <p:nvPr/>
            </p:nvSpPr>
            <p:spPr>
              <a:xfrm>
                <a:off x="5798927" y="4446250"/>
                <a:ext cx="5809489" cy="1141247"/>
              </a:xfrm>
              <a:prstGeom prst="roundRect">
                <a:avLst>
                  <a:gd name="adj" fmla="val 36039"/>
                </a:avLst>
              </a:prstGeom>
              <a:solidFill>
                <a:schemeClr val="accent2">
                  <a:lumMod val="60000"/>
                  <a:lumOff val="4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50EF043E-DD51-5EDE-F680-8839353F911E}"/>
                  </a:ext>
                </a:extLst>
              </p:cNvPr>
              <p:cNvSpPr/>
              <p:nvPr/>
            </p:nvSpPr>
            <p:spPr>
              <a:xfrm>
                <a:off x="5463702" y="4820659"/>
                <a:ext cx="654883" cy="58510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9" name="Graphic 88" descr="Person with idea">
                <a:extLst>
                  <a:ext uri="{FF2B5EF4-FFF2-40B4-BE49-F238E27FC236}">
                    <a16:creationId xmlns:a16="http://schemas.microsoft.com/office/drawing/2014/main" id="{A25A3785-7ED0-9F94-1258-1197248491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57481" y="4446251"/>
                <a:ext cx="1421392" cy="1077814"/>
              </a:xfrm>
              <a:prstGeom prst="rect">
                <a:avLst/>
              </a:prstGeom>
            </p:spPr>
          </p:pic>
          <p:sp>
            <p:nvSpPr>
              <p:cNvPr id="96" name="TextBox 95">
                <a:extLst>
                  <a:ext uri="{FF2B5EF4-FFF2-40B4-BE49-F238E27FC236}">
                    <a16:creationId xmlns:a16="http://schemas.microsoft.com/office/drawing/2014/main" id="{092147F6-9C2B-7ACE-7A0A-15219C518F00}"/>
                  </a:ext>
                </a:extLst>
              </p:cNvPr>
              <p:cNvSpPr txBox="1"/>
              <p:nvPr/>
            </p:nvSpPr>
            <p:spPr>
              <a:xfrm>
                <a:off x="5583025" y="4948100"/>
                <a:ext cx="708069" cy="369332"/>
              </a:xfrm>
              <a:prstGeom prst="rect">
                <a:avLst/>
              </a:prstGeom>
              <a:noFill/>
            </p:spPr>
            <p:txBody>
              <a:bodyPr wrap="square" rtlCol="0">
                <a:spAutoFit/>
              </a:bodyPr>
              <a:lstStyle/>
              <a:p>
                <a:r>
                  <a:rPr lang="vi-VN" dirty="0"/>
                  <a:t>IV</a:t>
                </a:r>
                <a:endParaRPr lang="en-US" dirty="0"/>
              </a:p>
            </p:txBody>
          </p:sp>
        </p:grpSp>
        <p:sp>
          <p:nvSpPr>
            <p:cNvPr id="36" name="TextBox 35">
              <a:extLst>
                <a:ext uri="{FF2B5EF4-FFF2-40B4-BE49-F238E27FC236}">
                  <a16:creationId xmlns:a16="http://schemas.microsoft.com/office/drawing/2014/main" id="{4076A6AC-0B90-8F61-9D47-5B7FEE0C80A6}"/>
                </a:ext>
              </a:extLst>
            </p:cNvPr>
            <p:cNvSpPr txBox="1"/>
            <p:nvPr/>
          </p:nvSpPr>
          <p:spPr>
            <a:xfrm>
              <a:off x="6254941" y="4587381"/>
              <a:ext cx="4350133" cy="923330"/>
            </a:xfrm>
            <a:prstGeom prst="rect">
              <a:avLst/>
            </a:prstGeom>
            <a:noFill/>
          </p:spPr>
          <p:txBody>
            <a:bodyPr wrap="square" rtlCol="0">
              <a:spAutoFit/>
            </a:bodyPr>
            <a:lstStyle/>
            <a:p>
              <a:r>
                <a:rPr lang="en-US" b="1" dirty="0"/>
                <a:t>The advantages and impact of online shopping for the youth—how does it affect the economy in Tuyên Quang Province?</a:t>
              </a:r>
            </a:p>
          </p:txBody>
        </p:sp>
      </p:grpSp>
      <p:grpSp>
        <p:nvGrpSpPr>
          <p:cNvPr id="38" name="Group 37">
            <a:extLst>
              <a:ext uri="{FF2B5EF4-FFF2-40B4-BE49-F238E27FC236}">
                <a16:creationId xmlns:a16="http://schemas.microsoft.com/office/drawing/2014/main" id="{572F66D0-2343-9A73-79FD-1E4E7A4F85C2}"/>
              </a:ext>
            </a:extLst>
          </p:cNvPr>
          <p:cNvGrpSpPr/>
          <p:nvPr/>
        </p:nvGrpSpPr>
        <p:grpSpPr>
          <a:xfrm>
            <a:off x="4857475" y="5962724"/>
            <a:ext cx="6134665" cy="878168"/>
            <a:chOff x="4857475" y="5962724"/>
            <a:chExt cx="6134665" cy="878168"/>
          </a:xfrm>
        </p:grpSpPr>
        <p:grpSp>
          <p:nvGrpSpPr>
            <p:cNvPr id="108" name="Group 107">
              <a:extLst>
                <a:ext uri="{FF2B5EF4-FFF2-40B4-BE49-F238E27FC236}">
                  <a16:creationId xmlns:a16="http://schemas.microsoft.com/office/drawing/2014/main" id="{9C85A1C0-3769-EDF6-BE13-503B297A07F1}"/>
                </a:ext>
              </a:extLst>
            </p:cNvPr>
            <p:cNvGrpSpPr/>
            <p:nvPr/>
          </p:nvGrpSpPr>
          <p:grpSpPr>
            <a:xfrm>
              <a:off x="4857475" y="5962724"/>
              <a:ext cx="6134665" cy="878168"/>
              <a:chOff x="4857475" y="5962724"/>
              <a:chExt cx="6134665" cy="878168"/>
            </a:xfrm>
          </p:grpSpPr>
          <p:sp>
            <p:nvSpPr>
              <p:cNvPr id="83" name="Rectangle: Rounded Corners 82">
                <a:extLst>
                  <a:ext uri="{FF2B5EF4-FFF2-40B4-BE49-F238E27FC236}">
                    <a16:creationId xmlns:a16="http://schemas.microsoft.com/office/drawing/2014/main" id="{0F2D343B-CF6A-A3F0-9E53-6C094E5056AB}"/>
                  </a:ext>
                </a:extLst>
              </p:cNvPr>
              <p:cNvSpPr/>
              <p:nvPr/>
            </p:nvSpPr>
            <p:spPr>
              <a:xfrm>
                <a:off x="5182651" y="5962724"/>
                <a:ext cx="5809489" cy="878168"/>
              </a:xfrm>
              <a:prstGeom prst="roundRect">
                <a:avLst>
                  <a:gd name="adj" fmla="val 36039"/>
                </a:avLst>
              </a:prstGeom>
              <a:solidFill>
                <a:schemeClr val="accent2">
                  <a:lumMod val="60000"/>
                  <a:lumOff val="4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Oval 26">
                <a:extLst>
                  <a:ext uri="{FF2B5EF4-FFF2-40B4-BE49-F238E27FC236}">
                    <a16:creationId xmlns:a16="http://schemas.microsoft.com/office/drawing/2014/main" id="{AF2ABD1D-FDE0-A833-DF4E-4C15E104D0A8}"/>
                  </a:ext>
                </a:extLst>
              </p:cNvPr>
              <p:cNvSpPr/>
              <p:nvPr/>
            </p:nvSpPr>
            <p:spPr>
              <a:xfrm>
                <a:off x="4857475" y="6129932"/>
                <a:ext cx="496877" cy="51710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1" name="Graphic 90" descr="Newspaper">
                <a:extLst>
                  <a:ext uri="{FF2B5EF4-FFF2-40B4-BE49-F238E27FC236}">
                    <a16:creationId xmlns:a16="http://schemas.microsoft.com/office/drawing/2014/main" id="{797FBDC8-DA05-F8ED-F2A8-6C633917F5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02024" y="6047339"/>
                <a:ext cx="718414" cy="718414"/>
              </a:xfrm>
              <a:prstGeom prst="rect">
                <a:avLst/>
              </a:prstGeom>
            </p:spPr>
          </p:pic>
          <p:sp>
            <p:nvSpPr>
              <p:cNvPr id="98" name="TextBox 97">
                <a:extLst>
                  <a:ext uri="{FF2B5EF4-FFF2-40B4-BE49-F238E27FC236}">
                    <a16:creationId xmlns:a16="http://schemas.microsoft.com/office/drawing/2014/main" id="{90781C9C-8844-85A6-4D36-BF49C46538FA}"/>
                  </a:ext>
                </a:extLst>
              </p:cNvPr>
              <p:cNvSpPr txBox="1"/>
              <p:nvPr/>
            </p:nvSpPr>
            <p:spPr>
              <a:xfrm>
                <a:off x="4949498" y="6220315"/>
                <a:ext cx="421215" cy="372461"/>
              </a:xfrm>
              <a:prstGeom prst="rect">
                <a:avLst/>
              </a:prstGeom>
              <a:noFill/>
            </p:spPr>
            <p:txBody>
              <a:bodyPr wrap="square" rtlCol="0">
                <a:spAutoFit/>
              </a:bodyPr>
              <a:lstStyle/>
              <a:p>
                <a:r>
                  <a:rPr lang="vi-VN" dirty="0"/>
                  <a:t>V</a:t>
                </a:r>
                <a:endParaRPr lang="en-US" dirty="0"/>
              </a:p>
            </p:txBody>
          </p:sp>
          <p:sp>
            <p:nvSpPr>
              <p:cNvPr id="103" name="TextBox 102">
                <a:extLst>
                  <a:ext uri="{FF2B5EF4-FFF2-40B4-BE49-F238E27FC236}">
                    <a16:creationId xmlns:a16="http://schemas.microsoft.com/office/drawing/2014/main" id="{4B1554F4-C23C-5A57-C18E-CA3CB3E5C64E}"/>
                  </a:ext>
                </a:extLst>
              </p:cNvPr>
              <p:cNvSpPr txBox="1"/>
              <p:nvPr/>
            </p:nvSpPr>
            <p:spPr>
              <a:xfrm>
                <a:off x="5901064" y="6136234"/>
                <a:ext cx="4372662" cy="523220"/>
              </a:xfrm>
              <a:prstGeom prst="rect">
                <a:avLst/>
              </a:prstGeom>
              <a:noFill/>
            </p:spPr>
            <p:txBody>
              <a:bodyPr wrap="square" rtlCol="0">
                <a:spAutoFit/>
              </a:bodyPr>
              <a:lstStyle/>
              <a:p>
                <a:pPr algn="ctr"/>
                <a:endParaRPr lang="en-US" sz="2800" dirty="0">
                  <a:latin typeface="+mj-lt"/>
                </a:endParaRPr>
              </a:p>
            </p:txBody>
          </p:sp>
        </p:grpSp>
        <p:sp>
          <p:nvSpPr>
            <p:cNvPr id="37" name="TextBox 36">
              <a:extLst>
                <a:ext uri="{FF2B5EF4-FFF2-40B4-BE49-F238E27FC236}">
                  <a16:creationId xmlns:a16="http://schemas.microsoft.com/office/drawing/2014/main" id="{BA68D048-0D77-3B75-ACA7-C0A5B0886F16}"/>
                </a:ext>
              </a:extLst>
            </p:cNvPr>
            <p:cNvSpPr txBox="1"/>
            <p:nvPr/>
          </p:nvSpPr>
          <p:spPr>
            <a:xfrm>
              <a:off x="5731848" y="6092576"/>
              <a:ext cx="4337453" cy="646331"/>
            </a:xfrm>
            <a:prstGeom prst="rect">
              <a:avLst/>
            </a:prstGeom>
            <a:noFill/>
          </p:spPr>
          <p:txBody>
            <a:bodyPr wrap="square" rtlCol="0">
              <a:spAutoFit/>
            </a:bodyPr>
            <a:lstStyle/>
            <a:p>
              <a:pPr algn="ctr"/>
              <a:r>
                <a:rPr lang="en-US" b="1" dirty="0"/>
                <a:t>Limitations and challenges that still exist when accessing online shopping.</a:t>
              </a:r>
            </a:p>
          </p:txBody>
        </p:sp>
      </p:grpSp>
    </p:spTree>
    <p:extLst>
      <p:ext uri="{BB962C8B-B14F-4D97-AF65-F5344CB8AC3E}">
        <p14:creationId xmlns:p14="http://schemas.microsoft.com/office/powerpoint/2010/main" val="63838738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p:cTn id="7" dur="1000" fill="hold"/>
                                        <p:tgtEl>
                                          <p:spTgt spid="104"/>
                                        </p:tgtEl>
                                        <p:attrNameLst>
                                          <p:attrName>ppt_w</p:attrName>
                                        </p:attrNameLst>
                                      </p:cBhvr>
                                      <p:tavLst>
                                        <p:tav tm="0">
                                          <p:val>
                                            <p:fltVal val="0"/>
                                          </p:val>
                                        </p:tav>
                                        <p:tav tm="100000">
                                          <p:val>
                                            <p:strVal val="#ppt_w"/>
                                          </p:val>
                                        </p:tav>
                                      </p:tavLst>
                                    </p:anim>
                                    <p:anim calcmode="lin" valueType="num">
                                      <p:cBhvr>
                                        <p:cTn id="8" dur="1000" fill="hold"/>
                                        <p:tgtEl>
                                          <p:spTgt spid="104"/>
                                        </p:tgtEl>
                                        <p:attrNameLst>
                                          <p:attrName>ppt_h</p:attrName>
                                        </p:attrNameLst>
                                      </p:cBhvr>
                                      <p:tavLst>
                                        <p:tav tm="0">
                                          <p:val>
                                            <p:fltVal val="0"/>
                                          </p:val>
                                        </p:tav>
                                        <p:tav tm="100000">
                                          <p:val>
                                            <p:strVal val="#ppt_h"/>
                                          </p:val>
                                        </p:tav>
                                      </p:tavLst>
                                    </p:anim>
                                    <p:anim calcmode="lin" valueType="num">
                                      <p:cBhvr>
                                        <p:cTn id="9" dur="1000" fill="hold"/>
                                        <p:tgtEl>
                                          <p:spTgt spid="104"/>
                                        </p:tgtEl>
                                        <p:attrNameLst>
                                          <p:attrName>style.rotation</p:attrName>
                                        </p:attrNameLst>
                                      </p:cBhvr>
                                      <p:tavLst>
                                        <p:tav tm="0">
                                          <p:val>
                                            <p:fltVal val="90"/>
                                          </p:val>
                                        </p:tav>
                                        <p:tav tm="100000">
                                          <p:val>
                                            <p:fltVal val="0"/>
                                          </p:val>
                                        </p:tav>
                                      </p:tavLst>
                                    </p:anim>
                                    <p:animEffect transition="in" filter="fade">
                                      <p:cBhvr>
                                        <p:cTn id="10" dur="1000"/>
                                        <p:tgtEl>
                                          <p:spTgt spid="10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left)">
                                      <p:cBhvr>
                                        <p:cTn id="20" dur="500"/>
                                        <p:tgtEl>
                                          <p:spTgt spid="1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wipe(left)">
                                      <p:cBhvr>
                                        <p:cTn id="30" dur="500"/>
                                        <p:tgtEl>
                                          <p:spTgt spid="1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wipe(left)">
                                      <p:cBhvr>
                                        <p:cTn id="35" dur="500"/>
                                        <p:tgtEl>
                                          <p:spTgt spid="10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4"/>
                                        </p:tgtEl>
                                        <p:attrNameLst>
                                          <p:attrName>style.visibility</p:attrName>
                                        </p:attrNameLst>
                                      </p:cBhvr>
                                      <p:to>
                                        <p:strVal val="visible"/>
                                      </p:to>
                                    </p:set>
                                    <p:animEffect transition="in" filter="wipe(left)">
                                      <p:cBhvr>
                                        <p:cTn id="50" dur="500"/>
                                        <p:tgtEl>
                                          <p:spTgt spid="1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15"/>
                                        </p:tgtEl>
                                        <p:attrNameLst>
                                          <p:attrName>style.visibility</p:attrName>
                                        </p:attrNameLst>
                                      </p:cBhvr>
                                      <p:to>
                                        <p:strVal val="visible"/>
                                      </p:to>
                                    </p:set>
                                    <p:animEffect transition="in" filter="wipe(left)">
                                      <p:cBhvr>
                                        <p:cTn id="60" dur="500"/>
                                        <p:tgtEl>
                                          <p:spTgt spid="1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906BD91-8B87-8956-980C-B5C472CD2E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 t="22236" r="108" b="22236"/>
          <a:stretch/>
        </p:blipFill>
        <p:spPr>
          <a:xfrm>
            <a:off x="8660614" y="5311939"/>
            <a:ext cx="2985286" cy="1135171"/>
          </a:xfrm>
          <a:prstGeom prst="roundRect">
            <a:avLst/>
          </a:prstGeom>
        </p:spPr>
      </p:pic>
      <p:pic>
        <p:nvPicPr>
          <p:cNvPr id="21" name="Picture 20">
            <a:extLst>
              <a:ext uri="{FF2B5EF4-FFF2-40B4-BE49-F238E27FC236}">
                <a16:creationId xmlns:a16="http://schemas.microsoft.com/office/drawing/2014/main" id="{C344AD31-9EA1-0592-7CC1-946A802102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 t="19615" r="111" b="33857"/>
          <a:stretch/>
        </p:blipFill>
        <p:spPr>
          <a:xfrm>
            <a:off x="5627381" y="5311940"/>
            <a:ext cx="2413646" cy="1135172"/>
          </a:xfrm>
          <a:prstGeom prst="roundRect">
            <a:avLst/>
          </a:prstGeom>
        </p:spPr>
      </p:pic>
      <p:pic>
        <p:nvPicPr>
          <p:cNvPr id="19" name="Picture 18">
            <a:extLst>
              <a:ext uri="{FF2B5EF4-FFF2-40B4-BE49-F238E27FC236}">
                <a16:creationId xmlns:a16="http://schemas.microsoft.com/office/drawing/2014/main" id="{84DEE70E-D488-66F5-40A2-40A0A42108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6" r="1746"/>
          <a:stretch/>
        </p:blipFill>
        <p:spPr>
          <a:xfrm>
            <a:off x="2942117" y="5311941"/>
            <a:ext cx="2073196" cy="1135171"/>
          </a:xfrm>
          <a:prstGeom prst="roundRect">
            <a:avLst/>
          </a:prstGeom>
        </p:spPr>
      </p:pic>
      <p:pic>
        <p:nvPicPr>
          <p:cNvPr id="18" name="Picture 17">
            <a:extLst>
              <a:ext uri="{FF2B5EF4-FFF2-40B4-BE49-F238E27FC236}">
                <a16:creationId xmlns:a16="http://schemas.microsoft.com/office/drawing/2014/main" id="{D37FDD40-E0DF-66DF-4EAE-4894EB2DFDCE}"/>
              </a:ext>
            </a:extLst>
          </p:cNvPr>
          <p:cNvPicPr>
            <a:picLocks noChangeAspect="1"/>
          </p:cNvPicPr>
          <p:nvPr/>
        </p:nvPicPr>
        <p:blipFill rotWithShape="1">
          <a:blip r:embed="rId5">
            <a:extLst>
              <a:ext uri="{28A0092B-C50C-407E-A947-70E740481C1C}">
                <a14:useLocalDpi xmlns:a14="http://schemas.microsoft.com/office/drawing/2010/main" val="0"/>
              </a:ext>
            </a:extLst>
          </a:blip>
          <a:srcRect t="3998" b="3998"/>
          <a:stretch/>
        </p:blipFill>
        <p:spPr>
          <a:xfrm>
            <a:off x="5630064" y="4024823"/>
            <a:ext cx="2413646" cy="1135172"/>
          </a:xfrm>
          <a:prstGeom prst="roundRect">
            <a:avLst/>
          </a:prstGeom>
          <a:ln>
            <a:noFill/>
          </a:ln>
        </p:spPr>
      </p:pic>
      <p:pic>
        <p:nvPicPr>
          <p:cNvPr id="17" name="Picture 16">
            <a:extLst>
              <a:ext uri="{FF2B5EF4-FFF2-40B4-BE49-F238E27FC236}">
                <a16:creationId xmlns:a16="http://schemas.microsoft.com/office/drawing/2014/main" id="{2AC204CA-1766-31B2-F1BE-D70CCBAE2B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365" b="13365"/>
          <a:stretch/>
        </p:blipFill>
        <p:spPr>
          <a:xfrm>
            <a:off x="8661145" y="4024823"/>
            <a:ext cx="2923905" cy="1135173"/>
          </a:xfrm>
          <a:prstGeom prst="roundRect">
            <a:avLst/>
          </a:prstGeom>
          <a:ln>
            <a:noFill/>
          </a:ln>
        </p:spPr>
      </p:pic>
      <p:pic>
        <p:nvPicPr>
          <p:cNvPr id="10" name="Picture 9">
            <a:extLst>
              <a:ext uri="{FF2B5EF4-FFF2-40B4-BE49-F238E27FC236}">
                <a16:creationId xmlns:a16="http://schemas.microsoft.com/office/drawing/2014/main" id="{5162A959-26B8-44B9-C1F3-8D8D7AFB970D}"/>
              </a:ext>
            </a:extLst>
          </p:cNvPr>
          <p:cNvPicPr>
            <a:picLocks noChangeAspect="1"/>
          </p:cNvPicPr>
          <p:nvPr/>
        </p:nvPicPr>
        <p:blipFill rotWithShape="1">
          <a:blip r:embed="rId7">
            <a:extLst>
              <a:ext uri="{28A0092B-C50C-407E-A947-70E740481C1C}">
                <a14:useLocalDpi xmlns:a14="http://schemas.microsoft.com/office/drawing/2010/main" val="0"/>
              </a:ext>
            </a:extLst>
          </a:blip>
          <a:srcRect l="17217" r="17217"/>
          <a:stretch/>
        </p:blipFill>
        <p:spPr bwMode="auto">
          <a:xfrm>
            <a:off x="2942117" y="4024825"/>
            <a:ext cx="2073195" cy="1135172"/>
          </a:xfrm>
          <a:prstGeom prst="roundRect">
            <a:avLst/>
          </a:prstGeom>
          <a:noFill/>
          <a:ln>
            <a:noFill/>
          </a:ln>
        </p:spPr>
      </p:pic>
      <p:sp>
        <p:nvSpPr>
          <p:cNvPr id="6" name="Rectangle: Rounded Corners 5">
            <a:extLst>
              <a:ext uri="{FF2B5EF4-FFF2-40B4-BE49-F238E27FC236}">
                <a16:creationId xmlns:a16="http://schemas.microsoft.com/office/drawing/2014/main" id="{891DC387-8201-7DBB-5A3C-89FABCF8D2D3}"/>
              </a:ext>
            </a:extLst>
          </p:cNvPr>
          <p:cNvSpPr/>
          <p:nvPr/>
        </p:nvSpPr>
        <p:spPr>
          <a:xfrm>
            <a:off x="546100" y="978474"/>
            <a:ext cx="11038950" cy="136274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700" b="1" dirty="0">
                <a:solidFill>
                  <a:schemeClr val="tx1"/>
                </a:solidFill>
              </a:rPr>
              <a:t>Overview of Youth Demographics:</a:t>
            </a:r>
          </a:p>
          <a:p>
            <a:r>
              <a:rPr lang="en-US" sz="1700" dirty="0">
                <a:solidFill>
                  <a:schemeClr val="tx1"/>
                </a:solidFill>
              </a:rPr>
              <a:t>The youth population aged 15-30 accounts for approximately 25% of the total population of Tuyên Quang City, equivalent to about 130,000-150,000 people. The education level is relatively high, with a high school graduation rate of about 85-90%. Among them, a significant proportion continues to higher education programs, colleges, or vocational schools. The internet access rate in Tuyên Quang City is over 85%, with social media usage being highly prevalent.</a:t>
            </a:r>
          </a:p>
        </p:txBody>
      </p:sp>
      <p:sp>
        <p:nvSpPr>
          <p:cNvPr id="7" name="Rectangle: Rounded Corners 6">
            <a:extLst>
              <a:ext uri="{FF2B5EF4-FFF2-40B4-BE49-F238E27FC236}">
                <a16:creationId xmlns:a16="http://schemas.microsoft.com/office/drawing/2014/main" id="{5CDFA241-ACC9-FC6D-A5CF-45392C80FB29}"/>
              </a:ext>
            </a:extLst>
          </p:cNvPr>
          <p:cNvSpPr/>
          <p:nvPr/>
        </p:nvSpPr>
        <p:spPr>
          <a:xfrm>
            <a:off x="546100" y="2487078"/>
            <a:ext cx="11038950" cy="136274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Social Media Usage Among Youth in Tuyên Quang City: 90%</a:t>
            </a:r>
            <a:r>
              <a:rPr lang="en-US" dirty="0">
                <a:solidFill>
                  <a:schemeClr val="tx1"/>
                </a:solidFill>
              </a:rPr>
              <a:t> of children aged 13 to 17 use social media platforms. </a:t>
            </a:r>
            <a:r>
              <a:rPr lang="en-US" b="1" dirty="0">
                <a:solidFill>
                  <a:schemeClr val="tx1"/>
                </a:solidFill>
              </a:rPr>
              <a:t>75%</a:t>
            </a:r>
            <a:r>
              <a:rPr lang="en-US" dirty="0">
                <a:solidFill>
                  <a:schemeClr val="tx1"/>
                </a:solidFill>
              </a:rPr>
              <a:t> have at least one personal social media account. </a:t>
            </a:r>
            <a:r>
              <a:rPr lang="en-US" b="1" dirty="0">
                <a:solidFill>
                  <a:schemeClr val="tx1"/>
                </a:solidFill>
              </a:rPr>
              <a:t>51%</a:t>
            </a:r>
            <a:r>
              <a:rPr lang="en-US" dirty="0">
                <a:solidFill>
                  <a:schemeClr val="tx1"/>
                </a:solidFill>
              </a:rPr>
              <a:t> use social media daily, and two-thirds have mobile devices connected to the internet. The amount of time spent on social media varies: 1-3 hours (35%); 3-5 hours (25.7%); &gt;5 hours (22.6%); Less than 1 hour (16%).</a:t>
            </a:r>
          </a:p>
        </p:txBody>
      </p:sp>
      <p:sp>
        <p:nvSpPr>
          <p:cNvPr id="8" name="Rectangle: Rounded Corners 7">
            <a:extLst>
              <a:ext uri="{FF2B5EF4-FFF2-40B4-BE49-F238E27FC236}">
                <a16:creationId xmlns:a16="http://schemas.microsoft.com/office/drawing/2014/main" id="{5912A5D8-315D-4003-AE10-4ACD36337165}"/>
              </a:ext>
            </a:extLst>
          </p:cNvPr>
          <p:cNvSpPr/>
          <p:nvPr/>
        </p:nvSpPr>
        <p:spPr>
          <a:xfrm>
            <a:off x="542888" y="4533142"/>
            <a:ext cx="1574157" cy="1135172"/>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Popular Social Media Platforms and Their Uses</a:t>
            </a:r>
            <a:endParaRPr lang="en-US" sz="1600" b="1" dirty="0">
              <a:solidFill>
                <a:schemeClr val="tx1"/>
              </a:solidFill>
              <a:latin typeface="Aptos (Body)"/>
            </a:endParaRPr>
          </a:p>
        </p:txBody>
      </p:sp>
      <p:sp>
        <p:nvSpPr>
          <p:cNvPr id="9" name="Rectangle: Rounded Corners 8">
            <a:extLst>
              <a:ext uri="{FF2B5EF4-FFF2-40B4-BE49-F238E27FC236}">
                <a16:creationId xmlns:a16="http://schemas.microsoft.com/office/drawing/2014/main" id="{C06975C8-F61B-6A83-4418-327E0140247D}"/>
              </a:ext>
            </a:extLst>
          </p:cNvPr>
          <p:cNvSpPr/>
          <p:nvPr/>
        </p:nvSpPr>
        <p:spPr>
          <a:xfrm>
            <a:off x="2942118" y="4024825"/>
            <a:ext cx="2073195" cy="1135172"/>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Aptos (Body)"/>
              </a:rPr>
              <a:t>FACEBOOK</a:t>
            </a:r>
          </a:p>
          <a:p>
            <a:pPr algn="ctr"/>
            <a:r>
              <a:rPr lang="vi-VN" sz="1600" dirty="0">
                <a:solidFill>
                  <a:schemeClr val="tx1"/>
                </a:solidFill>
                <a:latin typeface="Aptos (Body)"/>
              </a:rPr>
              <a:t> </a:t>
            </a:r>
            <a:r>
              <a:rPr lang="vi-VN" sz="1400" dirty="0">
                <a:solidFill>
                  <a:schemeClr val="tx1"/>
                </a:solidFill>
                <a:latin typeface="Aptos (Body)"/>
              </a:rPr>
              <a:t>(90%)</a:t>
            </a:r>
          </a:p>
          <a:p>
            <a:pPr algn="ctr"/>
            <a:r>
              <a:rPr lang="en-US" sz="1400" dirty="0">
                <a:solidFill>
                  <a:schemeClr val="tx1"/>
                </a:solidFill>
              </a:rPr>
              <a:t>Searching for products, connecting with others.</a:t>
            </a:r>
            <a:endParaRPr lang="en-US" sz="1300" dirty="0">
              <a:solidFill>
                <a:schemeClr val="tx1"/>
              </a:solidFill>
              <a:latin typeface="Aptos (Body)"/>
            </a:endParaRPr>
          </a:p>
        </p:txBody>
      </p:sp>
      <p:sp>
        <p:nvSpPr>
          <p:cNvPr id="11" name="Rectangle: Rounded Corners 10">
            <a:extLst>
              <a:ext uri="{FF2B5EF4-FFF2-40B4-BE49-F238E27FC236}">
                <a16:creationId xmlns:a16="http://schemas.microsoft.com/office/drawing/2014/main" id="{D7B39986-99C6-F27E-8451-297BBEF8E11E}"/>
              </a:ext>
            </a:extLst>
          </p:cNvPr>
          <p:cNvSpPr/>
          <p:nvPr/>
        </p:nvSpPr>
        <p:spPr>
          <a:xfrm>
            <a:off x="8661145" y="4024825"/>
            <a:ext cx="2923905" cy="1135172"/>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Aptos (Body)"/>
              </a:rPr>
              <a:t>ZALO</a:t>
            </a:r>
          </a:p>
          <a:p>
            <a:pPr algn="ctr"/>
            <a:r>
              <a:rPr lang="vi-VN" sz="1600" dirty="0">
                <a:solidFill>
                  <a:schemeClr val="tx1"/>
                </a:solidFill>
                <a:latin typeface="Aptos (Body)"/>
              </a:rPr>
              <a:t> </a:t>
            </a:r>
            <a:r>
              <a:rPr lang="vi-VN" sz="1400" dirty="0">
                <a:solidFill>
                  <a:schemeClr val="tx1"/>
                </a:solidFill>
                <a:latin typeface="Aptos (Body)"/>
              </a:rPr>
              <a:t>(70-80%)</a:t>
            </a:r>
          </a:p>
          <a:p>
            <a:pPr algn="ctr"/>
            <a:r>
              <a:rPr lang="en-US" sz="1400" dirty="0">
                <a:solidFill>
                  <a:schemeClr val="tx1"/>
                </a:solidFill>
              </a:rPr>
              <a:t>Connecting, purchasing local products.</a:t>
            </a:r>
            <a:endParaRPr lang="en-US" sz="1400" dirty="0">
              <a:solidFill>
                <a:schemeClr val="tx1"/>
              </a:solidFill>
              <a:latin typeface="Aptos (Body)"/>
            </a:endParaRPr>
          </a:p>
        </p:txBody>
      </p:sp>
      <p:sp>
        <p:nvSpPr>
          <p:cNvPr id="12" name="Rectangle: Rounded Corners 11">
            <a:extLst>
              <a:ext uri="{FF2B5EF4-FFF2-40B4-BE49-F238E27FC236}">
                <a16:creationId xmlns:a16="http://schemas.microsoft.com/office/drawing/2014/main" id="{96878D25-55C2-6F83-D9E9-4D4849D936A2}"/>
              </a:ext>
            </a:extLst>
          </p:cNvPr>
          <p:cNvSpPr/>
          <p:nvPr/>
        </p:nvSpPr>
        <p:spPr>
          <a:xfrm>
            <a:off x="5632747" y="4024825"/>
            <a:ext cx="2413646" cy="1135172"/>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Aptos (Body)"/>
              </a:rPr>
              <a:t>INSTAGRAM</a:t>
            </a:r>
          </a:p>
          <a:p>
            <a:pPr algn="ctr"/>
            <a:r>
              <a:rPr lang="vi-VN" sz="1600" dirty="0">
                <a:solidFill>
                  <a:schemeClr val="tx1"/>
                </a:solidFill>
                <a:latin typeface="Aptos (Body)"/>
              </a:rPr>
              <a:t> </a:t>
            </a:r>
            <a:r>
              <a:rPr lang="vi-VN" sz="1400" dirty="0">
                <a:solidFill>
                  <a:schemeClr val="tx1"/>
                </a:solidFill>
                <a:latin typeface="Aptos (Body)"/>
              </a:rPr>
              <a:t>(40-50%)</a:t>
            </a:r>
          </a:p>
          <a:p>
            <a:pPr algn="ctr"/>
            <a:r>
              <a:rPr lang="en-US" sz="1400" dirty="0">
                <a:solidFill>
                  <a:schemeClr val="tx1"/>
                </a:solidFill>
              </a:rPr>
              <a:t>Following trends, connecting personally.</a:t>
            </a:r>
            <a:endParaRPr lang="vi-VN" sz="1400" dirty="0">
              <a:solidFill>
                <a:schemeClr val="tx1"/>
              </a:solidFill>
              <a:latin typeface="Aptos (Body)"/>
            </a:endParaRPr>
          </a:p>
        </p:txBody>
      </p:sp>
      <p:sp>
        <p:nvSpPr>
          <p:cNvPr id="13" name="Rectangle: Rounded Corners 12">
            <a:extLst>
              <a:ext uri="{FF2B5EF4-FFF2-40B4-BE49-F238E27FC236}">
                <a16:creationId xmlns:a16="http://schemas.microsoft.com/office/drawing/2014/main" id="{A7711223-170C-69F1-A7E3-4E6D3379650E}"/>
              </a:ext>
            </a:extLst>
          </p:cNvPr>
          <p:cNvSpPr/>
          <p:nvPr/>
        </p:nvSpPr>
        <p:spPr>
          <a:xfrm>
            <a:off x="2942117" y="5311940"/>
            <a:ext cx="2073196" cy="1135172"/>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Aptos (Body)"/>
              </a:rPr>
              <a:t>TIK TOK</a:t>
            </a:r>
          </a:p>
          <a:p>
            <a:pPr algn="ctr"/>
            <a:r>
              <a:rPr lang="vi-VN" sz="1600" dirty="0">
                <a:solidFill>
                  <a:schemeClr val="tx1"/>
                </a:solidFill>
                <a:latin typeface="Aptos (Body)"/>
              </a:rPr>
              <a:t> </a:t>
            </a:r>
            <a:r>
              <a:rPr lang="vi-VN" sz="1400" dirty="0">
                <a:solidFill>
                  <a:schemeClr val="tx1"/>
                </a:solidFill>
                <a:latin typeface="Aptos (Body)"/>
              </a:rPr>
              <a:t>(60-70%)</a:t>
            </a:r>
          </a:p>
          <a:p>
            <a:pPr algn="ctr"/>
            <a:r>
              <a:rPr lang="en-US" sz="1400" dirty="0">
                <a:solidFill>
                  <a:schemeClr val="tx1"/>
                </a:solidFill>
              </a:rPr>
              <a:t>Exploring videos, receiving product advertisements.</a:t>
            </a:r>
            <a:endParaRPr lang="vi-VN" sz="1400" dirty="0">
              <a:solidFill>
                <a:schemeClr val="tx1"/>
              </a:solidFill>
              <a:latin typeface="Aptos (Body)"/>
            </a:endParaRPr>
          </a:p>
        </p:txBody>
      </p:sp>
      <p:sp>
        <p:nvSpPr>
          <p:cNvPr id="14" name="Rectangle: Rounded Corners 13">
            <a:extLst>
              <a:ext uri="{FF2B5EF4-FFF2-40B4-BE49-F238E27FC236}">
                <a16:creationId xmlns:a16="http://schemas.microsoft.com/office/drawing/2014/main" id="{C16A867D-7BED-72B0-7FE9-DA0289C14665}"/>
              </a:ext>
            </a:extLst>
          </p:cNvPr>
          <p:cNvSpPr/>
          <p:nvPr/>
        </p:nvSpPr>
        <p:spPr>
          <a:xfrm>
            <a:off x="5627382" y="5311940"/>
            <a:ext cx="2419012" cy="1135172"/>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Aptos (Body)"/>
              </a:rPr>
              <a:t>YOUTUBE</a:t>
            </a:r>
          </a:p>
          <a:p>
            <a:pPr algn="ctr"/>
            <a:r>
              <a:rPr lang="vi-VN" sz="1600" dirty="0">
                <a:solidFill>
                  <a:schemeClr val="tx1"/>
                </a:solidFill>
                <a:latin typeface="Aptos (Body)"/>
              </a:rPr>
              <a:t> </a:t>
            </a:r>
            <a:r>
              <a:rPr lang="vi-VN" sz="1400" dirty="0">
                <a:solidFill>
                  <a:schemeClr val="tx1"/>
                </a:solidFill>
                <a:latin typeface="Aptos (Body)"/>
              </a:rPr>
              <a:t>(80%)</a:t>
            </a:r>
          </a:p>
          <a:p>
            <a:pPr algn="ctr"/>
            <a:r>
              <a:rPr lang="en-US" sz="1400" dirty="0">
                <a:solidFill>
                  <a:schemeClr val="tx1"/>
                </a:solidFill>
              </a:rPr>
              <a:t>Watching product reviews and tutorials.</a:t>
            </a:r>
            <a:endParaRPr lang="vi-VN" sz="1400" dirty="0">
              <a:solidFill>
                <a:schemeClr val="tx1"/>
              </a:solidFill>
              <a:latin typeface="Aptos (Body)"/>
            </a:endParaRPr>
          </a:p>
        </p:txBody>
      </p:sp>
      <p:sp>
        <p:nvSpPr>
          <p:cNvPr id="15" name="Rectangle: Rounded Corners 14">
            <a:extLst>
              <a:ext uri="{FF2B5EF4-FFF2-40B4-BE49-F238E27FC236}">
                <a16:creationId xmlns:a16="http://schemas.microsoft.com/office/drawing/2014/main" id="{2575B920-49BE-B1D5-CD9E-B76B3535EA84}"/>
              </a:ext>
            </a:extLst>
          </p:cNvPr>
          <p:cNvSpPr/>
          <p:nvPr/>
        </p:nvSpPr>
        <p:spPr>
          <a:xfrm>
            <a:off x="8663826" y="5311940"/>
            <a:ext cx="2985286" cy="1135172"/>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E-commerce platforms integrated with social media </a:t>
            </a:r>
          </a:p>
          <a:p>
            <a:pPr algn="ctr"/>
            <a:r>
              <a:rPr lang="en-US" sz="1400" b="1" dirty="0">
                <a:solidFill>
                  <a:schemeClr val="tx1"/>
                </a:solidFill>
              </a:rPr>
              <a:t>(40-50%)</a:t>
            </a:r>
            <a:endParaRPr lang="en-US" sz="1400" dirty="0">
              <a:solidFill>
                <a:schemeClr val="tx1"/>
              </a:solidFill>
            </a:endParaRPr>
          </a:p>
          <a:p>
            <a:pPr algn="ctr"/>
            <a:r>
              <a:rPr lang="en-US" sz="1400" dirty="0">
                <a:solidFill>
                  <a:schemeClr val="tx1"/>
                </a:solidFill>
              </a:rPr>
              <a:t>Searching for product information, conducting transactions.</a:t>
            </a:r>
            <a:endParaRPr lang="vi-VN" sz="1400" dirty="0">
              <a:solidFill>
                <a:schemeClr val="tx1"/>
              </a:solidFill>
              <a:latin typeface="Aptos (Body)"/>
            </a:endParaRPr>
          </a:p>
        </p:txBody>
      </p:sp>
      <p:grpSp>
        <p:nvGrpSpPr>
          <p:cNvPr id="25" name="Group 24">
            <a:extLst>
              <a:ext uri="{FF2B5EF4-FFF2-40B4-BE49-F238E27FC236}">
                <a16:creationId xmlns:a16="http://schemas.microsoft.com/office/drawing/2014/main" id="{FEA84D44-AA8D-EF76-A4E3-BD4760476D01}"/>
              </a:ext>
            </a:extLst>
          </p:cNvPr>
          <p:cNvGrpSpPr/>
          <p:nvPr/>
        </p:nvGrpSpPr>
        <p:grpSpPr>
          <a:xfrm>
            <a:off x="546100" y="171207"/>
            <a:ext cx="10934057" cy="707886"/>
            <a:chOff x="546100" y="171207"/>
            <a:chExt cx="10934057" cy="707886"/>
          </a:xfrm>
        </p:grpSpPr>
        <p:grpSp>
          <p:nvGrpSpPr>
            <p:cNvPr id="23" name="Group 22">
              <a:extLst>
                <a:ext uri="{FF2B5EF4-FFF2-40B4-BE49-F238E27FC236}">
                  <a16:creationId xmlns:a16="http://schemas.microsoft.com/office/drawing/2014/main" id="{28E6D9EC-0EE2-6A85-B01A-6AFD1263D6AC}"/>
                </a:ext>
              </a:extLst>
            </p:cNvPr>
            <p:cNvGrpSpPr/>
            <p:nvPr/>
          </p:nvGrpSpPr>
          <p:grpSpPr>
            <a:xfrm>
              <a:off x="546100" y="171207"/>
              <a:ext cx="7582543" cy="707886"/>
              <a:chOff x="546100" y="171207"/>
              <a:chExt cx="7582543" cy="707886"/>
            </a:xfrm>
          </p:grpSpPr>
          <p:sp>
            <p:nvSpPr>
              <p:cNvPr id="4" name="Rectangle 3">
                <a:extLst>
                  <a:ext uri="{FF2B5EF4-FFF2-40B4-BE49-F238E27FC236}">
                    <a16:creationId xmlns:a16="http://schemas.microsoft.com/office/drawing/2014/main" id="{20BD419C-6CF3-75E4-8476-D8DD2A18310F}"/>
                  </a:ext>
                </a:extLst>
              </p:cNvPr>
              <p:cNvSpPr/>
              <p:nvPr/>
            </p:nvSpPr>
            <p:spPr>
              <a:xfrm>
                <a:off x="546100" y="270588"/>
                <a:ext cx="165743" cy="50912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E96851EF-613A-6220-E185-FE31289C19E5}"/>
                  </a:ext>
                </a:extLst>
              </p:cNvPr>
              <p:cNvSpPr txBox="1"/>
              <p:nvPr/>
            </p:nvSpPr>
            <p:spPr>
              <a:xfrm>
                <a:off x="711843" y="171207"/>
                <a:ext cx="7416800" cy="707886"/>
              </a:xfrm>
              <a:prstGeom prst="rect">
                <a:avLst/>
              </a:prstGeom>
              <a:noFill/>
            </p:spPr>
            <p:txBody>
              <a:bodyPr wrap="square" rtlCol="0">
                <a:spAutoFit/>
              </a:bodyPr>
              <a:lstStyle/>
              <a:p>
                <a:r>
                  <a:rPr lang="en-US" sz="2000" dirty="0"/>
                  <a:t>THE CURRENT STATE OF USING SOCIAL NETWORK</a:t>
                </a:r>
              </a:p>
              <a:p>
                <a:r>
                  <a:rPr lang="en-US" sz="2000" dirty="0"/>
                  <a:t>AMONG YOUTH IN TUYÊN QUANG CITY</a:t>
                </a:r>
                <a:endParaRPr lang="en-US" sz="2000" b="1" spc="300" dirty="0">
                  <a:latin typeface="Aptos (Body)"/>
                </a:endParaRPr>
              </a:p>
            </p:txBody>
          </p:sp>
        </p:grpSp>
        <p:sp>
          <p:nvSpPr>
            <p:cNvPr id="24" name="Rectangle: Rounded Corners 23">
              <a:extLst>
                <a:ext uri="{FF2B5EF4-FFF2-40B4-BE49-F238E27FC236}">
                  <a16:creationId xmlns:a16="http://schemas.microsoft.com/office/drawing/2014/main" id="{D8495B23-E8F6-39C9-42D1-BF3F16DA1C3B}"/>
                </a:ext>
              </a:extLst>
            </p:cNvPr>
            <p:cNvSpPr/>
            <p:nvPr/>
          </p:nvSpPr>
          <p:spPr>
            <a:xfrm>
              <a:off x="6718300" y="252377"/>
              <a:ext cx="4761857" cy="527335"/>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spc="600" dirty="0">
                  <a:solidFill>
                    <a:schemeClr val="tx1"/>
                  </a:solidFill>
                  <a:latin typeface="Aptos (Body)"/>
                </a:rPr>
                <a:t>YOUNG PEOPLE</a:t>
              </a:r>
              <a:endParaRPr lang="en-US" sz="2400" b="1" spc="600" dirty="0">
                <a:solidFill>
                  <a:schemeClr val="tx1"/>
                </a:solidFill>
                <a:latin typeface="Aptos (Body)"/>
              </a:endParaRPr>
            </a:p>
          </p:txBody>
        </p:sp>
      </p:grpSp>
      <p:cxnSp>
        <p:nvCxnSpPr>
          <p:cNvPr id="27" name="Straight Connector 26">
            <a:extLst>
              <a:ext uri="{FF2B5EF4-FFF2-40B4-BE49-F238E27FC236}">
                <a16:creationId xmlns:a16="http://schemas.microsoft.com/office/drawing/2014/main" id="{44F44E53-FD2B-25BE-BE30-0CD23346EB03}"/>
              </a:ext>
            </a:extLst>
          </p:cNvPr>
          <p:cNvCxnSpPr>
            <a:cxnSpLocks/>
            <a:stCxn id="8" idx="3"/>
            <a:endCxn id="9" idx="1"/>
          </p:cNvCxnSpPr>
          <p:nvPr/>
        </p:nvCxnSpPr>
        <p:spPr>
          <a:xfrm flipV="1">
            <a:off x="2117045" y="4592411"/>
            <a:ext cx="825073" cy="508317"/>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9B39229-C7EA-8B73-FC58-5D3E5298629B}"/>
              </a:ext>
            </a:extLst>
          </p:cNvPr>
          <p:cNvCxnSpPr>
            <a:cxnSpLocks/>
            <a:stCxn id="8" idx="3"/>
            <a:endCxn id="13" idx="1"/>
          </p:cNvCxnSpPr>
          <p:nvPr/>
        </p:nvCxnSpPr>
        <p:spPr>
          <a:xfrm>
            <a:off x="2117045" y="5100728"/>
            <a:ext cx="825072" cy="778798"/>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7BC47F3F-BDBB-0861-7F73-C130C30BABCC}"/>
              </a:ext>
            </a:extLst>
          </p:cNvPr>
          <p:cNvCxnSpPr>
            <a:cxnSpLocks/>
            <a:stCxn id="9" idx="3"/>
            <a:endCxn id="12" idx="1"/>
          </p:cNvCxnSpPr>
          <p:nvPr/>
        </p:nvCxnSpPr>
        <p:spPr>
          <a:xfrm>
            <a:off x="5015313" y="4592411"/>
            <a:ext cx="61743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1EF07816-E5D6-AEB2-331C-6DF48748AD3E}"/>
              </a:ext>
            </a:extLst>
          </p:cNvPr>
          <p:cNvCxnSpPr>
            <a:cxnSpLocks/>
          </p:cNvCxnSpPr>
          <p:nvPr/>
        </p:nvCxnSpPr>
        <p:spPr>
          <a:xfrm>
            <a:off x="8041027" y="4552571"/>
            <a:ext cx="61743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3A09AA85-4C2B-EDF3-EB0B-ABDE139DF706}"/>
              </a:ext>
            </a:extLst>
          </p:cNvPr>
          <p:cNvCxnSpPr>
            <a:cxnSpLocks/>
          </p:cNvCxnSpPr>
          <p:nvPr/>
        </p:nvCxnSpPr>
        <p:spPr>
          <a:xfrm>
            <a:off x="5015312" y="5879526"/>
            <a:ext cx="61743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EDDE80A1-A121-FCD4-0C76-BD6B4C539CF4}"/>
              </a:ext>
            </a:extLst>
          </p:cNvPr>
          <p:cNvCxnSpPr>
            <a:cxnSpLocks/>
          </p:cNvCxnSpPr>
          <p:nvPr/>
        </p:nvCxnSpPr>
        <p:spPr>
          <a:xfrm>
            <a:off x="8041027" y="5872407"/>
            <a:ext cx="61743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0628085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par>
                                <p:cTn id="37" presetID="22" presetClass="entr" presetSubtype="8"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8"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par>
                                <p:cTn id="61" presetID="22" presetClass="entr" presetSubtype="8"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par>
                                <p:cTn id="64" presetID="22" presetClass="entr" presetSubtype="8"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par>
                                <p:cTn id="67" presetID="22" presetClass="entr" presetSubtype="8"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left)">
                                      <p:cBhvr>
                                        <p:cTn id="69" dur="500"/>
                                        <p:tgtEl>
                                          <p:spTgt spid="33"/>
                                        </p:tgtEl>
                                      </p:cBhvr>
                                    </p:animEffect>
                                  </p:childTnLst>
                                </p:cTn>
                              </p:par>
                              <p:par>
                                <p:cTn id="70" presetID="22" presetClass="entr" presetSubtype="8"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500"/>
                                        <p:tgtEl>
                                          <p:spTgt spid="35"/>
                                        </p:tgtEl>
                                      </p:cBhvr>
                                    </p:animEffect>
                                  </p:childTnLst>
                                </p:cTn>
                              </p:par>
                              <p:par>
                                <p:cTn id="73" presetID="22" presetClass="entr" presetSubtype="8"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500"/>
                                        <p:tgtEl>
                                          <p:spTgt spid="36"/>
                                        </p:tgtEl>
                                      </p:cBhvr>
                                    </p:animEffect>
                                  </p:childTnLst>
                                </p:cTn>
                              </p:par>
                              <p:par>
                                <p:cTn id="76" presetID="22" presetClass="entr" presetSubtype="8" fill="hold"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left)">
                                      <p:cBhvr>
                                        <p:cTn id="78" dur="5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2.08333E-6 -4.44444E-6 L 0.00156 0.18797 " pathEditMode="relative" rAng="0" ptsTypes="AA">
                                      <p:cBhvr>
                                        <p:cTn id="82" dur="500" fill="hold"/>
                                        <p:tgtEl>
                                          <p:spTgt spid="9"/>
                                        </p:tgtEl>
                                        <p:attrNameLst>
                                          <p:attrName>ppt_x</p:attrName>
                                          <p:attrName>ppt_y</p:attrName>
                                        </p:attrNameLst>
                                      </p:cBhvr>
                                      <p:rCtr x="78" y="9398"/>
                                    </p:animMotion>
                                  </p:childTnLst>
                                </p:cTn>
                              </p:par>
                            </p:childTnLst>
                          </p:cTn>
                        </p:par>
                      </p:childTnLst>
                    </p:cTn>
                  </p:par>
                  <p:par>
                    <p:cTn id="83" fill="hold">
                      <p:stCondLst>
                        <p:cond delay="indefinite"/>
                      </p:stCondLst>
                      <p:childTnLst>
                        <p:par>
                          <p:cTn id="84" fill="hold">
                            <p:stCondLst>
                              <p:cond delay="0"/>
                            </p:stCondLst>
                            <p:childTnLst>
                              <p:par>
                                <p:cTn id="85" presetID="64" presetClass="path" presetSubtype="0" accel="50000" decel="50000" fill="hold" grpId="2" nodeType="clickEffect">
                                  <p:stCondLst>
                                    <p:cond delay="0"/>
                                  </p:stCondLst>
                                  <p:childTnLst>
                                    <p:animMotion origin="layout" path="M 0.00156 0.18797 L 8.33333E-7 3.7037E-7 " pathEditMode="relative" rAng="0" ptsTypes="AA">
                                      <p:cBhvr>
                                        <p:cTn id="86" dur="500" fill="hold"/>
                                        <p:tgtEl>
                                          <p:spTgt spid="9"/>
                                        </p:tgtEl>
                                        <p:attrNameLst>
                                          <p:attrName>ppt_x</p:attrName>
                                          <p:attrName>ppt_y</p:attrName>
                                        </p:attrNameLst>
                                      </p:cBhvr>
                                      <p:rCtr x="-169" y="-9514"/>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1" nodeType="clickEffect">
                                  <p:stCondLst>
                                    <p:cond delay="0"/>
                                  </p:stCondLst>
                                  <p:childTnLst>
                                    <p:animMotion origin="layout" path="M 2.5E-6 -4.44444E-6 L -3.125E-6 0.25 " pathEditMode="relative" rAng="0" ptsTypes="AA">
                                      <p:cBhvr>
                                        <p:cTn id="90" dur="500" fill="hold"/>
                                        <p:tgtEl>
                                          <p:spTgt spid="12"/>
                                        </p:tgtEl>
                                        <p:attrNameLst>
                                          <p:attrName>ppt_x</p:attrName>
                                          <p:attrName>ppt_y</p:attrName>
                                        </p:attrNameLst>
                                      </p:cBhvr>
                                      <p:rCtr x="-143" y="9329"/>
                                    </p:animMotion>
                                  </p:childTnLst>
                                </p:cTn>
                              </p:par>
                            </p:childTnLst>
                          </p:cTn>
                        </p:par>
                      </p:childTnLst>
                    </p:cTn>
                  </p:par>
                  <p:par>
                    <p:cTn id="91" fill="hold">
                      <p:stCondLst>
                        <p:cond delay="indefinite"/>
                      </p:stCondLst>
                      <p:childTnLst>
                        <p:par>
                          <p:cTn id="92" fill="hold">
                            <p:stCondLst>
                              <p:cond delay="0"/>
                            </p:stCondLst>
                            <p:childTnLst>
                              <p:par>
                                <p:cTn id="93" presetID="64" presetClass="path" presetSubtype="0" accel="50000" decel="50000" fill="hold" grpId="2" nodeType="clickEffect">
                                  <p:stCondLst>
                                    <p:cond delay="0"/>
                                  </p:stCondLst>
                                  <p:childTnLst>
                                    <p:animMotion origin="layout" path="M 2.70833E-6 0.25 L 2.5E-6 -4.44444E-6 " pathEditMode="relative" rAng="0" ptsTypes="AA">
                                      <p:cBhvr>
                                        <p:cTn id="94" dur="500" fill="hold"/>
                                        <p:tgtEl>
                                          <p:spTgt spid="12"/>
                                        </p:tgtEl>
                                        <p:attrNameLst>
                                          <p:attrName>ppt_x</p:attrName>
                                          <p:attrName>ppt_y</p:attrName>
                                        </p:attrNameLst>
                                      </p:cBhvr>
                                      <p:rCtr x="0" y="-9398"/>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1" nodeType="clickEffect">
                                  <p:stCondLst>
                                    <p:cond delay="0"/>
                                  </p:stCondLst>
                                  <p:childTnLst>
                                    <p:animMotion origin="layout" path="M 1.45833E-6 -4.44444E-6 L 0.00247 0.18681 " pathEditMode="relative" rAng="0" ptsTypes="AA">
                                      <p:cBhvr>
                                        <p:cTn id="98" dur="500" fill="hold"/>
                                        <p:tgtEl>
                                          <p:spTgt spid="11"/>
                                        </p:tgtEl>
                                        <p:attrNameLst>
                                          <p:attrName>ppt_x</p:attrName>
                                          <p:attrName>ppt_y</p:attrName>
                                        </p:attrNameLst>
                                      </p:cBhvr>
                                      <p:rCtr x="117" y="9329"/>
                                    </p:animMotion>
                                  </p:childTnLst>
                                </p:cTn>
                              </p:par>
                            </p:childTnLst>
                          </p:cTn>
                        </p:par>
                      </p:childTnLst>
                    </p:cTn>
                  </p:par>
                  <p:par>
                    <p:cTn id="99" fill="hold">
                      <p:stCondLst>
                        <p:cond delay="indefinite"/>
                      </p:stCondLst>
                      <p:childTnLst>
                        <p:par>
                          <p:cTn id="100" fill="hold">
                            <p:stCondLst>
                              <p:cond delay="0"/>
                            </p:stCondLst>
                            <p:childTnLst>
                              <p:par>
                                <p:cTn id="101" presetID="64" presetClass="path" presetSubtype="0" accel="50000" decel="50000" fill="hold" grpId="2" nodeType="clickEffect">
                                  <p:stCondLst>
                                    <p:cond delay="0"/>
                                  </p:stCondLst>
                                  <p:childTnLst>
                                    <p:animMotion origin="layout" path="M 0.00247 0.18681 L -2.5E-6 -7.40741E-7 " pathEditMode="relative" rAng="0" ptsTypes="AA">
                                      <p:cBhvr>
                                        <p:cTn id="102" dur="500" fill="hold"/>
                                        <p:tgtEl>
                                          <p:spTgt spid="11"/>
                                        </p:tgtEl>
                                        <p:attrNameLst>
                                          <p:attrName>ppt_x</p:attrName>
                                          <p:attrName>ppt_y</p:attrName>
                                        </p:attrNameLst>
                                      </p:cBhvr>
                                      <p:rCtr x="0" y="-9213"/>
                                    </p:animMotion>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1" nodeType="clickEffect">
                                  <p:stCondLst>
                                    <p:cond delay="0"/>
                                  </p:stCondLst>
                                  <p:childTnLst>
                                    <p:animMotion origin="layout" path="M -2.08333E-6 4.07407E-6 L -0.00026 0.22615 " pathEditMode="relative" rAng="0" ptsTypes="AA">
                                      <p:cBhvr>
                                        <p:cTn id="106" dur="500" fill="hold"/>
                                        <p:tgtEl>
                                          <p:spTgt spid="13"/>
                                        </p:tgtEl>
                                        <p:attrNameLst>
                                          <p:attrName>ppt_x</p:attrName>
                                          <p:attrName>ppt_y</p:attrName>
                                        </p:attrNameLst>
                                      </p:cBhvr>
                                      <p:rCtr x="-13" y="11296"/>
                                    </p:animMotion>
                                  </p:childTnLst>
                                </p:cTn>
                              </p:par>
                            </p:childTnLst>
                          </p:cTn>
                        </p:par>
                      </p:childTnLst>
                    </p:cTn>
                  </p:par>
                  <p:par>
                    <p:cTn id="107" fill="hold">
                      <p:stCondLst>
                        <p:cond delay="indefinite"/>
                      </p:stCondLst>
                      <p:childTnLst>
                        <p:par>
                          <p:cTn id="108" fill="hold">
                            <p:stCondLst>
                              <p:cond delay="0"/>
                            </p:stCondLst>
                            <p:childTnLst>
                              <p:par>
                                <p:cTn id="109" presetID="64" presetClass="path" presetSubtype="0" accel="50000" decel="50000" fill="hold" grpId="2" nodeType="clickEffect">
                                  <p:stCondLst>
                                    <p:cond delay="0"/>
                                  </p:stCondLst>
                                  <p:childTnLst>
                                    <p:animMotion origin="layout" path="M -0.00026 0.22615 L -1.66667E-6 4.03323E-17 " pathEditMode="relative" rAng="0" ptsTypes="AA">
                                      <p:cBhvr>
                                        <p:cTn id="110" dur="500" fill="hold"/>
                                        <p:tgtEl>
                                          <p:spTgt spid="13"/>
                                        </p:tgtEl>
                                        <p:attrNameLst>
                                          <p:attrName>ppt_x</p:attrName>
                                          <p:attrName>ppt_y</p:attrName>
                                        </p:attrNameLst>
                                      </p:cBhvr>
                                      <p:rCtr x="0" y="-11366"/>
                                    </p:animMotion>
                                  </p:childTnLst>
                                </p:cTn>
                              </p:par>
                            </p:childTnLst>
                          </p:cTn>
                        </p:par>
                      </p:childTnLst>
                    </p:cTn>
                  </p:par>
                  <p:par>
                    <p:cTn id="111" fill="hold">
                      <p:stCondLst>
                        <p:cond delay="indefinite"/>
                      </p:stCondLst>
                      <p:childTnLst>
                        <p:par>
                          <p:cTn id="112" fill="hold">
                            <p:stCondLst>
                              <p:cond delay="0"/>
                            </p:stCondLst>
                            <p:childTnLst>
                              <p:par>
                                <p:cTn id="113" presetID="42" presetClass="path" presetSubtype="0" accel="50000" decel="50000" fill="hold" grpId="1" nodeType="clickEffect">
                                  <p:stCondLst>
                                    <p:cond delay="0"/>
                                  </p:stCondLst>
                                  <p:childTnLst>
                                    <p:animMotion origin="layout" path="M 2.70833E-6 4.07407E-6 L -0.00039 0.2243 " pathEditMode="relative" rAng="0" ptsTypes="AA">
                                      <p:cBhvr>
                                        <p:cTn id="114" dur="500" fill="hold"/>
                                        <p:tgtEl>
                                          <p:spTgt spid="14"/>
                                        </p:tgtEl>
                                        <p:attrNameLst>
                                          <p:attrName>ppt_x</p:attrName>
                                          <p:attrName>ppt_y</p:attrName>
                                        </p:attrNameLst>
                                      </p:cBhvr>
                                      <p:rCtr x="-26" y="11204"/>
                                    </p:animMotion>
                                  </p:childTnLst>
                                </p:cTn>
                              </p:par>
                            </p:childTnLst>
                          </p:cTn>
                        </p:par>
                      </p:childTnLst>
                    </p:cTn>
                  </p:par>
                  <p:par>
                    <p:cTn id="115" fill="hold">
                      <p:stCondLst>
                        <p:cond delay="indefinite"/>
                      </p:stCondLst>
                      <p:childTnLst>
                        <p:par>
                          <p:cTn id="116" fill="hold">
                            <p:stCondLst>
                              <p:cond delay="0"/>
                            </p:stCondLst>
                            <p:childTnLst>
                              <p:par>
                                <p:cTn id="117" presetID="64" presetClass="path" presetSubtype="0" accel="50000" decel="50000" fill="hold" grpId="2" nodeType="clickEffect">
                                  <p:stCondLst>
                                    <p:cond delay="0"/>
                                  </p:stCondLst>
                                  <p:childTnLst>
                                    <p:animMotion origin="layout" path="M -0.00039 0.2243 L 1.66667E-6 4.03323E-17 " pathEditMode="relative" rAng="0" ptsTypes="AA">
                                      <p:cBhvr>
                                        <p:cTn id="118" dur="500" fill="hold"/>
                                        <p:tgtEl>
                                          <p:spTgt spid="14"/>
                                        </p:tgtEl>
                                        <p:attrNameLst>
                                          <p:attrName>ppt_x</p:attrName>
                                          <p:attrName>ppt_y</p:attrName>
                                        </p:attrNameLst>
                                      </p:cBhvr>
                                      <p:rCtr x="52" y="-11273"/>
                                    </p:animMotion>
                                  </p:childTnLst>
                                </p:cTn>
                              </p:par>
                            </p:childTnLst>
                          </p:cTn>
                        </p:par>
                      </p:childTnLst>
                    </p:cTn>
                  </p:par>
                  <p:par>
                    <p:cTn id="119" fill="hold">
                      <p:stCondLst>
                        <p:cond delay="indefinite"/>
                      </p:stCondLst>
                      <p:childTnLst>
                        <p:par>
                          <p:cTn id="120" fill="hold">
                            <p:stCondLst>
                              <p:cond delay="0"/>
                            </p:stCondLst>
                            <p:childTnLst>
                              <p:par>
                                <p:cTn id="121" presetID="42" presetClass="path" presetSubtype="0" accel="50000" decel="50000" fill="hold" grpId="1" nodeType="clickEffect">
                                  <p:stCondLst>
                                    <p:cond delay="0"/>
                                  </p:stCondLst>
                                  <p:childTnLst>
                                    <p:animMotion origin="layout" path="M -2.91667E-6 4.07407E-6 L 0.00547 0.22986 " pathEditMode="relative" rAng="0" ptsTypes="AA">
                                      <p:cBhvr>
                                        <p:cTn id="122" dur="500" fill="hold"/>
                                        <p:tgtEl>
                                          <p:spTgt spid="15"/>
                                        </p:tgtEl>
                                        <p:attrNameLst>
                                          <p:attrName>ppt_x</p:attrName>
                                          <p:attrName>ppt_y</p:attrName>
                                        </p:attrNameLst>
                                      </p:cBhvr>
                                      <p:rCtr x="273" y="11481"/>
                                    </p:animMotion>
                                  </p:childTnLst>
                                </p:cTn>
                              </p:par>
                            </p:childTnLst>
                          </p:cTn>
                        </p:par>
                      </p:childTnLst>
                    </p:cTn>
                  </p:par>
                  <p:par>
                    <p:cTn id="123" fill="hold">
                      <p:stCondLst>
                        <p:cond delay="indefinite"/>
                      </p:stCondLst>
                      <p:childTnLst>
                        <p:par>
                          <p:cTn id="124" fill="hold">
                            <p:stCondLst>
                              <p:cond delay="0"/>
                            </p:stCondLst>
                            <p:childTnLst>
                              <p:par>
                                <p:cTn id="125" presetID="64" presetClass="path" presetSubtype="0" accel="50000" decel="50000" fill="hold" grpId="2" nodeType="clickEffect">
                                  <p:stCondLst>
                                    <p:cond delay="0"/>
                                  </p:stCondLst>
                                  <p:childTnLst>
                                    <p:animMotion origin="layout" path="M 0.00547 0.22986 L -3.33333E-6 2.59259E-6 " pathEditMode="relative" rAng="0" ptsTypes="AA">
                                      <p:cBhvr>
                                        <p:cTn id="126" dur="500" fill="hold"/>
                                        <p:tgtEl>
                                          <p:spTgt spid="15"/>
                                        </p:tgtEl>
                                        <p:attrNameLst>
                                          <p:attrName>ppt_x</p:attrName>
                                          <p:attrName>ppt_y</p:attrName>
                                        </p:attrNameLst>
                                      </p:cBhvr>
                                      <p:rCtr x="-260"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9" grpId="1" animBg="1"/>
      <p:bldP spid="9"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D12340F5-578A-14B4-82BA-EEA42E6C44B6}"/>
              </a:ext>
            </a:extLst>
          </p:cNvPr>
          <p:cNvGrpSpPr/>
          <p:nvPr/>
        </p:nvGrpSpPr>
        <p:grpSpPr>
          <a:xfrm>
            <a:off x="1405470" y="342701"/>
            <a:ext cx="2237950" cy="1397906"/>
            <a:chOff x="1405470" y="342701"/>
            <a:chExt cx="2237950" cy="1397906"/>
          </a:xfrm>
        </p:grpSpPr>
        <p:sp>
          <p:nvSpPr>
            <p:cNvPr id="8" name="Oval 7">
              <a:extLst>
                <a:ext uri="{FF2B5EF4-FFF2-40B4-BE49-F238E27FC236}">
                  <a16:creationId xmlns:a16="http://schemas.microsoft.com/office/drawing/2014/main" id="{3A5D1C1A-DF92-B88B-FE51-639CEEA86ADF}"/>
                </a:ext>
              </a:extLst>
            </p:cNvPr>
            <p:cNvSpPr/>
            <p:nvPr/>
          </p:nvSpPr>
          <p:spPr>
            <a:xfrm>
              <a:off x="1405470" y="1480717"/>
              <a:ext cx="303920" cy="259890"/>
            </a:xfrm>
            <a:prstGeom prst="ellipse">
              <a:avLst/>
            </a:prstGeom>
            <a:solidFill>
              <a:schemeClr val="accent2">
                <a:lumMod val="50000"/>
              </a:schemeClr>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Arrow Connector 54">
              <a:extLst>
                <a:ext uri="{FF2B5EF4-FFF2-40B4-BE49-F238E27FC236}">
                  <a16:creationId xmlns:a16="http://schemas.microsoft.com/office/drawing/2014/main" id="{2A5FF20A-2425-D90F-DBF9-80D696AB1308}"/>
                </a:ext>
              </a:extLst>
            </p:cNvPr>
            <p:cNvCxnSpPr>
              <a:cxnSpLocks/>
              <a:stCxn id="8" idx="7"/>
              <a:endCxn id="22" idx="2"/>
            </p:cNvCxnSpPr>
            <p:nvPr/>
          </p:nvCxnSpPr>
          <p:spPr>
            <a:xfrm flipV="1">
              <a:off x="1664882" y="342701"/>
              <a:ext cx="1978538" cy="11760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86" name="Group 85">
            <a:extLst>
              <a:ext uri="{FF2B5EF4-FFF2-40B4-BE49-F238E27FC236}">
                <a16:creationId xmlns:a16="http://schemas.microsoft.com/office/drawing/2014/main" id="{C38B50EE-45E3-22D5-EDBB-BF44BBAB2826}"/>
              </a:ext>
            </a:extLst>
          </p:cNvPr>
          <p:cNvGrpSpPr/>
          <p:nvPr/>
        </p:nvGrpSpPr>
        <p:grpSpPr>
          <a:xfrm>
            <a:off x="2208565" y="1026406"/>
            <a:ext cx="2115315" cy="853433"/>
            <a:chOff x="2208565" y="1026406"/>
            <a:chExt cx="2115315" cy="853433"/>
          </a:xfrm>
        </p:grpSpPr>
        <p:sp>
          <p:nvSpPr>
            <p:cNvPr id="45" name="Oval 44">
              <a:extLst>
                <a:ext uri="{FF2B5EF4-FFF2-40B4-BE49-F238E27FC236}">
                  <a16:creationId xmlns:a16="http://schemas.microsoft.com/office/drawing/2014/main" id="{14A6DB11-C813-FD7A-9B92-2428BDC02198}"/>
                </a:ext>
              </a:extLst>
            </p:cNvPr>
            <p:cNvSpPr/>
            <p:nvPr/>
          </p:nvSpPr>
          <p:spPr>
            <a:xfrm>
              <a:off x="2208565" y="1619949"/>
              <a:ext cx="303920" cy="259890"/>
            </a:xfrm>
            <a:prstGeom prst="ellipse">
              <a:avLst/>
            </a:prstGeom>
            <a:solidFill>
              <a:schemeClr val="accent2">
                <a:lumMod val="50000"/>
              </a:schemeClr>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Arrow Connector 56">
              <a:extLst>
                <a:ext uri="{FF2B5EF4-FFF2-40B4-BE49-F238E27FC236}">
                  <a16:creationId xmlns:a16="http://schemas.microsoft.com/office/drawing/2014/main" id="{CF3FAB9F-0D79-A9FA-F16D-13C94E9B1983}"/>
                </a:ext>
              </a:extLst>
            </p:cNvPr>
            <p:cNvCxnSpPr>
              <a:cxnSpLocks/>
              <a:stCxn id="45" idx="6"/>
              <a:endCxn id="15" idx="2"/>
            </p:cNvCxnSpPr>
            <p:nvPr/>
          </p:nvCxnSpPr>
          <p:spPr>
            <a:xfrm flipV="1">
              <a:off x="2512485" y="1026406"/>
              <a:ext cx="1811395" cy="72348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87" name="Group 86">
            <a:extLst>
              <a:ext uri="{FF2B5EF4-FFF2-40B4-BE49-F238E27FC236}">
                <a16:creationId xmlns:a16="http://schemas.microsoft.com/office/drawing/2014/main" id="{99AC0142-5723-8243-D828-167B448AC4CF}"/>
              </a:ext>
            </a:extLst>
          </p:cNvPr>
          <p:cNvGrpSpPr/>
          <p:nvPr/>
        </p:nvGrpSpPr>
        <p:grpSpPr>
          <a:xfrm>
            <a:off x="2829903" y="1800322"/>
            <a:ext cx="2100074" cy="502207"/>
            <a:chOff x="2829903" y="1800322"/>
            <a:chExt cx="2100074" cy="502207"/>
          </a:xfrm>
        </p:grpSpPr>
        <p:sp>
          <p:nvSpPr>
            <p:cNvPr id="51" name="Oval 50">
              <a:extLst>
                <a:ext uri="{FF2B5EF4-FFF2-40B4-BE49-F238E27FC236}">
                  <a16:creationId xmlns:a16="http://schemas.microsoft.com/office/drawing/2014/main" id="{1D209A61-24CA-95D0-E940-1AB2C11C08DE}"/>
                </a:ext>
              </a:extLst>
            </p:cNvPr>
            <p:cNvSpPr/>
            <p:nvPr/>
          </p:nvSpPr>
          <p:spPr>
            <a:xfrm>
              <a:off x="2829903" y="2042639"/>
              <a:ext cx="303920" cy="259890"/>
            </a:xfrm>
            <a:prstGeom prst="ellipse">
              <a:avLst/>
            </a:prstGeom>
            <a:solidFill>
              <a:schemeClr val="accent2">
                <a:lumMod val="50000"/>
              </a:schemeClr>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4" name="Straight Arrow Connector 63">
              <a:extLst>
                <a:ext uri="{FF2B5EF4-FFF2-40B4-BE49-F238E27FC236}">
                  <a16:creationId xmlns:a16="http://schemas.microsoft.com/office/drawing/2014/main" id="{DBCB798D-8E29-5946-5DF9-DD11217ED7B4}"/>
                </a:ext>
              </a:extLst>
            </p:cNvPr>
            <p:cNvCxnSpPr>
              <a:cxnSpLocks/>
              <a:stCxn id="51" idx="6"/>
              <a:endCxn id="25" idx="2"/>
            </p:cNvCxnSpPr>
            <p:nvPr/>
          </p:nvCxnSpPr>
          <p:spPr>
            <a:xfrm flipV="1">
              <a:off x="3133823" y="1800322"/>
              <a:ext cx="1796154" cy="3722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88" name="Group 87">
            <a:extLst>
              <a:ext uri="{FF2B5EF4-FFF2-40B4-BE49-F238E27FC236}">
                <a16:creationId xmlns:a16="http://schemas.microsoft.com/office/drawing/2014/main" id="{62AE9739-0381-317D-AFC6-90DC3B98C7AC}"/>
              </a:ext>
            </a:extLst>
          </p:cNvPr>
          <p:cNvGrpSpPr/>
          <p:nvPr/>
        </p:nvGrpSpPr>
        <p:grpSpPr>
          <a:xfrm>
            <a:off x="3141789" y="2622134"/>
            <a:ext cx="2516258" cy="306543"/>
            <a:chOff x="3141789" y="2622134"/>
            <a:chExt cx="2516258" cy="306543"/>
          </a:xfrm>
        </p:grpSpPr>
        <p:sp>
          <p:nvSpPr>
            <p:cNvPr id="50" name="Oval 49">
              <a:extLst>
                <a:ext uri="{FF2B5EF4-FFF2-40B4-BE49-F238E27FC236}">
                  <a16:creationId xmlns:a16="http://schemas.microsoft.com/office/drawing/2014/main" id="{748668EA-DC32-28CA-F800-BED1984913FA}"/>
                </a:ext>
              </a:extLst>
            </p:cNvPr>
            <p:cNvSpPr/>
            <p:nvPr/>
          </p:nvSpPr>
          <p:spPr>
            <a:xfrm>
              <a:off x="3141789" y="2668787"/>
              <a:ext cx="303920" cy="259890"/>
            </a:xfrm>
            <a:prstGeom prst="ellipse">
              <a:avLst/>
            </a:prstGeom>
            <a:solidFill>
              <a:schemeClr val="accent2">
                <a:lumMod val="50000"/>
              </a:schemeClr>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Arrow Connector 67">
              <a:extLst>
                <a:ext uri="{FF2B5EF4-FFF2-40B4-BE49-F238E27FC236}">
                  <a16:creationId xmlns:a16="http://schemas.microsoft.com/office/drawing/2014/main" id="{E28B3DE6-17C4-7DDC-FD89-E59625AA7CC2}"/>
                </a:ext>
              </a:extLst>
            </p:cNvPr>
            <p:cNvCxnSpPr>
              <a:cxnSpLocks/>
              <a:stCxn id="50" idx="6"/>
              <a:endCxn id="28" idx="2"/>
            </p:cNvCxnSpPr>
            <p:nvPr/>
          </p:nvCxnSpPr>
          <p:spPr>
            <a:xfrm flipV="1">
              <a:off x="3445709" y="2622134"/>
              <a:ext cx="2212338" cy="1765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90" name="Group 89">
            <a:extLst>
              <a:ext uri="{FF2B5EF4-FFF2-40B4-BE49-F238E27FC236}">
                <a16:creationId xmlns:a16="http://schemas.microsoft.com/office/drawing/2014/main" id="{B4E588F1-41B5-DFB7-2E1E-636BDF71FA8B}"/>
              </a:ext>
            </a:extLst>
          </p:cNvPr>
          <p:cNvGrpSpPr/>
          <p:nvPr/>
        </p:nvGrpSpPr>
        <p:grpSpPr>
          <a:xfrm>
            <a:off x="3145841" y="3993532"/>
            <a:ext cx="2345503" cy="259890"/>
            <a:chOff x="3145841" y="3993532"/>
            <a:chExt cx="2345503" cy="259890"/>
          </a:xfrm>
        </p:grpSpPr>
        <p:sp>
          <p:nvSpPr>
            <p:cNvPr id="48" name="Oval 47">
              <a:extLst>
                <a:ext uri="{FF2B5EF4-FFF2-40B4-BE49-F238E27FC236}">
                  <a16:creationId xmlns:a16="http://schemas.microsoft.com/office/drawing/2014/main" id="{1F791482-0D9D-A999-1C5F-0E3E0DF219CD}"/>
                </a:ext>
              </a:extLst>
            </p:cNvPr>
            <p:cNvSpPr/>
            <p:nvPr/>
          </p:nvSpPr>
          <p:spPr>
            <a:xfrm>
              <a:off x="3145841" y="3993532"/>
              <a:ext cx="303920" cy="259890"/>
            </a:xfrm>
            <a:prstGeom prst="ellipse">
              <a:avLst/>
            </a:prstGeom>
            <a:solidFill>
              <a:schemeClr val="accent2">
                <a:lumMod val="50000"/>
              </a:schemeClr>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Arrow Connector 74">
              <a:extLst>
                <a:ext uri="{FF2B5EF4-FFF2-40B4-BE49-F238E27FC236}">
                  <a16:creationId xmlns:a16="http://schemas.microsoft.com/office/drawing/2014/main" id="{AAE9543D-2D3B-978B-DAD9-554AFFF19A83}"/>
                </a:ext>
              </a:extLst>
            </p:cNvPr>
            <p:cNvCxnSpPr>
              <a:cxnSpLocks/>
              <a:endCxn id="34" idx="2"/>
            </p:cNvCxnSpPr>
            <p:nvPr/>
          </p:nvCxnSpPr>
          <p:spPr>
            <a:xfrm>
              <a:off x="3306095" y="4044265"/>
              <a:ext cx="2185249" cy="5283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91" name="Group 90">
            <a:extLst>
              <a:ext uri="{FF2B5EF4-FFF2-40B4-BE49-F238E27FC236}">
                <a16:creationId xmlns:a16="http://schemas.microsoft.com/office/drawing/2014/main" id="{14F779B6-7840-4924-602E-B67437BE7390}"/>
              </a:ext>
            </a:extLst>
          </p:cNvPr>
          <p:cNvGrpSpPr/>
          <p:nvPr/>
        </p:nvGrpSpPr>
        <p:grpSpPr>
          <a:xfrm>
            <a:off x="2846510" y="4593651"/>
            <a:ext cx="2177665" cy="394468"/>
            <a:chOff x="2846510" y="4593651"/>
            <a:chExt cx="2177665" cy="394468"/>
          </a:xfrm>
        </p:grpSpPr>
        <p:sp>
          <p:nvSpPr>
            <p:cNvPr id="47" name="Oval 46">
              <a:extLst>
                <a:ext uri="{FF2B5EF4-FFF2-40B4-BE49-F238E27FC236}">
                  <a16:creationId xmlns:a16="http://schemas.microsoft.com/office/drawing/2014/main" id="{1F1C5595-B1FD-3560-282C-04C27E5682B0}"/>
                </a:ext>
              </a:extLst>
            </p:cNvPr>
            <p:cNvSpPr/>
            <p:nvPr/>
          </p:nvSpPr>
          <p:spPr>
            <a:xfrm>
              <a:off x="2846510" y="4593651"/>
              <a:ext cx="303920" cy="259890"/>
            </a:xfrm>
            <a:prstGeom prst="ellipse">
              <a:avLst/>
            </a:prstGeom>
            <a:solidFill>
              <a:schemeClr val="accent2">
                <a:lumMod val="50000"/>
              </a:schemeClr>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Arrow Connector 76">
              <a:extLst>
                <a:ext uri="{FF2B5EF4-FFF2-40B4-BE49-F238E27FC236}">
                  <a16:creationId xmlns:a16="http://schemas.microsoft.com/office/drawing/2014/main" id="{C4E91367-BE9D-4443-AD74-AD0FFCE36C70}"/>
                </a:ext>
              </a:extLst>
            </p:cNvPr>
            <p:cNvCxnSpPr>
              <a:cxnSpLocks/>
              <a:endCxn id="37" idx="2"/>
            </p:cNvCxnSpPr>
            <p:nvPr/>
          </p:nvCxnSpPr>
          <p:spPr>
            <a:xfrm>
              <a:off x="3133823" y="4773341"/>
              <a:ext cx="1890352" cy="21477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92" name="Group 91">
            <a:extLst>
              <a:ext uri="{FF2B5EF4-FFF2-40B4-BE49-F238E27FC236}">
                <a16:creationId xmlns:a16="http://schemas.microsoft.com/office/drawing/2014/main" id="{20AF26B0-2BF7-C78C-B07C-7E6E274A7959}"/>
              </a:ext>
            </a:extLst>
          </p:cNvPr>
          <p:cNvGrpSpPr/>
          <p:nvPr/>
        </p:nvGrpSpPr>
        <p:grpSpPr>
          <a:xfrm>
            <a:off x="2350492" y="5048750"/>
            <a:ext cx="1973388" cy="694749"/>
            <a:chOff x="2350492" y="5048750"/>
            <a:chExt cx="1973388" cy="694749"/>
          </a:xfrm>
        </p:grpSpPr>
        <p:sp>
          <p:nvSpPr>
            <p:cNvPr id="46" name="Oval 45">
              <a:extLst>
                <a:ext uri="{FF2B5EF4-FFF2-40B4-BE49-F238E27FC236}">
                  <a16:creationId xmlns:a16="http://schemas.microsoft.com/office/drawing/2014/main" id="{93A3E8AE-02AB-05D6-B03A-8A7E39E060A9}"/>
                </a:ext>
              </a:extLst>
            </p:cNvPr>
            <p:cNvSpPr/>
            <p:nvPr/>
          </p:nvSpPr>
          <p:spPr>
            <a:xfrm>
              <a:off x="2350492" y="5048750"/>
              <a:ext cx="303920" cy="259890"/>
            </a:xfrm>
            <a:prstGeom prst="ellipse">
              <a:avLst/>
            </a:prstGeom>
            <a:solidFill>
              <a:schemeClr val="accent2">
                <a:lumMod val="50000"/>
              </a:schemeClr>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Arrow Connector 78">
              <a:extLst>
                <a:ext uri="{FF2B5EF4-FFF2-40B4-BE49-F238E27FC236}">
                  <a16:creationId xmlns:a16="http://schemas.microsoft.com/office/drawing/2014/main" id="{B08E0681-A733-067C-F3F8-2D184C8F33FE}"/>
                </a:ext>
              </a:extLst>
            </p:cNvPr>
            <p:cNvCxnSpPr>
              <a:cxnSpLocks/>
              <a:endCxn id="40" idx="2"/>
            </p:cNvCxnSpPr>
            <p:nvPr/>
          </p:nvCxnSpPr>
          <p:spPr>
            <a:xfrm>
              <a:off x="2595296" y="5292392"/>
              <a:ext cx="1728584" cy="45110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93" name="Group 92">
            <a:extLst>
              <a:ext uri="{FF2B5EF4-FFF2-40B4-BE49-F238E27FC236}">
                <a16:creationId xmlns:a16="http://schemas.microsoft.com/office/drawing/2014/main" id="{96083B78-2450-D190-C174-57BD66291B0F}"/>
              </a:ext>
            </a:extLst>
          </p:cNvPr>
          <p:cNvGrpSpPr/>
          <p:nvPr/>
        </p:nvGrpSpPr>
        <p:grpSpPr>
          <a:xfrm>
            <a:off x="1350752" y="5204384"/>
            <a:ext cx="2684777" cy="1124771"/>
            <a:chOff x="1586123" y="5242344"/>
            <a:chExt cx="2524720" cy="987610"/>
          </a:xfrm>
        </p:grpSpPr>
        <p:sp>
          <p:nvSpPr>
            <p:cNvPr id="44" name="Oval 43">
              <a:extLst>
                <a:ext uri="{FF2B5EF4-FFF2-40B4-BE49-F238E27FC236}">
                  <a16:creationId xmlns:a16="http://schemas.microsoft.com/office/drawing/2014/main" id="{E4602514-03F8-BB0F-E56F-34036ADAF449}"/>
                </a:ext>
              </a:extLst>
            </p:cNvPr>
            <p:cNvSpPr/>
            <p:nvPr/>
          </p:nvSpPr>
          <p:spPr>
            <a:xfrm>
              <a:off x="1586123" y="5242344"/>
              <a:ext cx="303920" cy="259890"/>
            </a:xfrm>
            <a:prstGeom prst="ellipse">
              <a:avLst/>
            </a:prstGeom>
            <a:solidFill>
              <a:schemeClr val="accent2">
                <a:lumMod val="50000"/>
              </a:schemeClr>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3" name="Straight Arrow Connector 82">
              <a:extLst>
                <a:ext uri="{FF2B5EF4-FFF2-40B4-BE49-F238E27FC236}">
                  <a16:creationId xmlns:a16="http://schemas.microsoft.com/office/drawing/2014/main" id="{F47FC5EB-0AB4-C193-8B6C-1EE4C9FC1E56}"/>
                </a:ext>
              </a:extLst>
            </p:cNvPr>
            <p:cNvCxnSpPr>
              <a:cxnSpLocks/>
              <a:stCxn id="44" idx="5"/>
              <a:endCxn id="43" idx="1"/>
            </p:cNvCxnSpPr>
            <p:nvPr/>
          </p:nvCxnSpPr>
          <p:spPr>
            <a:xfrm>
              <a:off x="1845534" y="5464174"/>
              <a:ext cx="2265309" cy="76578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7" name="Arc 6">
            <a:extLst>
              <a:ext uri="{FF2B5EF4-FFF2-40B4-BE49-F238E27FC236}">
                <a16:creationId xmlns:a16="http://schemas.microsoft.com/office/drawing/2014/main" id="{82750B83-499F-190D-B255-F8C7FDB32D24}"/>
              </a:ext>
            </a:extLst>
          </p:cNvPr>
          <p:cNvSpPr/>
          <p:nvPr/>
        </p:nvSpPr>
        <p:spPr>
          <a:xfrm>
            <a:off x="0" y="1587715"/>
            <a:ext cx="3418781" cy="3789568"/>
          </a:xfrm>
          <a:prstGeom prst="arc">
            <a:avLst>
              <a:gd name="adj1" fmla="val 16200000"/>
              <a:gd name="adj2" fmla="val 5532116"/>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D5406603-8C6D-F2D3-BB43-C5EF1CC700C3}"/>
              </a:ext>
            </a:extLst>
          </p:cNvPr>
          <p:cNvGrpSpPr/>
          <p:nvPr/>
        </p:nvGrpSpPr>
        <p:grpSpPr>
          <a:xfrm>
            <a:off x="395570" y="2073659"/>
            <a:ext cx="2790428" cy="2847339"/>
            <a:chOff x="395570" y="2073659"/>
            <a:chExt cx="2790428" cy="2847339"/>
          </a:xfrm>
        </p:grpSpPr>
        <p:grpSp>
          <p:nvGrpSpPr>
            <p:cNvPr id="16" name="Group 15">
              <a:extLst>
                <a:ext uri="{FF2B5EF4-FFF2-40B4-BE49-F238E27FC236}">
                  <a16:creationId xmlns:a16="http://schemas.microsoft.com/office/drawing/2014/main" id="{64EF0D84-5C11-C329-B4C6-B6A47BACC843}"/>
                </a:ext>
              </a:extLst>
            </p:cNvPr>
            <p:cNvGrpSpPr/>
            <p:nvPr/>
          </p:nvGrpSpPr>
          <p:grpSpPr>
            <a:xfrm>
              <a:off x="395570" y="2073659"/>
              <a:ext cx="2790428" cy="2847339"/>
              <a:chOff x="-3538476" y="1812142"/>
              <a:chExt cx="2790428" cy="2847339"/>
            </a:xfrm>
          </p:grpSpPr>
          <p:grpSp>
            <p:nvGrpSpPr>
              <p:cNvPr id="9" name="Group 8">
                <a:extLst>
                  <a:ext uri="{FF2B5EF4-FFF2-40B4-BE49-F238E27FC236}">
                    <a16:creationId xmlns:a16="http://schemas.microsoft.com/office/drawing/2014/main" id="{DE5D5AEF-A305-10E6-EA9E-3BBBE537FDC7}"/>
                  </a:ext>
                </a:extLst>
              </p:cNvPr>
              <p:cNvGrpSpPr/>
              <p:nvPr/>
            </p:nvGrpSpPr>
            <p:grpSpPr>
              <a:xfrm>
                <a:off x="-2419060" y="1812142"/>
                <a:ext cx="1671012" cy="2847339"/>
                <a:chOff x="1549845" y="1774042"/>
                <a:chExt cx="1941198" cy="3307726"/>
              </a:xfrm>
            </p:grpSpPr>
            <p:sp>
              <p:nvSpPr>
                <p:cNvPr id="11" name="Freeform: Shape 10">
                  <a:extLst>
                    <a:ext uri="{FF2B5EF4-FFF2-40B4-BE49-F238E27FC236}">
                      <a16:creationId xmlns:a16="http://schemas.microsoft.com/office/drawing/2014/main" id="{DBD9EF75-7669-F398-4E6E-E92CED5F5C2C}"/>
                    </a:ext>
                  </a:extLst>
                </p:cNvPr>
                <p:cNvSpPr/>
                <p:nvPr/>
              </p:nvSpPr>
              <p:spPr>
                <a:xfrm flipV="1">
                  <a:off x="1549845" y="3427905"/>
                  <a:ext cx="1941198" cy="1653863"/>
                </a:xfrm>
                <a:custGeom>
                  <a:avLst/>
                  <a:gdLst>
                    <a:gd name="connsiteX0" fmla="*/ 0 w 1315800"/>
                    <a:gd name="connsiteY0" fmla="*/ 0 h 1280160"/>
                    <a:gd name="connsiteX1" fmla="*/ 1309938 w 1315800"/>
                    <a:gd name="connsiteY1" fmla="*/ 1165689 h 1280160"/>
                    <a:gd name="connsiteX2" fmla="*/ 1315800 w 1315800"/>
                    <a:gd name="connsiteY2" fmla="*/ 1280160 h 1280160"/>
                    <a:gd name="connsiteX3" fmla="*/ 0 w 1315800"/>
                    <a:gd name="connsiteY3" fmla="*/ 1280160 h 1280160"/>
                  </a:gdLst>
                  <a:ahLst/>
                  <a:cxnLst>
                    <a:cxn ang="0">
                      <a:pos x="connsiteX0" y="connsiteY0"/>
                    </a:cxn>
                    <a:cxn ang="0">
                      <a:pos x="connsiteX1" y="connsiteY1"/>
                    </a:cxn>
                    <a:cxn ang="0">
                      <a:pos x="connsiteX2" y="connsiteY2"/>
                    </a:cxn>
                    <a:cxn ang="0">
                      <a:pos x="connsiteX3" y="connsiteY3"/>
                    </a:cxn>
                  </a:cxnLst>
                  <a:rect l="l" t="t" r="r" b="b"/>
                  <a:pathLst>
                    <a:path w="1315800" h="1280160">
                      <a:moveTo>
                        <a:pt x="0" y="0"/>
                      </a:moveTo>
                      <a:cubicBezTo>
                        <a:pt x="681762" y="0"/>
                        <a:pt x="1242508" y="510939"/>
                        <a:pt x="1309938" y="1165689"/>
                      </a:cubicBezTo>
                      <a:lnTo>
                        <a:pt x="1315800" y="1280160"/>
                      </a:lnTo>
                      <a:lnTo>
                        <a:pt x="0" y="1280160"/>
                      </a:lnTo>
                      <a:close/>
                    </a:path>
                  </a:pathLst>
                </a:custGeom>
                <a:solidFill>
                  <a:srgbClr val="F78F5B"/>
                </a:solidFill>
                <a:ln>
                  <a:noFill/>
                </a:ln>
                <a:effectLst>
                  <a:outerShdw blurRad="127000" dist="228600" dir="2700000" sx="98000" sy="98000" algn="ctr">
                    <a:srgbClr val="000000">
                      <a:alpha val="4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07A7779-1188-90D8-D601-FB47E4CCE324}"/>
                    </a:ext>
                  </a:extLst>
                </p:cNvPr>
                <p:cNvSpPr/>
                <p:nvPr/>
              </p:nvSpPr>
              <p:spPr>
                <a:xfrm>
                  <a:off x="1549845" y="1774042"/>
                  <a:ext cx="1941198" cy="1653863"/>
                </a:xfrm>
                <a:custGeom>
                  <a:avLst/>
                  <a:gdLst>
                    <a:gd name="connsiteX0" fmla="*/ 0 w 1315800"/>
                    <a:gd name="connsiteY0" fmla="*/ 0 h 1280160"/>
                    <a:gd name="connsiteX1" fmla="*/ 1309938 w 1315800"/>
                    <a:gd name="connsiteY1" fmla="*/ 1165689 h 1280160"/>
                    <a:gd name="connsiteX2" fmla="*/ 1315800 w 1315800"/>
                    <a:gd name="connsiteY2" fmla="*/ 1280160 h 1280160"/>
                    <a:gd name="connsiteX3" fmla="*/ 0 w 1315800"/>
                    <a:gd name="connsiteY3" fmla="*/ 1280160 h 1280160"/>
                  </a:gdLst>
                  <a:ahLst/>
                  <a:cxnLst>
                    <a:cxn ang="0">
                      <a:pos x="connsiteX0" y="connsiteY0"/>
                    </a:cxn>
                    <a:cxn ang="0">
                      <a:pos x="connsiteX1" y="connsiteY1"/>
                    </a:cxn>
                    <a:cxn ang="0">
                      <a:pos x="connsiteX2" y="connsiteY2"/>
                    </a:cxn>
                    <a:cxn ang="0">
                      <a:pos x="connsiteX3" y="connsiteY3"/>
                    </a:cxn>
                  </a:cxnLst>
                  <a:rect l="l" t="t" r="r" b="b"/>
                  <a:pathLst>
                    <a:path w="1315800" h="1280160">
                      <a:moveTo>
                        <a:pt x="0" y="0"/>
                      </a:moveTo>
                      <a:cubicBezTo>
                        <a:pt x="681762" y="0"/>
                        <a:pt x="1242508" y="510939"/>
                        <a:pt x="1309938" y="1165689"/>
                      </a:cubicBezTo>
                      <a:lnTo>
                        <a:pt x="1315800" y="1280160"/>
                      </a:lnTo>
                      <a:lnTo>
                        <a:pt x="0" y="1280160"/>
                      </a:lnTo>
                      <a:close/>
                    </a:path>
                  </a:pathLst>
                </a:custGeom>
                <a:solidFill>
                  <a:schemeClr val="accent2">
                    <a:lumMod val="75000"/>
                  </a:schemeClr>
                </a:solidFill>
                <a:ln>
                  <a:noFill/>
                </a:ln>
                <a:effectLst>
                  <a:outerShdw blurRad="127000" dist="228600" dir="2700000" sx="98000" sy="98000" algn="ctr">
                    <a:srgbClr val="000000">
                      <a:alpha val="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Oval 9">
                <a:extLst>
                  <a:ext uri="{FF2B5EF4-FFF2-40B4-BE49-F238E27FC236}">
                    <a16:creationId xmlns:a16="http://schemas.microsoft.com/office/drawing/2014/main" id="{65185F8A-23BD-1888-1A00-6D06017EDD23}"/>
                  </a:ext>
                </a:extLst>
              </p:cNvPr>
              <p:cNvSpPr/>
              <p:nvPr/>
            </p:nvSpPr>
            <p:spPr>
              <a:xfrm>
                <a:off x="-3538476" y="2096876"/>
                <a:ext cx="2336173" cy="2277871"/>
              </a:xfrm>
              <a:prstGeom prst="ellipse">
                <a:avLst/>
              </a:prstGeom>
              <a:solidFill>
                <a:schemeClr val="bg1"/>
              </a:solidFill>
              <a:ln w="57150">
                <a:solidFill>
                  <a:schemeClr val="accent2">
                    <a:lumMod val="50000"/>
                  </a:schemeClr>
                </a:solidFill>
              </a:ln>
              <a:effectLst>
                <a:outerShdw blurRad="127000" dist="228600" dir="2700000" sx="98000" sy="98000" algn="ctr">
                  <a:srgbClr val="000000">
                    <a:alpha val="6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2C0561E3-7D19-5D04-0996-92DB531B6449}"/>
                </a:ext>
              </a:extLst>
            </p:cNvPr>
            <p:cNvSpPr txBox="1"/>
            <p:nvPr/>
          </p:nvSpPr>
          <p:spPr>
            <a:xfrm>
              <a:off x="697181" y="2717139"/>
              <a:ext cx="1776589" cy="1815882"/>
            </a:xfrm>
            <a:prstGeom prst="rect">
              <a:avLst/>
            </a:prstGeom>
            <a:noFill/>
          </p:spPr>
          <p:txBody>
            <a:bodyPr wrap="square" rtlCol="0">
              <a:spAutoFit/>
            </a:bodyPr>
            <a:lstStyle/>
            <a:p>
              <a:pPr algn="ctr"/>
              <a:r>
                <a:rPr lang="en-US" sz="1400" b="1" dirty="0"/>
                <a:t>HOW WILL THE BEHAVIOR AND PSYCHOLOGY OF YOUNG PEOPLE CHANGE WHEN PARTICIPATING IN ONLINE SHOPPING CHANNELS?</a:t>
              </a:r>
              <a:endParaRPr lang="en-US" sz="2000" b="1" dirty="0"/>
            </a:p>
          </p:txBody>
        </p:sp>
      </p:grpSp>
      <p:grpSp>
        <p:nvGrpSpPr>
          <p:cNvPr id="19" name="Group 18">
            <a:extLst>
              <a:ext uri="{FF2B5EF4-FFF2-40B4-BE49-F238E27FC236}">
                <a16:creationId xmlns:a16="http://schemas.microsoft.com/office/drawing/2014/main" id="{0A17665C-1568-04D8-D3D8-00BC27B1463B}"/>
              </a:ext>
            </a:extLst>
          </p:cNvPr>
          <p:cNvGrpSpPr/>
          <p:nvPr/>
        </p:nvGrpSpPr>
        <p:grpSpPr>
          <a:xfrm>
            <a:off x="4323880" y="706801"/>
            <a:ext cx="2767454" cy="639211"/>
            <a:chOff x="3409534" y="466575"/>
            <a:chExt cx="2332046" cy="639211"/>
          </a:xfrm>
        </p:grpSpPr>
        <p:sp>
          <p:nvSpPr>
            <p:cNvPr id="14" name="Rectangle: Rounded Corners 13">
              <a:extLst>
                <a:ext uri="{FF2B5EF4-FFF2-40B4-BE49-F238E27FC236}">
                  <a16:creationId xmlns:a16="http://schemas.microsoft.com/office/drawing/2014/main" id="{48694208-2C32-5F6F-87FE-C11E46FCE95B}"/>
                </a:ext>
              </a:extLst>
            </p:cNvPr>
            <p:cNvSpPr/>
            <p:nvPr/>
          </p:nvSpPr>
          <p:spPr>
            <a:xfrm>
              <a:off x="3689497" y="466575"/>
              <a:ext cx="2052083" cy="639211"/>
            </a:xfrm>
            <a:prstGeom prst="roundRect">
              <a:avLst>
                <a:gd name="adj" fmla="val 36039"/>
              </a:avLst>
            </a:prstGeom>
            <a:solidFill>
              <a:srgbClr val="E38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Body)"/>
              </a:endParaRPr>
            </a:p>
          </p:txBody>
        </p:sp>
        <p:sp>
          <p:nvSpPr>
            <p:cNvPr id="15" name="Oval 14">
              <a:extLst>
                <a:ext uri="{FF2B5EF4-FFF2-40B4-BE49-F238E27FC236}">
                  <a16:creationId xmlns:a16="http://schemas.microsoft.com/office/drawing/2014/main" id="{81F8815D-5721-753D-D4B4-A4F7A9ACEB9F}"/>
                </a:ext>
              </a:extLst>
            </p:cNvPr>
            <p:cNvSpPr/>
            <p:nvPr/>
          </p:nvSpPr>
          <p:spPr>
            <a:xfrm>
              <a:off x="3409534" y="499539"/>
              <a:ext cx="559926" cy="573281"/>
            </a:xfrm>
            <a:prstGeom prst="ellipse">
              <a:avLst/>
            </a:prstGeom>
            <a:solidFill>
              <a:srgbClr val="B854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Aptos (Body)"/>
                </a:rPr>
                <a:t>2</a:t>
              </a:r>
              <a:endParaRPr lang="en-US" sz="2400" b="1" dirty="0">
                <a:latin typeface="Aptos (Body)"/>
              </a:endParaRPr>
            </a:p>
          </p:txBody>
        </p:sp>
      </p:grpSp>
      <p:grpSp>
        <p:nvGrpSpPr>
          <p:cNvPr id="20" name="Group 19">
            <a:extLst>
              <a:ext uri="{FF2B5EF4-FFF2-40B4-BE49-F238E27FC236}">
                <a16:creationId xmlns:a16="http://schemas.microsoft.com/office/drawing/2014/main" id="{A7AC3DA5-56AA-A580-5B7B-7A47B1434CDA}"/>
              </a:ext>
            </a:extLst>
          </p:cNvPr>
          <p:cNvGrpSpPr/>
          <p:nvPr/>
        </p:nvGrpSpPr>
        <p:grpSpPr>
          <a:xfrm>
            <a:off x="3643420" y="92671"/>
            <a:ext cx="3012505" cy="500061"/>
            <a:chOff x="3409534" y="466575"/>
            <a:chExt cx="2332046" cy="639211"/>
          </a:xfrm>
        </p:grpSpPr>
        <p:sp>
          <p:nvSpPr>
            <p:cNvPr id="21" name="Rectangle: Rounded Corners 20">
              <a:extLst>
                <a:ext uri="{FF2B5EF4-FFF2-40B4-BE49-F238E27FC236}">
                  <a16:creationId xmlns:a16="http://schemas.microsoft.com/office/drawing/2014/main" id="{2AA877E8-1BB6-FA34-B67C-6DE7A8BBD91A}"/>
                </a:ext>
              </a:extLst>
            </p:cNvPr>
            <p:cNvSpPr/>
            <p:nvPr/>
          </p:nvSpPr>
          <p:spPr>
            <a:xfrm>
              <a:off x="3689497" y="466575"/>
              <a:ext cx="2052083" cy="639211"/>
            </a:xfrm>
            <a:prstGeom prst="roundRect">
              <a:avLst>
                <a:gd name="adj" fmla="val 36039"/>
              </a:avLst>
            </a:prstGeom>
            <a:solidFill>
              <a:srgbClr val="E38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Body)"/>
              </a:endParaRPr>
            </a:p>
          </p:txBody>
        </p:sp>
        <p:sp>
          <p:nvSpPr>
            <p:cNvPr id="22" name="Oval 21">
              <a:extLst>
                <a:ext uri="{FF2B5EF4-FFF2-40B4-BE49-F238E27FC236}">
                  <a16:creationId xmlns:a16="http://schemas.microsoft.com/office/drawing/2014/main" id="{0FCF7F6E-0833-81F6-471E-179D8DB6E89C}"/>
                </a:ext>
              </a:extLst>
            </p:cNvPr>
            <p:cNvSpPr/>
            <p:nvPr/>
          </p:nvSpPr>
          <p:spPr>
            <a:xfrm>
              <a:off x="3409534" y="499539"/>
              <a:ext cx="559926" cy="573281"/>
            </a:xfrm>
            <a:prstGeom prst="ellipse">
              <a:avLst/>
            </a:prstGeom>
            <a:solidFill>
              <a:srgbClr val="B854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Aptos (Body)"/>
                </a:rPr>
                <a:t>1</a:t>
              </a:r>
              <a:endParaRPr lang="en-US" sz="2400" b="1" dirty="0">
                <a:latin typeface="Aptos (Body)"/>
              </a:endParaRPr>
            </a:p>
          </p:txBody>
        </p:sp>
      </p:grpSp>
      <p:grpSp>
        <p:nvGrpSpPr>
          <p:cNvPr id="23" name="Group 22">
            <a:extLst>
              <a:ext uri="{FF2B5EF4-FFF2-40B4-BE49-F238E27FC236}">
                <a16:creationId xmlns:a16="http://schemas.microsoft.com/office/drawing/2014/main" id="{940E55FD-EEEA-7F7A-65B9-524B91FD84B0}"/>
              </a:ext>
            </a:extLst>
          </p:cNvPr>
          <p:cNvGrpSpPr/>
          <p:nvPr/>
        </p:nvGrpSpPr>
        <p:grpSpPr>
          <a:xfrm>
            <a:off x="4929977" y="1480717"/>
            <a:ext cx="3181140" cy="639211"/>
            <a:chOff x="3409534" y="466575"/>
            <a:chExt cx="2332046" cy="639211"/>
          </a:xfrm>
        </p:grpSpPr>
        <p:sp>
          <p:nvSpPr>
            <p:cNvPr id="24" name="Rectangle: Rounded Corners 23">
              <a:extLst>
                <a:ext uri="{FF2B5EF4-FFF2-40B4-BE49-F238E27FC236}">
                  <a16:creationId xmlns:a16="http://schemas.microsoft.com/office/drawing/2014/main" id="{A566F46A-7F1C-241C-0188-13147AE9A07E}"/>
                </a:ext>
              </a:extLst>
            </p:cNvPr>
            <p:cNvSpPr/>
            <p:nvPr/>
          </p:nvSpPr>
          <p:spPr>
            <a:xfrm>
              <a:off x="3689497" y="466575"/>
              <a:ext cx="2052083" cy="639211"/>
            </a:xfrm>
            <a:prstGeom prst="roundRect">
              <a:avLst>
                <a:gd name="adj" fmla="val 36039"/>
              </a:avLst>
            </a:prstGeom>
            <a:solidFill>
              <a:srgbClr val="E38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Body)"/>
              </a:endParaRPr>
            </a:p>
          </p:txBody>
        </p:sp>
        <p:sp>
          <p:nvSpPr>
            <p:cNvPr id="25" name="Oval 24">
              <a:extLst>
                <a:ext uri="{FF2B5EF4-FFF2-40B4-BE49-F238E27FC236}">
                  <a16:creationId xmlns:a16="http://schemas.microsoft.com/office/drawing/2014/main" id="{AEAC22CC-07D5-ABF8-36EA-46FBA61F4A4F}"/>
                </a:ext>
              </a:extLst>
            </p:cNvPr>
            <p:cNvSpPr/>
            <p:nvPr/>
          </p:nvSpPr>
          <p:spPr>
            <a:xfrm>
              <a:off x="3409534" y="499539"/>
              <a:ext cx="559926" cy="573281"/>
            </a:xfrm>
            <a:prstGeom prst="ellipse">
              <a:avLst/>
            </a:prstGeom>
            <a:solidFill>
              <a:srgbClr val="B854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latin typeface="Aptos (Body)"/>
                </a:rPr>
                <a:t>3</a:t>
              </a:r>
              <a:endParaRPr lang="en-US" sz="2400" b="1" dirty="0">
                <a:solidFill>
                  <a:schemeClr val="bg1"/>
                </a:solidFill>
                <a:latin typeface="Aptos (Body)"/>
              </a:endParaRPr>
            </a:p>
          </p:txBody>
        </p:sp>
      </p:grpSp>
      <p:grpSp>
        <p:nvGrpSpPr>
          <p:cNvPr id="26" name="Group 25">
            <a:extLst>
              <a:ext uri="{FF2B5EF4-FFF2-40B4-BE49-F238E27FC236}">
                <a16:creationId xmlns:a16="http://schemas.microsoft.com/office/drawing/2014/main" id="{2270D616-B351-F64B-D0FD-8306CC6FBA36}"/>
              </a:ext>
            </a:extLst>
          </p:cNvPr>
          <p:cNvGrpSpPr/>
          <p:nvPr/>
        </p:nvGrpSpPr>
        <p:grpSpPr>
          <a:xfrm>
            <a:off x="5658047" y="2302529"/>
            <a:ext cx="2942007" cy="639211"/>
            <a:chOff x="3409534" y="466575"/>
            <a:chExt cx="2332046" cy="639211"/>
          </a:xfrm>
        </p:grpSpPr>
        <p:sp>
          <p:nvSpPr>
            <p:cNvPr id="27" name="Rectangle: Rounded Corners 26">
              <a:extLst>
                <a:ext uri="{FF2B5EF4-FFF2-40B4-BE49-F238E27FC236}">
                  <a16:creationId xmlns:a16="http://schemas.microsoft.com/office/drawing/2014/main" id="{CFC14507-CE1B-474E-D98F-B10A632EAD6E}"/>
                </a:ext>
              </a:extLst>
            </p:cNvPr>
            <p:cNvSpPr/>
            <p:nvPr/>
          </p:nvSpPr>
          <p:spPr>
            <a:xfrm>
              <a:off x="3689497" y="466575"/>
              <a:ext cx="2052083" cy="639211"/>
            </a:xfrm>
            <a:prstGeom prst="roundRect">
              <a:avLst>
                <a:gd name="adj" fmla="val 36039"/>
              </a:avLst>
            </a:prstGeom>
            <a:solidFill>
              <a:srgbClr val="E38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Body)"/>
              </a:endParaRPr>
            </a:p>
          </p:txBody>
        </p:sp>
        <p:sp>
          <p:nvSpPr>
            <p:cNvPr id="28" name="Oval 27">
              <a:extLst>
                <a:ext uri="{FF2B5EF4-FFF2-40B4-BE49-F238E27FC236}">
                  <a16:creationId xmlns:a16="http://schemas.microsoft.com/office/drawing/2014/main" id="{1BD15A56-D1BF-1053-65B8-B7987482C885}"/>
                </a:ext>
              </a:extLst>
            </p:cNvPr>
            <p:cNvSpPr/>
            <p:nvPr/>
          </p:nvSpPr>
          <p:spPr>
            <a:xfrm>
              <a:off x="3409534" y="499539"/>
              <a:ext cx="559926" cy="573281"/>
            </a:xfrm>
            <a:prstGeom prst="ellipse">
              <a:avLst/>
            </a:prstGeom>
            <a:solidFill>
              <a:srgbClr val="B854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Aptos (Body)"/>
                </a:rPr>
                <a:t>4</a:t>
              </a:r>
              <a:endParaRPr lang="en-US" sz="2400" b="1" dirty="0">
                <a:latin typeface="Aptos (Body)"/>
              </a:endParaRPr>
            </a:p>
          </p:txBody>
        </p:sp>
      </p:grpSp>
      <p:grpSp>
        <p:nvGrpSpPr>
          <p:cNvPr id="29" name="Group 28">
            <a:extLst>
              <a:ext uri="{FF2B5EF4-FFF2-40B4-BE49-F238E27FC236}">
                <a16:creationId xmlns:a16="http://schemas.microsoft.com/office/drawing/2014/main" id="{C55D68F3-9CD0-0F37-0801-C7F821B454C8}"/>
              </a:ext>
            </a:extLst>
          </p:cNvPr>
          <p:cNvGrpSpPr/>
          <p:nvPr/>
        </p:nvGrpSpPr>
        <p:grpSpPr>
          <a:xfrm>
            <a:off x="6531408" y="3076445"/>
            <a:ext cx="2833596" cy="639211"/>
            <a:chOff x="3409534" y="466575"/>
            <a:chExt cx="2332046" cy="639211"/>
          </a:xfrm>
        </p:grpSpPr>
        <p:sp>
          <p:nvSpPr>
            <p:cNvPr id="30" name="Rectangle: Rounded Corners 29">
              <a:extLst>
                <a:ext uri="{FF2B5EF4-FFF2-40B4-BE49-F238E27FC236}">
                  <a16:creationId xmlns:a16="http://schemas.microsoft.com/office/drawing/2014/main" id="{462F311F-28D6-6CA1-1CFC-5D8A1575255B}"/>
                </a:ext>
              </a:extLst>
            </p:cNvPr>
            <p:cNvSpPr/>
            <p:nvPr/>
          </p:nvSpPr>
          <p:spPr>
            <a:xfrm>
              <a:off x="3689497" y="466575"/>
              <a:ext cx="2052083" cy="639211"/>
            </a:xfrm>
            <a:prstGeom prst="roundRect">
              <a:avLst>
                <a:gd name="adj" fmla="val 36039"/>
              </a:avLst>
            </a:prstGeom>
            <a:solidFill>
              <a:srgbClr val="E38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Body)"/>
              </a:endParaRPr>
            </a:p>
          </p:txBody>
        </p:sp>
        <p:sp>
          <p:nvSpPr>
            <p:cNvPr id="31" name="Oval 30">
              <a:extLst>
                <a:ext uri="{FF2B5EF4-FFF2-40B4-BE49-F238E27FC236}">
                  <a16:creationId xmlns:a16="http://schemas.microsoft.com/office/drawing/2014/main" id="{2D8BBE7B-22EA-BDF8-13EE-49904C5D9EA1}"/>
                </a:ext>
              </a:extLst>
            </p:cNvPr>
            <p:cNvSpPr/>
            <p:nvPr/>
          </p:nvSpPr>
          <p:spPr>
            <a:xfrm>
              <a:off x="3409534" y="499539"/>
              <a:ext cx="559926" cy="573281"/>
            </a:xfrm>
            <a:prstGeom prst="ellipse">
              <a:avLst/>
            </a:prstGeom>
            <a:solidFill>
              <a:srgbClr val="B854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Aptos (Body)"/>
                </a:rPr>
                <a:t>5</a:t>
              </a:r>
              <a:endParaRPr lang="en-US" sz="2400" b="1" dirty="0">
                <a:latin typeface="Aptos (Body)"/>
              </a:endParaRPr>
            </a:p>
          </p:txBody>
        </p:sp>
      </p:grpSp>
      <p:grpSp>
        <p:nvGrpSpPr>
          <p:cNvPr id="32" name="Group 31">
            <a:extLst>
              <a:ext uri="{FF2B5EF4-FFF2-40B4-BE49-F238E27FC236}">
                <a16:creationId xmlns:a16="http://schemas.microsoft.com/office/drawing/2014/main" id="{34FE8397-3A0D-FD88-5098-03A32E3263A2}"/>
              </a:ext>
            </a:extLst>
          </p:cNvPr>
          <p:cNvGrpSpPr/>
          <p:nvPr/>
        </p:nvGrpSpPr>
        <p:grpSpPr>
          <a:xfrm>
            <a:off x="5491344" y="3777495"/>
            <a:ext cx="3199980" cy="639211"/>
            <a:chOff x="3409534" y="466575"/>
            <a:chExt cx="2332046" cy="639211"/>
          </a:xfrm>
        </p:grpSpPr>
        <p:sp>
          <p:nvSpPr>
            <p:cNvPr id="33" name="Rectangle: Rounded Corners 32">
              <a:extLst>
                <a:ext uri="{FF2B5EF4-FFF2-40B4-BE49-F238E27FC236}">
                  <a16:creationId xmlns:a16="http://schemas.microsoft.com/office/drawing/2014/main" id="{BE9F10ED-3F00-98FF-0C59-858CF5B13FB2}"/>
                </a:ext>
              </a:extLst>
            </p:cNvPr>
            <p:cNvSpPr/>
            <p:nvPr/>
          </p:nvSpPr>
          <p:spPr>
            <a:xfrm>
              <a:off x="3689497" y="466575"/>
              <a:ext cx="2052083" cy="639211"/>
            </a:xfrm>
            <a:prstGeom prst="roundRect">
              <a:avLst>
                <a:gd name="adj" fmla="val 36039"/>
              </a:avLst>
            </a:prstGeom>
            <a:solidFill>
              <a:srgbClr val="E38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Body)"/>
              </a:endParaRPr>
            </a:p>
          </p:txBody>
        </p:sp>
        <p:sp>
          <p:nvSpPr>
            <p:cNvPr id="34" name="Oval 33">
              <a:extLst>
                <a:ext uri="{FF2B5EF4-FFF2-40B4-BE49-F238E27FC236}">
                  <a16:creationId xmlns:a16="http://schemas.microsoft.com/office/drawing/2014/main" id="{84755E93-0E7D-D5A4-F297-71739D836CCB}"/>
                </a:ext>
              </a:extLst>
            </p:cNvPr>
            <p:cNvSpPr/>
            <p:nvPr/>
          </p:nvSpPr>
          <p:spPr>
            <a:xfrm>
              <a:off x="3409534" y="499539"/>
              <a:ext cx="559926" cy="573281"/>
            </a:xfrm>
            <a:prstGeom prst="ellipse">
              <a:avLst/>
            </a:prstGeom>
            <a:solidFill>
              <a:srgbClr val="B854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Aptos (Body)"/>
                </a:rPr>
                <a:t>6</a:t>
              </a:r>
              <a:endParaRPr lang="en-US" sz="2400" b="1" dirty="0">
                <a:latin typeface="Aptos (Body)"/>
              </a:endParaRPr>
            </a:p>
          </p:txBody>
        </p:sp>
      </p:grpSp>
      <p:grpSp>
        <p:nvGrpSpPr>
          <p:cNvPr id="35" name="Group 34">
            <a:extLst>
              <a:ext uri="{FF2B5EF4-FFF2-40B4-BE49-F238E27FC236}">
                <a16:creationId xmlns:a16="http://schemas.microsoft.com/office/drawing/2014/main" id="{D10CBCDB-D74A-F24A-58CA-BCB74144268F}"/>
              </a:ext>
            </a:extLst>
          </p:cNvPr>
          <p:cNvGrpSpPr/>
          <p:nvPr/>
        </p:nvGrpSpPr>
        <p:grpSpPr>
          <a:xfrm>
            <a:off x="5024175" y="4668514"/>
            <a:ext cx="3086941" cy="639211"/>
            <a:chOff x="3409534" y="466575"/>
            <a:chExt cx="2332046" cy="639211"/>
          </a:xfrm>
        </p:grpSpPr>
        <p:sp>
          <p:nvSpPr>
            <p:cNvPr id="36" name="Rectangle: Rounded Corners 35">
              <a:extLst>
                <a:ext uri="{FF2B5EF4-FFF2-40B4-BE49-F238E27FC236}">
                  <a16:creationId xmlns:a16="http://schemas.microsoft.com/office/drawing/2014/main" id="{2B341658-E80C-4E24-2656-C70867B3D875}"/>
                </a:ext>
              </a:extLst>
            </p:cNvPr>
            <p:cNvSpPr/>
            <p:nvPr/>
          </p:nvSpPr>
          <p:spPr>
            <a:xfrm>
              <a:off x="3689497" y="466575"/>
              <a:ext cx="2052083" cy="639211"/>
            </a:xfrm>
            <a:prstGeom prst="roundRect">
              <a:avLst>
                <a:gd name="adj" fmla="val 36039"/>
              </a:avLst>
            </a:prstGeom>
            <a:solidFill>
              <a:srgbClr val="E38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Body)"/>
              </a:endParaRPr>
            </a:p>
          </p:txBody>
        </p:sp>
        <p:sp>
          <p:nvSpPr>
            <p:cNvPr id="37" name="Oval 36">
              <a:extLst>
                <a:ext uri="{FF2B5EF4-FFF2-40B4-BE49-F238E27FC236}">
                  <a16:creationId xmlns:a16="http://schemas.microsoft.com/office/drawing/2014/main" id="{A663A25B-D864-68F4-F000-7615D86AAA5A}"/>
                </a:ext>
              </a:extLst>
            </p:cNvPr>
            <p:cNvSpPr/>
            <p:nvPr/>
          </p:nvSpPr>
          <p:spPr>
            <a:xfrm>
              <a:off x="3409534" y="499539"/>
              <a:ext cx="559926" cy="573281"/>
            </a:xfrm>
            <a:prstGeom prst="ellipse">
              <a:avLst/>
            </a:prstGeom>
            <a:solidFill>
              <a:srgbClr val="B854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Aptos (Body)"/>
                </a:rPr>
                <a:t>7</a:t>
              </a:r>
              <a:endParaRPr lang="en-US" sz="2400" b="1" dirty="0">
                <a:latin typeface="Aptos (Body)"/>
              </a:endParaRPr>
            </a:p>
          </p:txBody>
        </p:sp>
      </p:grpSp>
      <p:grpSp>
        <p:nvGrpSpPr>
          <p:cNvPr id="38" name="Group 37">
            <a:extLst>
              <a:ext uri="{FF2B5EF4-FFF2-40B4-BE49-F238E27FC236}">
                <a16:creationId xmlns:a16="http://schemas.microsoft.com/office/drawing/2014/main" id="{1B438BDB-7231-9539-EE97-ADD84FAF4A2D}"/>
              </a:ext>
            </a:extLst>
          </p:cNvPr>
          <p:cNvGrpSpPr/>
          <p:nvPr/>
        </p:nvGrpSpPr>
        <p:grpSpPr>
          <a:xfrm>
            <a:off x="4323880" y="5423894"/>
            <a:ext cx="3624536" cy="639211"/>
            <a:chOff x="3409534" y="466575"/>
            <a:chExt cx="2332046" cy="639211"/>
          </a:xfrm>
        </p:grpSpPr>
        <p:sp>
          <p:nvSpPr>
            <p:cNvPr id="39" name="Rectangle: Rounded Corners 38">
              <a:extLst>
                <a:ext uri="{FF2B5EF4-FFF2-40B4-BE49-F238E27FC236}">
                  <a16:creationId xmlns:a16="http://schemas.microsoft.com/office/drawing/2014/main" id="{63D9566B-AAC0-3E57-BE74-226C57A5D2CA}"/>
                </a:ext>
              </a:extLst>
            </p:cNvPr>
            <p:cNvSpPr/>
            <p:nvPr/>
          </p:nvSpPr>
          <p:spPr>
            <a:xfrm>
              <a:off x="3689497" y="466575"/>
              <a:ext cx="2052083" cy="639211"/>
            </a:xfrm>
            <a:prstGeom prst="roundRect">
              <a:avLst>
                <a:gd name="adj" fmla="val 36039"/>
              </a:avLst>
            </a:prstGeom>
            <a:solidFill>
              <a:srgbClr val="E38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Body)"/>
              </a:endParaRPr>
            </a:p>
          </p:txBody>
        </p:sp>
        <p:sp>
          <p:nvSpPr>
            <p:cNvPr id="40" name="Oval 39">
              <a:extLst>
                <a:ext uri="{FF2B5EF4-FFF2-40B4-BE49-F238E27FC236}">
                  <a16:creationId xmlns:a16="http://schemas.microsoft.com/office/drawing/2014/main" id="{CC957061-DA5A-ED0B-19FE-E77F14C4195A}"/>
                </a:ext>
              </a:extLst>
            </p:cNvPr>
            <p:cNvSpPr/>
            <p:nvPr/>
          </p:nvSpPr>
          <p:spPr>
            <a:xfrm>
              <a:off x="3409534" y="499539"/>
              <a:ext cx="559926" cy="573281"/>
            </a:xfrm>
            <a:prstGeom prst="ellipse">
              <a:avLst/>
            </a:prstGeom>
            <a:solidFill>
              <a:srgbClr val="B854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Aptos (Body)"/>
                </a:rPr>
                <a:t>8</a:t>
              </a:r>
              <a:endParaRPr lang="en-US" sz="2400" b="1" dirty="0">
                <a:latin typeface="Aptos (Body)"/>
              </a:endParaRPr>
            </a:p>
          </p:txBody>
        </p:sp>
      </p:grpSp>
      <p:grpSp>
        <p:nvGrpSpPr>
          <p:cNvPr id="41" name="Group 40">
            <a:extLst>
              <a:ext uri="{FF2B5EF4-FFF2-40B4-BE49-F238E27FC236}">
                <a16:creationId xmlns:a16="http://schemas.microsoft.com/office/drawing/2014/main" id="{8534818A-FB41-FE0A-5438-9B871FFF2D89}"/>
              </a:ext>
            </a:extLst>
          </p:cNvPr>
          <p:cNvGrpSpPr/>
          <p:nvPr/>
        </p:nvGrpSpPr>
        <p:grpSpPr>
          <a:xfrm>
            <a:off x="3923383" y="6212238"/>
            <a:ext cx="3189409" cy="639211"/>
            <a:chOff x="3409534" y="466575"/>
            <a:chExt cx="2332046" cy="639211"/>
          </a:xfrm>
        </p:grpSpPr>
        <p:sp>
          <p:nvSpPr>
            <p:cNvPr id="42" name="Rectangle: Rounded Corners 41">
              <a:extLst>
                <a:ext uri="{FF2B5EF4-FFF2-40B4-BE49-F238E27FC236}">
                  <a16:creationId xmlns:a16="http://schemas.microsoft.com/office/drawing/2014/main" id="{2567C092-33AF-3411-0F52-77E31C423178}"/>
                </a:ext>
              </a:extLst>
            </p:cNvPr>
            <p:cNvSpPr/>
            <p:nvPr/>
          </p:nvSpPr>
          <p:spPr>
            <a:xfrm>
              <a:off x="3689497" y="466575"/>
              <a:ext cx="2052083" cy="639211"/>
            </a:xfrm>
            <a:prstGeom prst="roundRect">
              <a:avLst>
                <a:gd name="adj" fmla="val 36039"/>
              </a:avLst>
            </a:prstGeom>
            <a:solidFill>
              <a:srgbClr val="E38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Body)"/>
              </a:endParaRPr>
            </a:p>
          </p:txBody>
        </p:sp>
        <p:sp>
          <p:nvSpPr>
            <p:cNvPr id="43" name="Oval 42">
              <a:extLst>
                <a:ext uri="{FF2B5EF4-FFF2-40B4-BE49-F238E27FC236}">
                  <a16:creationId xmlns:a16="http://schemas.microsoft.com/office/drawing/2014/main" id="{334D6228-0800-CDAC-ED88-FBBC0A981838}"/>
                </a:ext>
              </a:extLst>
            </p:cNvPr>
            <p:cNvSpPr/>
            <p:nvPr/>
          </p:nvSpPr>
          <p:spPr>
            <a:xfrm>
              <a:off x="3409534" y="499539"/>
              <a:ext cx="559926" cy="573281"/>
            </a:xfrm>
            <a:prstGeom prst="ellipse">
              <a:avLst/>
            </a:prstGeom>
            <a:solidFill>
              <a:srgbClr val="B854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Aptos (Body)"/>
                </a:rPr>
                <a:t>9</a:t>
              </a:r>
              <a:endParaRPr lang="en-US" sz="2400" b="1" dirty="0">
                <a:latin typeface="Aptos (Body)"/>
              </a:endParaRPr>
            </a:p>
          </p:txBody>
        </p:sp>
      </p:grpSp>
      <p:grpSp>
        <p:nvGrpSpPr>
          <p:cNvPr id="89" name="Group 88">
            <a:extLst>
              <a:ext uri="{FF2B5EF4-FFF2-40B4-BE49-F238E27FC236}">
                <a16:creationId xmlns:a16="http://schemas.microsoft.com/office/drawing/2014/main" id="{70953827-CA2E-5A10-7804-1C40108F5A70}"/>
              </a:ext>
            </a:extLst>
          </p:cNvPr>
          <p:cNvGrpSpPr/>
          <p:nvPr/>
        </p:nvGrpSpPr>
        <p:grpSpPr>
          <a:xfrm>
            <a:off x="3294923" y="3299055"/>
            <a:ext cx="3236485" cy="259890"/>
            <a:chOff x="3294923" y="3299055"/>
            <a:chExt cx="3236485" cy="259890"/>
          </a:xfrm>
        </p:grpSpPr>
        <p:sp>
          <p:nvSpPr>
            <p:cNvPr id="49" name="Oval 48">
              <a:extLst>
                <a:ext uri="{FF2B5EF4-FFF2-40B4-BE49-F238E27FC236}">
                  <a16:creationId xmlns:a16="http://schemas.microsoft.com/office/drawing/2014/main" id="{B788A09F-9922-D6DE-DD12-4532362110C0}"/>
                </a:ext>
              </a:extLst>
            </p:cNvPr>
            <p:cNvSpPr/>
            <p:nvPr/>
          </p:nvSpPr>
          <p:spPr>
            <a:xfrm>
              <a:off x="3294923" y="3299055"/>
              <a:ext cx="303920" cy="259890"/>
            </a:xfrm>
            <a:prstGeom prst="ellipse">
              <a:avLst/>
            </a:prstGeom>
            <a:solidFill>
              <a:schemeClr val="accent2">
                <a:lumMod val="50000"/>
              </a:schemeClr>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Body)"/>
              </a:endParaRPr>
            </a:p>
          </p:txBody>
        </p:sp>
        <p:cxnSp>
          <p:nvCxnSpPr>
            <p:cNvPr id="71" name="Straight Arrow Connector 70">
              <a:extLst>
                <a:ext uri="{FF2B5EF4-FFF2-40B4-BE49-F238E27FC236}">
                  <a16:creationId xmlns:a16="http://schemas.microsoft.com/office/drawing/2014/main" id="{DE17C52B-039D-AFC2-E452-BC15B73884F1}"/>
                </a:ext>
              </a:extLst>
            </p:cNvPr>
            <p:cNvCxnSpPr>
              <a:cxnSpLocks/>
              <a:stCxn id="49" idx="6"/>
              <a:endCxn id="31" idx="2"/>
            </p:cNvCxnSpPr>
            <p:nvPr/>
          </p:nvCxnSpPr>
          <p:spPr>
            <a:xfrm flipV="1">
              <a:off x="3598843" y="3396050"/>
              <a:ext cx="2932565" cy="3295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96" name="TextBox 95">
            <a:extLst>
              <a:ext uri="{FF2B5EF4-FFF2-40B4-BE49-F238E27FC236}">
                <a16:creationId xmlns:a16="http://schemas.microsoft.com/office/drawing/2014/main" id="{EB543102-FA47-F1E4-9A26-49D847872766}"/>
              </a:ext>
            </a:extLst>
          </p:cNvPr>
          <p:cNvSpPr txBox="1"/>
          <p:nvPr/>
        </p:nvSpPr>
        <p:spPr>
          <a:xfrm>
            <a:off x="4299958" y="92671"/>
            <a:ext cx="2511413" cy="338554"/>
          </a:xfrm>
          <a:prstGeom prst="rect">
            <a:avLst/>
          </a:prstGeom>
          <a:noFill/>
        </p:spPr>
        <p:txBody>
          <a:bodyPr wrap="square" rtlCol="0">
            <a:spAutoFit/>
          </a:bodyPr>
          <a:lstStyle/>
          <a:p>
            <a:r>
              <a:rPr lang="en-US" sz="1600" dirty="0"/>
              <a:t>Comfort and Convenience</a:t>
            </a:r>
            <a:endParaRPr lang="en-US" sz="1600" b="1" dirty="0">
              <a:solidFill>
                <a:schemeClr val="bg1"/>
              </a:solidFill>
              <a:latin typeface="Aptos (Body)"/>
            </a:endParaRPr>
          </a:p>
        </p:txBody>
      </p:sp>
      <p:sp>
        <p:nvSpPr>
          <p:cNvPr id="100" name="TextBox 99">
            <a:extLst>
              <a:ext uri="{FF2B5EF4-FFF2-40B4-BE49-F238E27FC236}">
                <a16:creationId xmlns:a16="http://schemas.microsoft.com/office/drawing/2014/main" id="{F4609419-1AD0-508C-D881-49547F7CAA41}"/>
              </a:ext>
            </a:extLst>
          </p:cNvPr>
          <p:cNvSpPr txBox="1"/>
          <p:nvPr/>
        </p:nvSpPr>
        <p:spPr>
          <a:xfrm>
            <a:off x="4924096" y="703841"/>
            <a:ext cx="2384099" cy="584775"/>
          </a:xfrm>
          <a:prstGeom prst="rect">
            <a:avLst/>
          </a:prstGeom>
          <a:noFill/>
        </p:spPr>
        <p:txBody>
          <a:bodyPr wrap="square" rtlCol="0">
            <a:spAutoFit/>
          </a:bodyPr>
          <a:lstStyle/>
          <a:p>
            <a:r>
              <a:rPr lang="en-US" sz="1600" dirty="0"/>
              <a:t>Psychology of Hunting Sales and Promotions</a:t>
            </a:r>
            <a:endParaRPr lang="en-US" dirty="0">
              <a:latin typeface="Aptos (Body)"/>
            </a:endParaRPr>
          </a:p>
        </p:txBody>
      </p:sp>
      <p:sp>
        <p:nvSpPr>
          <p:cNvPr id="101" name="TextBox 100">
            <a:extLst>
              <a:ext uri="{FF2B5EF4-FFF2-40B4-BE49-F238E27FC236}">
                <a16:creationId xmlns:a16="http://schemas.microsoft.com/office/drawing/2014/main" id="{EF0AC8CF-45CF-5191-4231-80F24767EC82}"/>
              </a:ext>
            </a:extLst>
          </p:cNvPr>
          <p:cNvSpPr txBox="1"/>
          <p:nvPr/>
        </p:nvSpPr>
        <p:spPr>
          <a:xfrm>
            <a:off x="5513196" y="1596471"/>
            <a:ext cx="2435220" cy="338554"/>
          </a:xfrm>
          <a:prstGeom prst="rect">
            <a:avLst/>
          </a:prstGeom>
          <a:noFill/>
        </p:spPr>
        <p:txBody>
          <a:bodyPr wrap="square" rtlCol="0">
            <a:spAutoFit/>
          </a:bodyPr>
          <a:lstStyle/>
          <a:p>
            <a:r>
              <a:rPr lang="en-US" sz="1600" dirty="0"/>
              <a:t>Comparison and Reference</a:t>
            </a:r>
            <a:endParaRPr lang="en-US" sz="1600" b="1" dirty="0">
              <a:solidFill>
                <a:schemeClr val="bg1"/>
              </a:solidFill>
              <a:latin typeface="Aptos (Body)"/>
            </a:endParaRPr>
          </a:p>
        </p:txBody>
      </p:sp>
      <p:sp>
        <p:nvSpPr>
          <p:cNvPr id="102" name="TextBox 101">
            <a:extLst>
              <a:ext uri="{FF2B5EF4-FFF2-40B4-BE49-F238E27FC236}">
                <a16:creationId xmlns:a16="http://schemas.microsoft.com/office/drawing/2014/main" id="{E61B6396-413D-8AD6-5799-578BEDE27189}"/>
              </a:ext>
            </a:extLst>
          </p:cNvPr>
          <p:cNvSpPr txBox="1"/>
          <p:nvPr/>
        </p:nvSpPr>
        <p:spPr>
          <a:xfrm>
            <a:off x="6330180" y="2314816"/>
            <a:ext cx="1920322" cy="584775"/>
          </a:xfrm>
          <a:prstGeom prst="rect">
            <a:avLst/>
          </a:prstGeom>
          <a:noFill/>
        </p:spPr>
        <p:txBody>
          <a:bodyPr wrap="square" rtlCol="0">
            <a:spAutoFit/>
          </a:bodyPr>
          <a:lstStyle/>
          <a:p>
            <a:r>
              <a:rPr lang="en-US" sz="1600" dirty="0"/>
              <a:t>Utilizing Multi-Channel Platforms</a:t>
            </a:r>
            <a:endParaRPr lang="en-US" sz="1600" b="1" dirty="0">
              <a:solidFill>
                <a:schemeClr val="bg1"/>
              </a:solidFill>
              <a:latin typeface="Aptos (Body)"/>
            </a:endParaRPr>
          </a:p>
        </p:txBody>
      </p:sp>
      <p:sp>
        <p:nvSpPr>
          <p:cNvPr id="103" name="TextBox 102">
            <a:extLst>
              <a:ext uri="{FF2B5EF4-FFF2-40B4-BE49-F238E27FC236}">
                <a16:creationId xmlns:a16="http://schemas.microsoft.com/office/drawing/2014/main" id="{0B40D4A6-55E3-0950-F79E-1C7CB3795299}"/>
              </a:ext>
            </a:extLst>
          </p:cNvPr>
          <p:cNvSpPr txBox="1"/>
          <p:nvPr/>
        </p:nvSpPr>
        <p:spPr>
          <a:xfrm>
            <a:off x="7197851" y="3149556"/>
            <a:ext cx="2105301" cy="369332"/>
          </a:xfrm>
          <a:prstGeom prst="rect">
            <a:avLst/>
          </a:prstGeom>
          <a:noFill/>
        </p:spPr>
        <p:txBody>
          <a:bodyPr wrap="square" rtlCol="0">
            <a:spAutoFit/>
          </a:bodyPr>
          <a:lstStyle/>
          <a:p>
            <a:r>
              <a:rPr lang="vi-VN" sz="1800" b="1" dirty="0">
                <a:solidFill>
                  <a:schemeClr val="bg1"/>
                </a:solidFill>
                <a:latin typeface="Aptos (Body)"/>
              </a:rPr>
              <a:t> </a:t>
            </a:r>
            <a:r>
              <a:rPr lang="en-US" sz="1600" dirty="0"/>
              <a:t>Expectation of Speed</a:t>
            </a:r>
            <a:endParaRPr lang="en-US" sz="1600" b="1" dirty="0">
              <a:solidFill>
                <a:schemeClr val="bg1"/>
              </a:solidFill>
              <a:latin typeface="Aptos (Body)"/>
            </a:endParaRPr>
          </a:p>
        </p:txBody>
      </p:sp>
      <p:sp>
        <p:nvSpPr>
          <p:cNvPr id="104" name="TextBox 103">
            <a:extLst>
              <a:ext uri="{FF2B5EF4-FFF2-40B4-BE49-F238E27FC236}">
                <a16:creationId xmlns:a16="http://schemas.microsoft.com/office/drawing/2014/main" id="{EFABA4B9-1A6C-A074-641E-EB3B74F2C80A}"/>
              </a:ext>
            </a:extLst>
          </p:cNvPr>
          <p:cNvSpPr txBox="1"/>
          <p:nvPr/>
        </p:nvSpPr>
        <p:spPr>
          <a:xfrm>
            <a:off x="6248683" y="3891516"/>
            <a:ext cx="2351371" cy="338554"/>
          </a:xfrm>
          <a:prstGeom prst="rect">
            <a:avLst/>
          </a:prstGeom>
          <a:noFill/>
          <a:ln>
            <a:noFill/>
          </a:ln>
        </p:spPr>
        <p:txBody>
          <a:bodyPr wrap="square" rtlCol="0">
            <a:spAutoFit/>
          </a:bodyPr>
          <a:lstStyle/>
          <a:p>
            <a:r>
              <a:rPr lang="en-US" sz="1600" dirty="0"/>
              <a:t>Influence of "Social Proof"</a:t>
            </a:r>
            <a:endParaRPr lang="en-US" sz="1600" b="1" dirty="0">
              <a:solidFill>
                <a:schemeClr val="bg1"/>
              </a:solidFill>
              <a:latin typeface="Aptos (Body)"/>
            </a:endParaRPr>
          </a:p>
        </p:txBody>
      </p:sp>
      <p:sp>
        <p:nvSpPr>
          <p:cNvPr id="105" name="TextBox 104">
            <a:extLst>
              <a:ext uri="{FF2B5EF4-FFF2-40B4-BE49-F238E27FC236}">
                <a16:creationId xmlns:a16="http://schemas.microsoft.com/office/drawing/2014/main" id="{AE39699B-02C0-DDB9-592B-C562024707F8}"/>
              </a:ext>
            </a:extLst>
          </p:cNvPr>
          <p:cNvSpPr txBox="1"/>
          <p:nvPr/>
        </p:nvSpPr>
        <p:spPr>
          <a:xfrm>
            <a:off x="5559373" y="4780377"/>
            <a:ext cx="2342865" cy="338554"/>
          </a:xfrm>
          <a:prstGeom prst="rect">
            <a:avLst/>
          </a:prstGeom>
          <a:noFill/>
          <a:ln>
            <a:noFill/>
          </a:ln>
        </p:spPr>
        <p:txBody>
          <a:bodyPr wrap="square" rtlCol="0">
            <a:spAutoFit/>
          </a:bodyPr>
          <a:lstStyle/>
          <a:p>
            <a:pPr algn="ctr"/>
            <a:r>
              <a:rPr lang="en-US" sz="1600" dirty="0"/>
              <a:t>Emotional Spending</a:t>
            </a:r>
            <a:endParaRPr lang="en-US" sz="1600" b="1" dirty="0">
              <a:solidFill>
                <a:schemeClr val="bg1"/>
              </a:solidFill>
              <a:latin typeface="Aptos (Body)"/>
            </a:endParaRPr>
          </a:p>
        </p:txBody>
      </p:sp>
      <p:sp>
        <p:nvSpPr>
          <p:cNvPr id="106" name="TextBox 105">
            <a:extLst>
              <a:ext uri="{FF2B5EF4-FFF2-40B4-BE49-F238E27FC236}">
                <a16:creationId xmlns:a16="http://schemas.microsoft.com/office/drawing/2014/main" id="{741ACC3C-60A7-8CBB-5E38-CC5D162EB4C7}"/>
              </a:ext>
            </a:extLst>
          </p:cNvPr>
          <p:cNvSpPr txBox="1"/>
          <p:nvPr/>
        </p:nvSpPr>
        <p:spPr>
          <a:xfrm>
            <a:off x="5152348" y="5554706"/>
            <a:ext cx="2747840" cy="338554"/>
          </a:xfrm>
          <a:prstGeom prst="rect">
            <a:avLst/>
          </a:prstGeom>
          <a:noFill/>
          <a:ln>
            <a:noFill/>
          </a:ln>
        </p:spPr>
        <p:txBody>
          <a:bodyPr wrap="square" rtlCol="0">
            <a:spAutoFit/>
          </a:bodyPr>
          <a:lstStyle/>
          <a:p>
            <a:pPr algn="ctr"/>
            <a:r>
              <a:rPr lang="en-US" sz="1600" dirty="0"/>
              <a:t>Personalization and Experience</a:t>
            </a:r>
            <a:endParaRPr lang="en-US" sz="1600" b="1" dirty="0">
              <a:solidFill>
                <a:schemeClr val="bg1"/>
              </a:solidFill>
              <a:latin typeface="Aptos (Body)"/>
            </a:endParaRPr>
          </a:p>
        </p:txBody>
      </p:sp>
      <p:sp>
        <p:nvSpPr>
          <p:cNvPr id="107" name="TextBox 106">
            <a:extLst>
              <a:ext uri="{FF2B5EF4-FFF2-40B4-BE49-F238E27FC236}">
                <a16:creationId xmlns:a16="http://schemas.microsoft.com/office/drawing/2014/main" id="{F58BBF89-B2E4-6D62-850D-A5FF36E9174B}"/>
              </a:ext>
            </a:extLst>
          </p:cNvPr>
          <p:cNvSpPr txBox="1"/>
          <p:nvPr/>
        </p:nvSpPr>
        <p:spPr>
          <a:xfrm>
            <a:off x="4458218" y="6340998"/>
            <a:ext cx="2502627" cy="338554"/>
          </a:xfrm>
          <a:prstGeom prst="rect">
            <a:avLst/>
          </a:prstGeom>
          <a:noFill/>
          <a:ln>
            <a:noFill/>
          </a:ln>
        </p:spPr>
        <p:txBody>
          <a:bodyPr wrap="square" rtlCol="0">
            <a:spAutoFit/>
          </a:bodyPr>
          <a:lstStyle/>
          <a:p>
            <a:pPr algn="ctr"/>
            <a:r>
              <a:rPr lang="en-US" sz="1600" dirty="0"/>
              <a:t>Safety and Security</a:t>
            </a:r>
            <a:endParaRPr lang="en-US" sz="1600" b="1" dirty="0">
              <a:solidFill>
                <a:schemeClr val="bg1"/>
              </a:solidFill>
              <a:latin typeface="Aptos (Body)"/>
            </a:endParaRPr>
          </a:p>
        </p:txBody>
      </p:sp>
      <p:pic>
        <p:nvPicPr>
          <p:cNvPr id="121" name="Picture 120">
            <a:extLst>
              <a:ext uri="{FF2B5EF4-FFF2-40B4-BE49-F238E27FC236}">
                <a16:creationId xmlns:a16="http://schemas.microsoft.com/office/drawing/2014/main" id="{47F16C50-B6A7-0ACA-F41C-920C0AF9941D}"/>
              </a:ext>
            </a:extLst>
          </p:cNvPr>
          <p:cNvPicPr>
            <a:picLocks noChangeAspect="1"/>
          </p:cNvPicPr>
          <p:nvPr/>
        </p:nvPicPr>
        <p:blipFill rotWithShape="1">
          <a:blip r:embed="rId2">
            <a:extLst>
              <a:ext uri="{28A0092B-C50C-407E-A947-70E740481C1C}">
                <a14:useLocalDpi xmlns:a14="http://schemas.microsoft.com/office/drawing/2010/main" val="0"/>
              </a:ext>
            </a:extLst>
          </a:blip>
          <a:srcRect l="12939" r="12939"/>
          <a:stretch/>
        </p:blipFill>
        <p:spPr>
          <a:xfrm>
            <a:off x="8343900" y="261948"/>
            <a:ext cx="2747841" cy="1901366"/>
          </a:xfrm>
          <a:prstGeom prst="roundRect">
            <a:avLst>
              <a:gd name="adj" fmla="val 28956"/>
            </a:avLst>
          </a:prstGeom>
        </p:spPr>
      </p:pic>
      <p:pic>
        <p:nvPicPr>
          <p:cNvPr id="122" name="Picture 121">
            <a:extLst>
              <a:ext uri="{FF2B5EF4-FFF2-40B4-BE49-F238E27FC236}">
                <a16:creationId xmlns:a16="http://schemas.microsoft.com/office/drawing/2014/main" id="{B8C0D35C-1E17-4E80-FFD8-716384232ECF}"/>
              </a:ext>
            </a:extLst>
          </p:cNvPr>
          <p:cNvPicPr>
            <a:picLocks noChangeAspect="1"/>
          </p:cNvPicPr>
          <p:nvPr/>
        </p:nvPicPr>
        <p:blipFill>
          <a:blip r:embed="rId3">
            <a:extLst>
              <a:ext uri="{28A0092B-C50C-407E-A947-70E740481C1C}">
                <a14:useLocalDpi xmlns:a14="http://schemas.microsoft.com/office/drawing/2010/main" val="0"/>
              </a:ext>
            </a:extLst>
          </a:blip>
          <a:srcRect l="3374" r="3374"/>
          <a:stretch/>
        </p:blipFill>
        <p:spPr>
          <a:xfrm>
            <a:off x="8343900" y="4731537"/>
            <a:ext cx="2747840" cy="1800308"/>
          </a:xfrm>
          <a:prstGeom prst="roundRect">
            <a:avLst>
              <a:gd name="adj" fmla="val 28956"/>
            </a:avLst>
          </a:prstGeom>
        </p:spPr>
      </p:pic>
      <p:pic>
        <p:nvPicPr>
          <p:cNvPr id="4" name="Picture 3">
            <a:extLst>
              <a:ext uri="{FF2B5EF4-FFF2-40B4-BE49-F238E27FC236}">
                <a16:creationId xmlns:a16="http://schemas.microsoft.com/office/drawing/2014/main" id="{597C6AC2-D7F9-0EC0-CB24-CE3F32A36666}"/>
              </a:ext>
            </a:extLst>
          </p:cNvPr>
          <p:cNvPicPr>
            <a:picLocks noChangeAspect="1"/>
          </p:cNvPicPr>
          <p:nvPr/>
        </p:nvPicPr>
        <p:blipFill>
          <a:blip r:embed="rId4">
            <a:extLst>
              <a:ext uri="{28A0092B-C50C-407E-A947-70E740481C1C}">
                <a14:useLocalDpi xmlns:a14="http://schemas.microsoft.com/office/drawing/2010/main" val="0"/>
              </a:ext>
            </a:extLst>
          </a:blip>
          <a:srcRect l="11038" r="-298"/>
          <a:stretch/>
        </p:blipFill>
        <p:spPr>
          <a:xfrm>
            <a:off x="9545066" y="2754474"/>
            <a:ext cx="2263896" cy="1454690"/>
          </a:xfrm>
          <a:prstGeom prst="roundRect">
            <a:avLst>
              <a:gd name="adj" fmla="val 28956"/>
            </a:avLst>
          </a:prstGeom>
        </p:spPr>
      </p:pic>
    </p:spTree>
    <p:extLst>
      <p:ext uri="{BB962C8B-B14F-4D97-AF65-F5344CB8AC3E}">
        <p14:creationId xmlns:p14="http://schemas.microsoft.com/office/powerpoint/2010/main" val="79645405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wipe(down)">
                                      <p:cBhvr>
                                        <p:cTn id="16" dur="500"/>
                                        <p:tgtEl>
                                          <p:spTgt spid="85"/>
                                        </p:tgtEl>
                                      </p:cBhvr>
                                    </p:animEffect>
                                  </p:childTnLst>
                                </p:cTn>
                              </p:par>
                              <p:par>
                                <p:cTn id="17" presetID="2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down)">
                                      <p:cBhvr>
                                        <p:cTn id="22" dur="500"/>
                                        <p:tgtEl>
                                          <p:spTgt spid="86"/>
                                        </p:tgtEl>
                                      </p:cBhvr>
                                    </p:animEffect>
                                  </p:childTnLst>
                                </p:cTn>
                              </p:par>
                              <p:par>
                                <p:cTn id="23" presetID="22" presetClass="entr" presetSubtype="8"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4" fill="hold"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wipe(down)">
                                      <p:cBhvr>
                                        <p:cTn id="28" dur="500"/>
                                        <p:tgtEl>
                                          <p:spTgt spid="87"/>
                                        </p:tgtEl>
                                      </p:cBhvr>
                                    </p:animEffect>
                                  </p:childTnLst>
                                </p:cTn>
                              </p:par>
                              <p:par>
                                <p:cTn id="29" presetID="22" presetClass="entr" presetSubtype="8"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wipe(down)">
                                      <p:cBhvr>
                                        <p:cTn id="34" dur="500"/>
                                        <p:tgtEl>
                                          <p:spTgt spid="88"/>
                                        </p:tgtEl>
                                      </p:cBhvr>
                                    </p:animEffect>
                                  </p:childTnLst>
                                </p:cTn>
                              </p:par>
                              <p:par>
                                <p:cTn id="35" presetID="22" presetClass="entr" presetSubtype="8"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4" fill="hold" nodeType="with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wipe(down)">
                                      <p:cBhvr>
                                        <p:cTn id="40" dur="500"/>
                                        <p:tgtEl>
                                          <p:spTgt spid="89"/>
                                        </p:tgtEl>
                                      </p:cBhvr>
                                    </p:animEffect>
                                  </p:childTnLst>
                                </p:cTn>
                              </p:par>
                              <p:par>
                                <p:cTn id="41" presetID="22" presetClass="entr" presetSubtype="8"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90"/>
                                        </p:tgtEl>
                                        <p:attrNameLst>
                                          <p:attrName>style.visibility</p:attrName>
                                        </p:attrNameLst>
                                      </p:cBhvr>
                                      <p:to>
                                        <p:strVal val="visible"/>
                                      </p:to>
                                    </p:set>
                                    <p:animEffect transition="in" filter="wipe(left)">
                                      <p:cBhvr>
                                        <p:cTn id="46" dur="500"/>
                                        <p:tgtEl>
                                          <p:spTgt spid="90"/>
                                        </p:tgtEl>
                                      </p:cBhvr>
                                    </p:animEffect>
                                  </p:childTnLst>
                                </p:cTn>
                              </p:par>
                              <p:par>
                                <p:cTn id="47" presetID="22" presetClass="entr" presetSubtype="8"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par>
                                <p:cTn id="50" presetID="22" presetClass="entr" presetSubtype="8" fill="hold"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wipe(left)">
                                      <p:cBhvr>
                                        <p:cTn id="52" dur="500"/>
                                        <p:tgtEl>
                                          <p:spTgt spid="91"/>
                                        </p:tgtEl>
                                      </p:cBhvr>
                                    </p:animEffect>
                                  </p:childTnLst>
                                </p:cTn>
                              </p:par>
                              <p:par>
                                <p:cTn id="53" presetID="22" presetClass="entr" presetSubtype="8"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wipe(left)">
                                      <p:cBhvr>
                                        <p:cTn id="58" dur="500"/>
                                        <p:tgtEl>
                                          <p:spTgt spid="92"/>
                                        </p:tgtEl>
                                      </p:cBhvr>
                                    </p:animEffect>
                                  </p:childTnLst>
                                </p:cTn>
                              </p:par>
                              <p:par>
                                <p:cTn id="59" presetID="22" presetClass="entr" presetSubtype="8"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500"/>
                                        <p:tgtEl>
                                          <p:spTgt spid="38"/>
                                        </p:tgtEl>
                                      </p:cBhvr>
                                    </p:animEffect>
                                  </p:childTnLst>
                                </p:cTn>
                              </p:par>
                              <p:par>
                                <p:cTn id="62" presetID="22" presetClass="entr" presetSubtype="8" fill="hold"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wipe(left)">
                                      <p:cBhvr>
                                        <p:cTn id="64" dur="500"/>
                                        <p:tgtEl>
                                          <p:spTgt spid="93"/>
                                        </p:tgtEl>
                                      </p:cBhvr>
                                    </p:animEffect>
                                  </p:childTnLst>
                                </p:cTn>
                              </p:par>
                              <p:par>
                                <p:cTn id="65" presetID="22" presetClass="entr" presetSubtype="8"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par>
                                <p:cTn id="68" presetID="53" presetClass="entr" presetSubtype="16" fill="hold" nodeType="withEffect">
                                  <p:stCondLst>
                                    <p:cond delay="0"/>
                                  </p:stCondLst>
                                  <p:childTnLst>
                                    <p:set>
                                      <p:cBhvr>
                                        <p:cTn id="69" dur="1" fill="hold">
                                          <p:stCondLst>
                                            <p:cond delay="0"/>
                                          </p:stCondLst>
                                        </p:cTn>
                                        <p:tgtEl>
                                          <p:spTgt spid="121"/>
                                        </p:tgtEl>
                                        <p:attrNameLst>
                                          <p:attrName>style.visibility</p:attrName>
                                        </p:attrNameLst>
                                      </p:cBhvr>
                                      <p:to>
                                        <p:strVal val="visible"/>
                                      </p:to>
                                    </p:set>
                                    <p:anim calcmode="lin" valueType="num">
                                      <p:cBhvr>
                                        <p:cTn id="70" dur="500" fill="hold"/>
                                        <p:tgtEl>
                                          <p:spTgt spid="121"/>
                                        </p:tgtEl>
                                        <p:attrNameLst>
                                          <p:attrName>ppt_w</p:attrName>
                                        </p:attrNameLst>
                                      </p:cBhvr>
                                      <p:tavLst>
                                        <p:tav tm="0">
                                          <p:val>
                                            <p:fltVal val="0"/>
                                          </p:val>
                                        </p:tav>
                                        <p:tav tm="100000">
                                          <p:val>
                                            <p:strVal val="#ppt_w"/>
                                          </p:val>
                                        </p:tav>
                                      </p:tavLst>
                                    </p:anim>
                                    <p:anim calcmode="lin" valueType="num">
                                      <p:cBhvr>
                                        <p:cTn id="71" dur="500" fill="hold"/>
                                        <p:tgtEl>
                                          <p:spTgt spid="121"/>
                                        </p:tgtEl>
                                        <p:attrNameLst>
                                          <p:attrName>ppt_h</p:attrName>
                                        </p:attrNameLst>
                                      </p:cBhvr>
                                      <p:tavLst>
                                        <p:tav tm="0">
                                          <p:val>
                                            <p:fltVal val="0"/>
                                          </p:val>
                                        </p:tav>
                                        <p:tav tm="100000">
                                          <p:val>
                                            <p:strVal val="#ppt_h"/>
                                          </p:val>
                                        </p:tav>
                                      </p:tavLst>
                                    </p:anim>
                                    <p:animEffect transition="in" filter="fade">
                                      <p:cBhvr>
                                        <p:cTn id="72" dur="500"/>
                                        <p:tgtEl>
                                          <p:spTgt spid="121"/>
                                        </p:tgtEl>
                                      </p:cBhvr>
                                    </p:animEffect>
                                  </p:childTnLst>
                                </p:cTn>
                              </p:par>
                              <p:par>
                                <p:cTn id="73" presetID="53" presetClass="entr" presetSubtype="16"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500" fill="hold"/>
                                        <p:tgtEl>
                                          <p:spTgt spid="4"/>
                                        </p:tgtEl>
                                        <p:attrNameLst>
                                          <p:attrName>ppt_w</p:attrName>
                                        </p:attrNameLst>
                                      </p:cBhvr>
                                      <p:tavLst>
                                        <p:tav tm="0">
                                          <p:val>
                                            <p:fltVal val="0"/>
                                          </p:val>
                                        </p:tav>
                                        <p:tav tm="100000">
                                          <p:val>
                                            <p:strVal val="#ppt_w"/>
                                          </p:val>
                                        </p:tav>
                                      </p:tavLst>
                                    </p:anim>
                                    <p:anim calcmode="lin" valueType="num">
                                      <p:cBhvr>
                                        <p:cTn id="76" dur="500" fill="hold"/>
                                        <p:tgtEl>
                                          <p:spTgt spid="4"/>
                                        </p:tgtEl>
                                        <p:attrNameLst>
                                          <p:attrName>ppt_h</p:attrName>
                                        </p:attrNameLst>
                                      </p:cBhvr>
                                      <p:tavLst>
                                        <p:tav tm="0">
                                          <p:val>
                                            <p:fltVal val="0"/>
                                          </p:val>
                                        </p:tav>
                                        <p:tav tm="100000">
                                          <p:val>
                                            <p:strVal val="#ppt_h"/>
                                          </p:val>
                                        </p:tav>
                                      </p:tavLst>
                                    </p:anim>
                                    <p:animEffect transition="in" filter="fade">
                                      <p:cBhvr>
                                        <p:cTn id="77" dur="500"/>
                                        <p:tgtEl>
                                          <p:spTgt spid="4"/>
                                        </p:tgtEl>
                                      </p:cBhvr>
                                    </p:animEffect>
                                  </p:childTnLst>
                                </p:cTn>
                              </p:par>
                              <p:par>
                                <p:cTn id="78" presetID="53" presetClass="entr" presetSubtype="16" fill="hold" nodeType="withEffect">
                                  <p:stCondLst>
                                    <p:cond delay="0"/>
                                  </p:stCondLst>
                                  <p:childTnLst>
                                    <p:set>
                                      <p:cBhvr>
                                        <p:cTn id="79" dur="1" fill="hold">
                                          <p:stCondLst>
                                            <p:cond delay="0"/>
                                          </p:stCondLst>
                                        </p:cTn>
                                        <p:tgtEl>
                                          <p:spTgt spid="122"/>
                                        </p:tgtEl>
                                        <p:attrNameLst>
                                          <p:attrName>style.visibility</p:attrName>
                                        </p:attrNameLst>
                                      </p:cBhvr>
                                      <p:to>
                                        <p:strVal val="visible"/>
                                      </p:to>
                                    </p:set>
                                    <p:anim calcmode="lin" valueType="num">
                                      <p:cBhvr>
                                        <p:cTn id="80" dur="500" fill="hold"/>
                                        <p:tgtEl>
                                          <p:spTgt spid="122"/>
                                        </p:tgtEl>
                                        <p:attrNameLst>
                                          <p:attrName>ppt_w</p:attrName>
                                        </p:attrNameLst>
                                      </p:cBhvr>
                                      <p:tavLst>
                                        <p:tav tm="0">
                                          <p:val>
                                            <p:fltVal val="0"/>
                                          </p:val>
                                        </p:tav>
                                        <p:tav tm="100000">
                                          <p:val>
                                            <p:strVal val="#ppt_w"/>
                                          </p:val>
                                        </p:tav>
                                      </p:tavLst>
                                    </p:anim>
                                    <p:anim calcmode="lin" valueType="num">
                                      <p:cBhvr>
                                        <p:cTn id="81" dur="500" fill="hold"/>
                                        <p:tgtEl>
                                          <p:spTgt spid="122"/>
                                        </p:tgtEl>
                                        <p:attrNameLst>
                                          <p:attrName>ppt_h</p:attrName>
                                        </p:attrNameLst>
                                      </p:cBhvr>
                                      <p:tavLst>
                                        <p:tav tm="0">
                                          <p:val>
                                            <p:fltVal val="0"/>
                                          </p:val>
                                        </p:tav>
                                        <p:tav tm="100000">
                                          <p:val>
                                            <p:strVal val="#ppt_h"/>
                                          </p:val>
                                        </p:tav>
                                      </p:tavLst>
                                    </p:anim>
                                    <p:animEffect transition="in" filter="fade">
                                      <p:cBhvr>
                                        <p:cTn id="82"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Arc 6">
            <a:extLst>
              <a:ext uri="{FF2B5EF4-FFF2-40B4-BE49-F238E27FC236}">
                <a16:creationId xmlns:a16="http://schemas.microsoft.com/office/drawing/2014/main" id="{82750B83-499F-190D-B255-F8C7FDB32D24}"/>
              </a:ext>
            </a:extLst>
          </p:cNvPr>
          <p:cNvSpPr/>
          <p:nvPr/>
        </p:nvSpPr>
        <p:spPr>
          <a:xfrm>
            <a:off x="-338229" y="1534215"/>
            <a:ext cx="3418781" cy="3789568"/>
          </a:xfrm>
          <a:prstGeom prst="arc">
            <a:avLst>
              <a:gd name="adj1" fmla="val 16200000"/>
              <a:gd name="adj2" fmla="val 5532116"/>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D5406603-8C6D-F2D3-BB43-C5EF1CC700C3}"/>
              </a:ext>
            </a:extLst>
          </p:cNvPr>
          <p:cNvGrpSpPr/>
          <p:nvPr/>
        </p:nvGrpSpPr>
        <p:grpSpPr>
          <a:xfrm>
            <a:off x="181257" y="2005330"/>
            <a:ext cx="2790428" cy="2847339"/>
            <a:chOff x="395570" y="2073659"/>
            <a:chExt cx="2790428" cy="2847339"/>
          </a:xfrm>
        </p:grpSpPr>
        <p:grpSp>
          <p:nvGrpSpPr>
            <p:cNvPr id="16" name="Group 15">
              <a:extLst>
                <a:ext uri="{FF2B5EF4-FFF2-40B4-BE49-F238E27FC236}">
                  <a16:creationId xmlns:a16="http://schemas.microsoft.com/office/drawing/2014/main" id="{64EF0D84-5C11-C329-B4C6-B6A47BACC843}"/>
                </a:ext>
              </a:extLst>
            </p:cNvPr>
            <p:cNvGrpSpPr/>
            <p:nvPr/>
          </p:nvGrpSpPr>
          <p:grpSpPr>
            <a:xfrm>
              <a:off x="395570" y="2073659"/>
              <a:ext cx="2790428" cy="2847339"/>
              <a:chOff x="-3538476" y="1812142"/>
              <a:chExt cx="2790428" cy="2847339"/>
            </a:xfrm>
          </p:grpSpPr>
          <p:grpSp>
            <p:nvGrpSpPr>
              <p:cNvPr id="9" name="Group 8">
                <a:extLst>
                  <a:ext uri="{FF2B5EF4-FFF2-40B4-BE49-F238E27FC236}">
                    <a16:creationId xmlns:a16="http://schemas.microsoft.com/office/drawing/2014/main" id="{DE5D5AEF-A305-10E6-EA9E-3BBBE537FDC7}"/>
                  </a:ext>
                </a:extLst>
              </p:cNvPr>
              <p:cNvGrpSpPr/>
              <p:nvPr/>
            </p:nvGrpSpPr>
            <p:grpSpPr>
              <a:xfrm>
                <a:off x="-2419060" y="1812142"/>
                <a:ext cx="1671012" cy="2847339"/>
                <a:chOff x="1549845" y="1774042"/>
                <a:chExt cx="1941198" cy="3307726"/>
              </a:xfrm>
            </p:grpSpPr>
            <p:sp>
              <p:nvSpPr>
                <p:cNvPr id="11" name="Freeform: Shape 10">
                  <a:extLst>
                    <a:ext uri="{FF2B5EF4-FFF2-40B4-BE49-F238E27FC236}">
                      <a16:creationId xmlns:a16="http://schemas.microsoft.com/office/drawing/2014/main" id="{DBD9EF75-7669-F398-4E6E-E92CED5F5C2C}"/>
                    </a:ext>
                  </a:extLst>
                </p:cNvPr>
                <p:cNvSpPr/>
                <p:nvPr/>
              </p:nvSpPr>
              <p:spPr>
                <a:xfrm flipV="1">
                  <a:off x="1549845" y="3427905"/>
                  <a:ext cx="1941198" cy="1653863"/>
                </a:xfrm>
                <a:custGeom>
                  <a:avLst/>
                  <a:gdLst>
                    <a:gd name="connsiteX0" fmla="*/ 0 w 1315800"/>
                    <a:gd name="connsiteY0" fmla="*/ 0 h 1280160"/>
                    <a:gd name="connsiteX1" fmla="*/ 1309938 w 1315800"/>
                    <a:gd name="connsiteY1" fmla="*/ 1165689 h 1280160"/>
                    <a:gd name="connsiteX2" fmla="*/ 1315800 w 1315800"/>
                    <a:gd name="connsiteY2" fmla="*/ 1280160 h 1280160"/>
                    <a:gd name="connsiteX3" fmla="*/ 0 w 1315800"/>
                    <a:gd name="connsiteY3" fmla="*/ 1280160 h 1280160"/>
                  </a:gdLst>
                  <a:ahLst/>
                  <a:cxnLst>
                    <a:cxn ang="0">
                      <a:pos x="connsiteX0" y="connsiteY0"/>
                    </a:cxn>
                    <a:cxn ang="0">
                      <a:pos x="connsiteX1" y="connsiteY1"/>
                    </a:cxn>
                    <a:cxn ang="0">
                      <a:pos x="connsiteX2" y="connsiteY2"/>
                    </a:cxn>
                    <a:cxn ang="0">
                      <a:pos x="connsiteX3" y="connsiteY3"/>
                    </a:cxn>
                  </a:cxnLst>
                  <a:rect l="l" t="t" r="r" b="b"/>
                  <a:pathLst>
                    <a:path w="1315800" h="1280160">
                      <a:moveTo>
                        <a:pt x="0" y="0"/>
                      </a:moveTo>
                      <a:cubicBezTo>
                        <a:pt x="681762" y="0"/>
                        <a:pt x="1242508" y="510939"/>
                        <a:pt x="1309938" y="1165689"/>
                      </a:cubicBezTo>
                      <a:lnTo>
                        <a:pt x="1315800" y="1280160"/>
                      </a:lnTo>
                      <a:lnTo>
                        <a:pt x="0" y="1280160"/>
                      </a:lnTo>
                      <a:close/>
                    </a:path>
                  </a:pathLst>
                </a:custGeom>
                <a:solidFill>
                  <a:srgbClr val="F78F5B"/>
                </a:solidFill>
                <a:ln>
                  <a:noFill/>
                </a:ln>
                <a:effectLst>
                  <a:outerShdw blurRad="127000" dist="228600" dir="2700000" sx="98000" sy="98000" algn="ctr">
                    <a:srgbClr val="000000">
                      <a:alpha val="4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607A7779-1188-90D8-D601-FB47E4CCE324}"/>
                    </a:ext>
                  </a:extLst>
                </p:cNvPr>
                <p:cNvSpPr/>
                <p:nvPr/>
              </p:nvSpPr>
              <p:spPr>
                <a:xfrm>
                  <a:off x="1549845" y="1774042"/>
                  <a:ext cx="1941198" cy="1653863"/>
                </a:xfrm>
                <a:custGeom>
                  <a:avLst/>
                  <a:gdLst>
                    <a:gd name="connsiteX0" fmla="*/ 0 w 1315800"/>
                    <a:gd name="connsiteY0" fmla="*/ 0 h 1280160"/>
                    <a:gd name="connsiteX1" fmla="*/ 1309938 w 1315800"/>
                    <a:gd name="connsiteY1" fmla="*/ 1165689 h 1280160"/>
                    <a:gd name="connsiteX2" fmla="*/ 1315800 w 1315800"/>
                    <a:gd name="connsiteY2" fmla="*/ 1280160 h 1280160"/>
                    <a:gd name="connsiteX3" fmla="*/ 0 w 1315800"/>
                    <a:gd name="connsiteY3" fmla="*/ 1280160 h 1280160"/>
                  </a:gdLst>
                  <a:ahLst/>
                  <a:cxnLst>
                    <a:cxn ang="0">
                      <a:pos x="connsiteX0" y="connsiteY0"/>
                    </a:cxn>
                    <a:cxn ang="0">
                      <a:pos x="connsiteX1" y="connsiteY1"/>
                    </a:cxn>
                    <a:cxn ang="0">
                      <a:pos x="connsiteX2" y="connsiteY2"/>
                    </a:cxn>
                    <a:cxn ang="0">
                      <a:pos x="connsiteX3" y="connsiteY3"/>
                    </a:cxn>
                  </a:cxnLst>
                  <a:rect l="l" t="t" r="r" b="b"/>
                  <a:pathLst>
                    <a:path w="1315800" h="1280160">
                      <a:moveTo>
                        <a:pt x="0" y="0"/>
                      </a:moveTo>
                      <a:cubicBezTo>
                        <a:pt x="681762" y="0"/>
                        <a:pt x="1242508" y="510939"/>
                        <a:pt x="1309938" y="1165689"/>
                      </a:cubicBezTo>
                      <a:lnTo>
                        <a:pt x="1315800" y="1280160"/>
                      </a:lnTo>
                      <a:lnTo>
                        <a:pt x="0" y="1280160"/>
                      </a:lnTo>
                      <a:close/>
                    </a:path>
                  </a:pathLst>
                </a:custGeom>
                <a:solidFill>
                  <a:schemeClr val="accent2">
                    <a:lumMod val="75000"/>
                  </a:schemeClr>
                </a:solidFill>
                <a:ln>
                  <a:noFill/>
                </a:ln>
                <a:effectLst>
                  <a:outerShdw blurRad="127000" dist="228600" dir="2700000" sx="98000" sy="98000" algn="ctr">
                    <a:srgbClr val="000000">
                      <a:alpha val="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Oval 9">
                <a:extLst>
                  <a:ext uri="{FF2B5EF4-FFF2-40B4-BE49-F238E27FC236}">
                    <a16:creationId xmlns:a16="http://schemas.microsoft.com/office/drawing/2014/main" id="{65185F8A-23BD-1888-1A00-6D06017EDD23}"/>
                  </a:ext>
                </a:extLst>
              </p:cNvPr>
              <p:cNvSpPr/>
              <p:nvPr/>
            </p:nvSpPr>
            <p:spPr>
              <a:xfrm>
                <a:off x="-3538476" y="2096876"/>
                <a:ext cx="2336173" cy="2277871"/>
              </a:xfrm>
              <a:prstGeom prst="ellipse">
                <a:avLst/>
              </a:prstGeom>
              <a:solidFill>
                <a:schemeClr val="bg1"/>
              </a:solidFill>
              <a:ln w="57150">
                <a:solidFill>
                  <a:schemeClr val="accent2">
                    <a:lumMod val="50000"/>
                  </a:schemeClr>
                </a:solidFill>
              </a:ln>
              <a:effectLst>
                <a:outerShdw blurRad="127000" dist="228600" dir="2700000" sx="98000" sy="98000" algn="ctr">
                  <a:srgbClr val="000000">
                    <a:alpha val="6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2C0561E3-7D19-5D04-0996-92DB531B6449}"/>
                </a:ext>
              </a:extLst>
            </p:cNvPr>
            <p:cNvSpPr txBox="1"/>
            <p:nvPr/>
          </p:nvSpPr>
          <p:spPr>
            <a:xfrm>
              <a:off x="697181" y="2717139"/>
              <a:ext cx="1776589" cy="1815882"/>
            </a:xfrm>
            <a:prstGeom prst="rect">
              <a:avLst/>
            </a:prstGeom>
            <a:noFill/>
          </p:spPr>
          <p:txBody>
            <a:bodyPr wrap="square" rtlCol="0">
              <a:spAutoFit/>
            </a:bodyPr>
            <a:lstStyle/>
            <a:p>
              <a:pPr algn="ctr"/>
              <a:r>
                <a:rPr lang="en-US" sz="1400" b="1" dirty="0"/>
                <a:t>HOW WILL THE BEHAVIOR AND PSYCHOLOGY OF YOUNG PEOPLE CHANGE WHEN PARTICIPATING IN ONLINE SHOPPING CHANNELS?</a:t>
              </a:r>
              <a:endParaRPr lang="en-US" sz="2000" b="1" dirty="0"/>
            </a:p>
          </p:txBody>
        </p:sp>
      </p:grpSp>
      <p:sp>
        <p:nvSpPr>
          <p:cNvPr id="3" name="Rectangle 2">
            <a:extLst>
              <a:ext uri="{FF2B5EF4-FFF2-40B4-BE49-F238E27FC236}">
                <a16:creationId xmlns:a16="http://schemas.microsoft.com/office/drawing/2014/main" id="{D5755162-4477-43B9-963C-2BC50AB4FBBD}"/>
              </a:ext>
            </a:extLst>
          </p:cNvPr>
          <p:cNvSpPr/>
          <p:nvPr/>
        </p:nvSpPr>
        <p:spPr>
          <a:xfrm>
            <a:off x="3077262" y="557276"/>
            <a:ext cx="8856765" cy="5998950"/>
          </a:xfrm>
          <a:prstGeom prst="rect">
            <a:avLst/>
          </a:prstGeom>
        </p:spPr>
        <p:txBody>
          <a:bodyPr wrap="square">
            <a:spAutoFit/>
          </a:bodyPr>
          <a:lstStyle/>
          <a:p>
            <a:pPr algn="just">
              <a:lnSpc>
                <a:spcPct val="107000"/>
              </a:lnSpc>
            </a:pPr>
            <a:r>
              <a:rPr lang="en-US" kern="0" dirty="0">
                <a:latin typeface="Times New Roman" panose="02020603050405020304" pitchFamily="18" charset="0"/>
                <a:ea typeface="Times New Roman" panose="02020603050405020304" pitchFamily="18" charset="0"/>
                <a:cs typeface="Times New Roman" panose="02020603050405020304" pitchFamily="18" charset="0"/>
              </a:rPr>
              <a:t>1. </a:t>
            </a:r>
            <a:r>
              <a:rPr lang="en-US" b="1" kern="0" dirty="0">
                <a:latin typeface="Times New Roman" panose="02020603050405020304" pitchFamily="18" charset="0"/>
                <a:ea typeface="Times New Roman" panose="02020603050405020304" pitchFamily="18" charset="0"/>
                <a:cs typeface="Times New Roman" panose="02020603050405020304" pitchFamily="18" charset="0"/>
              </a:rPr>
              <a:t>Behavioral Changes</a:t>
            </a:r>
            <a:endParaRPr lang="en-US" sz="1200" kern="100" dirty="0">
              <a:latin typeface="Malgun Gothic" panose="020B0503020000020004" pitchFamily="34" charset="-127"/>
              <a:ea typeface="Malgun Gothic" panose="020B0503020000020004" pitchFamily="34" charset="-127"/>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n-US" b="1" kern="0" dirty="0">
                <a:latin typeface="Times New Roman" panose="02020603050405020304" pitchFamily="18" charset="0"/>
                <a:ea typeface="Times New Roman" panose="02020603050405020304" pitchFamily="18" charset="0"/>
                <a:cs typeface="Times New Roman" panose="02020603050405020304" pitchFamily="18" charset="0"/>
              </a:rPr>
              <a:t>Increased Impulsivity</a:t>
            </a:r>
            <a:r>
              <a:rPr lang="en-US" kern="0" dirty="0">
                <a:latin typeface="Times New Roman" panose="02020603050405020304" pitchFamily="18" charset="0"/>
                <a:ea typeface="Times New Roman" panose="02020603050405020304" pitchFamily="18" charset="0"/>
                <a:cs typeface="Times New Roman" panose="02020603050405020304" pitchFamily="18" charset="0"/>
              </a:rPr>
              <a:t>: Tendency to make quick purchasing decisions influenced by flash sales, discounts, and limited-time offers.</a:t>
            </a:r>
            <a:endParaRPr lang="en-US" sz="1200" kern="100" dirty="0">
              <a:latin typeface="Malgun Gothic" panose="020B0503020000020004" pitchFamily="34" charset="-127"/>
              <a:ea typeface="Malgun Gothic" panose="020B0503020000020004" pitchFamily="34" charset="-127"/>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n-US" b="1" kern="0" dirty="0">
                <a:latin typeface="Times New Roman" panose="02020603050405020304" pitchFamily="18" charset="0"/>
                <a:ea typeface="Times New Roman" panose="02020603050405020304" pitchFamily="18" charset="0"/>
                <a:cs typeface="Times New Roman" panose="02020603050405020304" pitchFamily="18" charset="0"/>
              </a:rPr>
              <a:t>Preference for Convenience</a:t>
            </a:r>
            <a:r>
              <a:rPr lang="en-US" kern="0" dirty="0">
                <a:latin typeface="Times New Roman" panose="02020603050405020304" pitchFamily="18" charset="0"/>
                <a:ea typeface="Times New Roman" panose="02020603050405020304" pitchFamily="18" charset="0"/>
                <a:cs typeface="Times New Roman" panose="02020603050405020304" pitchFamily="18" charset="0"/>
              </a:rPr>
              <a:t>: Favoring online shopping due to ease of use, home delivery, and time-saving features.</a:t>
            </a:r>
            <a:endParaRPr lang="en-US" sz="1200" kern="100" dirty="0">
              <a:latin typeface="Malgun Gothic" panose="020B0503020000020004" pitchFamily="34" charset="-127"/>
              <a:ea typeface="Malgun Gothic" panose="020B0503020000020004" pitchFamily="34" charset="-127"/>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n-US" b="1" kern="0" dirty="0">
                <a:latin typeface="Times New Roman" panose="02020603050405020304" pitchFamily="18" charset="0"/>
                <a:ea typeface="Times New Roman" panose="02020603050405020304" pitchFamily="18" charset="0"/>
                <a:cs typeface="Times New Roman" panose="02020603050405020304" pitchFamily="18" charset="0"/>
              </a:rPr>
              <a:t>Engagement with Recommendations</a:t>
            </a:r>
            <a:r>
              <a:rPr lang="en-US" kern="0" dirty="0">
                <a:latin typeface="Times New Roman" panose="02020603050405020304" pitchFamily="18" charset="0"/>
                <a:ea typeface="Times New Roman" panose="02020603050405020304" pitchFamily="18" charset="0"/>
                <a:cs typeface="Times New Roman" panose="02020603050405020304" pitchFamily="18" charset="0"/>
              </a:rPr>
              <a:t>: Strong reliance on influencer endorsements, product reviews, and personalized suggestions.</a:t>
            </a:r>
            <a:endParaRPr lang="en-US" sz="1200" kern="100" dirty="0">
              <a:latin typeface="Malgun Gothic" panose="020B0503020000020004" pitchFamily="34" charset="-127"/>
              <a:ea typeface="Malgun Gothic" panose="020B0503020000020004" pitchFamily="34" charset="-127"/>
              <a:cs typeface="Times New Roman" panose="02020603050405020304" pitchFamily="18" charset="0"/>
            </a:endParaRPr>
          </a:p>
          <a:p>
            <a:pPr algn="just">
              <a:lnSpc>
                <a:spcPct val="107000"/>
              </a:lnSpc>
            </a:pPr>
            <a:r>
              <a:rPr lang="en-US" kern="0" dirty="0">
                <a:latin typeface="Times New Roman" panose="02020603050405020304" pitchFamily="18" charset="0"/>
                <a:ea typeface="Times New Roman" panose="02020603050405020304" pitchFamily="18" charset="0"/>
                <a:cs typeface="Times New Roman" panose="02020603050405020304" pitchFamily="18" charset="0"/>
              </a:rPr>
              <a:t>2. </a:t>
            </a:r>
            <a:r>
              <a:rPr lang="en-US" b="1" kern="0" dirty="0">
                <a:latin typeface="Times New Roman" panose="02020603050405020304" pitchFamily="18" charset="0"/>
                <a:ea typeface="Times New Roman" panose="02020603050405020304" pitchFamily="18" charset="0"/>
                <a:cs typeface="Times New Roman" panose="02020603050405020304" pitchFamily="18" charset="0"/>
              </a:rPr>
              <a:t>Psychological Effects</a:t>
            </a:r>
            <a:endParaRPr lang="en-US" sz="1200" kern="100" dirty="0">
              <a:latin typeface="Malgun Gothic" panose="020B0503020000020004" pitchFamily="34" charset="-127"/>
              <a:ea typeface="Malgun Gothic" panose="020B0503020000020004" pitchFamily="34" charset="-127"/>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n-US" b="1" kern="0" dirty="0">
                <a:latin typeface="Times New Roman" panose="02020603050405020304" pitchFamily="18" charset="0"/>
                <a:ea typeface="Times New Roman" panose="02020603050405020304" pitchFamily="18" charset="0"/>
                <a:cs typeface="Times New Roman" panose="02020603050405020304" pitchFamily="18" charset="0"/>
              </a:rPr>
              <a:t>Trust Development</a:t>
            </a:r>
            <a:r>
              <a:rPr lang="en-US" kern="0" dirty="0">
                <a:latin typeface="Times New Roman" panose="02020603050405020304" pitchFamily="18" charset="0"/>
                <a:ea typeface="Times New Roman" panose="02020603050405020304" pitchFamily="18" charset="0"/>
                <a:cs typeface="Times New Roman" panose="02020603050405020304" pitchFamily="18" charset="0"/>
              </a:rPr>
              <a:t>: Gradually building trust in online platforms through positive experiences and secure transactions.</a:t>
            </a:r>
            <a:endParaRPr lang="en-US" sz="1200" kern="100" dirty="0">
              <a:latin typeface="Malgun Gothic" panose="020B0503020000020004" pitchFamily="34" charset="-127"/>
              <a:ea typeface="Malgun Gothic" panose="020B0503020000020004" pitchFamily="34" charset="-127"/>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n-US" b="1" kern="0" dirty="0">
                <a:latin typeface="Times New Roman" panose="02020603050405020304" pitchFamily="18" charset="0"/>
                <a:ea typeface="Times New Roman" panose="02020603050405020304" pitchFamily="18" charset="0"/>
                <a:cs typeface="Times New Roman" panose="02020603050405020304" pitchFamily="18" charset="0"/>
              </a:rPr>
              <a:t>Social Comparison</a:t>
            </a:r>
            <a:r>
              <a:rPr lang="en-US" kern="0" dirty="0">
                <a:latin typeface="Times New Roman" panose="02020603050405020304" pitchFamily="18" charset="0"/>
                <a:ea typeface="Times New Roman" panose="02020603050405020304" pitchFamily="18" charset="0"/>
                <a:cs typeface="Times New Roman" panose="02020603050405020304" pitchFamily="18" charset="0"/>
              </a:rPr>
              <a:t>: Comparing purchases and lifestyles with peers and influencers, leading to a desire to keep up with trends.</a:t>
            </a:r>
            <a:endParaRPr lang="en-US" sz="1200" kern="100" dirty="0">
              <a:latin typeface="Malgun Gothic" panose="020B0503020000020004" pitchFamily="34" charset="-127"/>
              <a:ea typeface="Malgun Gothic" panose="020B0503020000020004" pitchFamily="34" charset="-127"/>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n-US" b="1" kern="0" dirty="0">
                <a:latin typeface="Times New Roman" panose="02020603050405020304" pitchFamily="18" charset="0"/>
                <a:ea typeface="Times New Roman" panose="02020603050405020304" pitchFamily="18" charset="0"/>
                <a:cs typeface="Times New Roman" panose="02020603050405020304" pitchFamily="18" charset="0"/>
              </a:rPr>
              <a:t>FOMO Effect</a:t>
            </a:r>
            <a:r>
              <a:rPr lang="en-US" kern="0" dirty="0">
                <a:latin typeface="Times New Roman" panose="02020603050405020304" pitchFamily="18" charset="0"/>
                <a:ea typeface="Times New Roman" panose="02020603050405020304" pitchFamily="18" charset="0"/>
                <a:cs typeface="Times New Roman" panose="02020603050405020304" pitchFamily="18" charset="0"/>
              </a:rPr>
              <a:t>: Fear of missing out on popular or trending products promoted online.</a:t>
            </a:r>
            <a:endParaRPr lang="en-US" sz="1200" kern="100" dirty="0">
              <a:latin typeface="Malgun Gothic" panose="020B0503020000020004" pitchFamily="34" charset="-127"/>
              <a:ea typeface="Malgun Gothic" panose="020B0503020000020004" pitchFamily="34" charset="-127"/>
              <a:cs typeface="Times New Roman" panose="02020603050405020304" pitchFamily="18" charset="0"/>
            </a:endParaRPr>
          </a:p>
          <a:p>
            <a:pPr algn="just">
              <a:lnSpc>
                <a:spcPct val="107000"/>
              </a:lnSpc>
            </a:pPr>
            <a:r>
              <a:rPr lang="en-US" kern="0" dirty="0">
                <a:latin typeface="Times New Roman" panose="02020603050405020304" pitchFamily="18" charset="0"/>
                <a:ea typeface="Times New Roman" panose="02020603050405020304" pitchFamily="18" charset="0"/>
                <a:cs typeface="Times New Roman" panose="02020603050405020304" pitchFamily="18" charset="0"/>
              </a:rPr>
              <a:t>3.</a:t>
            </a:r>
            <a:r>
              <a:rPr lang="en-US" b="1" kern="0" dirty="0">
                <a:latin typeface="Times New Roman" panose="02020603050405020304" pitchFamily="18" charset="0"/>
                <a:ea typeface="Times New Roman" panose="02020603050405020304" pitchFamily="18" charset="0"/>
                <a:cs typeface="Times New Roman" panose="02020603050405020304" pitchFamily="18" charset="0"/>
              </a:rPr>
              <a:t>Emotional Responses</a:t>
            </a:r>
            <a:endParaRPr lang="en-US" sz="1200" kern="100" dirty="0">
              <a:latin typeface="Malgun Gothic" panose="020B0503020000020004" pitchFamily="34" charset="-127"/>
              <a:ea typeface="Malgun Gothic" panose="020B0503020000020004" pitchFamily="34" charset="-127"/>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n-US" b="1" kern="0" dirty="0">
                <a:latin typeface="Times New Roman" panose="02020603050405020304" pitchFamily="18" charset="0"/>
                <a:ea typeface="Times New Roman" panose="02020603050405020304" pitchFamily="18" charset="0"/>
                <a:cs typeface="Times New Roman" panose="02020603050405020304" pitchFamily="18" charset="0"/>
              </a:rPr>
              <a:t>Satisfaction and Excitement</a:t>
            </a:r>
            <a:r>
              <a:rPr lang="en-US" kern="0" dirty="0">
                <a:latin typeface="Times New Roman" panose="02020603050405020304" pitchFamily="18" charset="0"/>
                <a:ea typeface="Times New Roman" panose="02020603050405020304" pitchFamily="18" charset="0"/>
                <a:cs typeface="Times New Roman" panose="02020603050405020304" pitchFamily="18" charset="0"/>
              </a:rPr>
              <a:t>: Positive emotions associated with successful purchases and receiving products.</a:t>
            </a:r>
            <a:endParaRPr lang="en-US" sz="1200" kern="100" dirty="0">
              <a:latin typeface="Malgun Gothic" panose="020B0503020000020004" pitchFamily="34" charset="-127"/>
              <a:ea typeface="Malgun Gothic" panose="020B0503020000020004" pitchFamily="34" charset="-127"/>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n-US" b="1" kern="0" dirty="0">
                <a:latin typeface="Times New Roman" panose="02020603050405020304" pitchFamily="18" charset="0"/>
                <a:ea typeface="Times New Roman" panose="02020603050405020304" pitchFamily="18" charset="0"/>
                <a:cs typeface="Times New Roman" panose="02020603050405020304" pitchFamily="18" charset="0"/>
              </a:rPr>
              <a:t>Buyer’s Regret</a:t>
            </a:r>
            <a:r>
              <a:rPr lang="en-US" kern="0" dirty="0">
                <a:latin typeface="Times New Roman" panose="02020603050405020304" pitchFamily="18" charset="0"/>
                <a:ea typeface="Times New Roman" panose="02020603050405020304" pitchFamily="18" charset="0"/>
                <a:cs typeface="Times New Roman" panose="02020603050405020304" pitchFamily="18" charset="0"/>
              </a:rPr>
              <a:t>: Potential feelings of regret or dissatisfaction if products fail to meet expectations or due to impulsive buying.</a:t>
            </a:r>
            <a:endParaRPr lang="en-US" sz="1200" kern="100" dirty="0">
              <a:latin typeface="Malgun Gothic" panose="020B0503020000020004" pitchFamily="34" charset="-127"/>
              <a:ea typeface="Malgun Gothic" panose="020B0503020000020004" pitchFamily="34" charset="-127"/>
              <a:cs typeface="Times New Roman" panose="02020603050405020304" pitchFamily="18" charset="0"/>
            </a:endParaRPr>
          </a:p>
          <a:p>
            <a:pPr algn="just">
              <a:lnSpc>
                <a:spcPct val="107000"/>
              </a:lnSpc>
            </a:pPr>
            <a:r>
              <a:rPr lang="en-US" kern="0" dirty="0">
                <a:latin typeface="Times New Roman" panose="02020603050405020304" pitchFamily="18" charset="0"/>
                <a:ea typeface="Times New Roman" panose="02020603050405020304" pitchFamily="18" charset="0"/>
                <a:cs typeface="Times New Roman" panose="02020603050405020304" pitchFamily="18" charset="0"/>
              </a:rPr>
              <a:t>4. </a:t>
            </a:r>
            <a:r>
              <a:rPr lang="en-US" b="1" kern="0" dirty="0">
                <a:latin typeface="Times New Roman" panose="02020603050405020304" pitchFamily="18" charset="0"/>
                <a:ea typeface="Times New Roman" panose="02020603050405020304" pitchFamily="18" charset="0"/>
                <a:cs typeface="Times New Roman" panose="02020603050405020304" pitchFamily="18" charset="0"/>
              </a:rPr>
              <a:t>Digital Dependence: </a:t>
            </a:r>
            <a:r>
              <a:rPr lang="en-US" kern="0" dirty="0">
                <a:latin typeface="Times New Roman" panose="02020603050405020304" pitchFamily="18" charset="0"/>
                <a:ea typeface="Times New Roman" panose="02020603050405020304" pitchFamily="18" charset="0"/>
                <a:cs typeface="Times New Roman" panose="02020603050405020304" pitchFamily="18" charset="0"/>
              </a:rPr>
              <a:t>Increasing reliance on online shopping for daily needs, potentially reducing visits to physical stores.</a:t>
            </a:r>
            <a:endParaRPr lang="en-US" sz="1200" kern="100" dirty="0">
              <a:effectLst/>
              <a:latin typeface="Malgun Gothic" panose="020B0503020000020004" pitchFamily="34" charset="-127"/>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351576698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1E68DC7B-8943-E79F-9269-9644033D1862}"/>
              </a:ext>
            </a:extLst>
          </p:cNvPr>
          <p:cNvGrpSpPr/>
          <p:nvPr/>
        </p:nvGrpSpPr>
        <p:grpSpPr>
          <a:xfrm>
            <a:off x="87818" y="890160"/>
            <a:ext cx="10353354" cy="5077680"/>
            <a:chOff x="87818" y="890160"/>
            <a:chExt cx="10353354" cy="5077680"/>
          </a:xfrm>
        </p:grpSpPr>
        <p:sp>
          <p:nvSpPr>
            <p:cNvPr id="4" name="TextBox 3">
              <a:extLst>
                <a:ext uri="{FF2B5EF4-FFF2-40B4-BE49-F238E27FC236}">
                  <a16:creationId xmlns:a16="http://schemas.microsoft.com/office/drawing/2014/main" id="{F7C873CC-79F8-4AF5-56E1-10A98D1FBBA7}"/>
                </a:ext>
              </a:extLst>
            </p:cNvPr>
            <p:cNvSpPr txBox="1"/>
            <p:nvPr/>
          </p:nvSpPr>
          <p:spPr>
            <a:xfrm rot="10800000" flipH="1" flipV="1">
              <a:off x="87818" y="1944853"/>
              <a:ext cx="2585245" cy="2352952"/>
            </a:xfrm>
            <a:prstGeom prst="rect">
              <a:avLst/>
            </a:prstGeom>
            <a:noFill/>
          </p:spPr>
          <p:txBody>
            <a:bodyPr wrap="square" rtlCol="0">
              <a:spAutoFit/>
            </a:bodyPr>
            <a:lstStyle/>
            <a:p>
              <a:pPr algn="ctr">
                <a:lnSpc>
                  <a:spcPct val="150000"/>
                </a:lnSpc>
              </a:pPr>
              <a:r>
                <a:rPr lang="en-US" sz="2000" b="1" dirty="0"/>
                <a:t>FACTORS AFFECTING THE PSYCHOLOGY AND BEHAVIOR OF YOUTH IN ONLINE SHOPPING</a:t>
              </a:r>
              <a:endParaRPr lang="en-US" sz="2000" b="1" dirty="0">
                <a:latin typeface="Aptos (Body)"/>
              </a:endParaRPr>
            </a:p>
          </p:txBody>
        </p:sp>
        <p:sp>
          <p:nvSpPr>
            <p:cNvPr id="9" name="Rectangle: Rounded Corners 8">
              <a:extLst>
                <a:ext uri="{FF2B5EF4-FFF2-40B4-BE49-F238E27FC236}">
                  <a16:creationId xmlns:a16="http://schemas.microsoft.com/office/drawing/2014/main" id="{8B73860F-CFC4-4BDB-AEA3-4CEFACE70999}"/>
                </a:ext>
              </a:extLst>
            </p:cNvPr>
            <p:cNvSpPr/>
            <p:nvPr/>
          </p:nvSpPr>
          <p:spPr>
            <a:xfrm>
              <a:off x="2673063" y="890160"/>
              <a:ext cx="3650248" cy="211756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OBJECTIVE FACTORS</a:t>
              </a:r>
              <a:endParaRPr lang="vi-VN" sz="2800" b="1" spc="300" dirty="0">
                <a:solidFill>
                  <a:schemeClr val="tx1"/>
                </a:solidFill>
                <a:latin typeface="Aptos (Body)"/>
              </a:endParaRPr>
            </a:p>
          </p:txBody>
        </p:sp>
        <p:sp>
          <p:nvSpPr>
            <p:cNvPr id="6" name="Rectangle: Rounded Corners 5">
              <a:extLst>
                <a:ext uri="{FF2B5EF4-FFF2-40B4-BE49-F238E27FC236}">
                  <a16:creationId xmlns:a16="http://schemas.microsoft.com/office/drawing/2014/main" id="{AA5F4C54-4A3D-2818-4307-A4ADD491F48E}"/>
                </a:ext>
              </a:extLst>
            </p:cNvPr>
            <p:cNvSpPr/>
            <p:nvPr/>
          </p:nvSpPr>
          <p:spPr>
            <a:xfrm>
              <a:off x="2673063" y="3850280"/>
              <a:ext cx="3650248" cy="211756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SUBJECTIVE FACTORS</a:t>
              </a:r>
              <a:endParaRPr lang="en-US" sz="2800" b="1" spc="300" dirty="0">
                <a:solidFill>
                  <a:schemeClr val="tx1"/>
                </a:solidFill>
                <a:latin typeface="Aptos (Body)"/>
              </a:endParaRPr>
            </a:p>
          </p:txBody>
        </p:sp>
        <p:sp>
          <p:nvSpPr>
            <p:cNvPr id="37" name="TextBox 36">
              <a:extLst>
                <a:ext uri="{FF2B5EF4-FFF2-40B4-BE49-F238E27FC236}">
                  <a16:creationId xmlns:a16="http://schemas.microsoft.com/office/drawing/2014/main" id="{D79B0A83-6BFC-0F70-FCED-05411BAF2AF2}"/>
                </a:ext>
              </a:extLst>
            </p:cNvPr>
            <p:cNvSpPr txBox="1"/>
            <p:nvPr/>
          </p:nvSpPr>
          <p:spPr>
            <a:xfrm>
              <a:off x="2673063" y="3234937"/>
              <a:ext cx="7768109" cy="400110"/>
            </a:xfrm>
            <a:prstGeom prst="rect">
              <a:avLst/>
            </a:prstGeom>
            <a:noFill/>
          </p:spPr>
          <p:txBody>
            <a:bodyPr wrap="square" rtlCol="0">
              <a:spAutoFit/>
            </a:bodyPr>
            <a:lstStyle/>
            <a:p>
              <a:r>
                <a:rPr lang="vi-VN" sz="2000" b="1" spc="800" dirty="0">
                  <a:solidFill>
                    <a:schemeClr val="accent2">
                      <a:lumMod val="50000"/>
                    </a:schemeClr>
                  </a:solidFill>
                  <a:latin typeface="Aptos (Body)"/>
                </a:rPr>
                <a:t>YOUNG PEOPLE</a:t>
              </a:r>
              <a:endParaRPr lang="en-US" sz="2000" b="1" spc="800" dirty="0">
                <a:solidFill>
                  <a:schemeClr val="accent2">
                    <a:lumMod val="50000"/>
                  </a:schemeClr>
                </a:solidFill>
                <a:latin typeface="Aptos (Body)"/>
              </a:endParaRPr>
            </a:p>
          </p:txBody>
        </p:sp>
      </p:grpSp>
      <p:sp>
        <p:nvSpPr>
          <p:cNvPr id="2" name="Rectangle: Rounded Corners 1">
            <a:extLst>
              <a:ext uri="{FF2B5EF4-FFF2-40B4-BE49-F238E27FC236}">
                <a16:creationId xmlns:a16="http://schemas.microsoft.com/office/drawing/2014/main" id="{7B66E828-E279-4421-81A1-581060335E4B}"/>
              </a:ext>
            </a:extLst>
          </p:cNvPr>
          <p:cNvSpPr/>
          <p:nvPr/>
        </p:nvSpPr>
        <p:spPr>
          <a:xfrm>
            <a:off x="7021068" y="927298"/>
            <a:ext cx="4663440" cy="400110"/>
          </a:xfrm>
          <a:prstGeom prst="roundRect">
            <a:avLst>
              <a:gd name="adj" fmla="val 30379"/>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Technology and shopping platforms</a:t>
            </a:r>
          </a:p>
        </p:txBody>
      </p:sp>
      <p:sp>
        <p:nvSpPr>
          <p:cNvPr id="3" name="Rectangle: Rounded Corners 2">
            <a:extLst>
              <a:ext uri="{FF2B5EF4-FFF2-40B4-BE49-F238E27FC236}">
                <a16:creationId xmlns:a16="http://schemas.microsoft.com/office/drawing/2014/main" id="{312C79F8-D5E9-A153-42C0-AF60D3D24269}"/>
              </a:ext>
            </a:extLst>
          </p:cNvPr>
          <p:cNvSpPr/>
          <p:nvPr/>
        </p:nvSpPr>
        <p:spPr>
          <a:xfrm>
            <a:off x="7021068" y="1567757"/>
            <a:ext cx="4663440" cy="400110"/>
          </a:xfrm>
          <a:prstGeom prst="roundRect">
            <a:avLst>
              <a:gd name="adj" fmla="val 3037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Brand reputation and seller credibility</a:t>
            </a:r>
          </a:p>
        </p:txBody>
      </p:sp>
      <p:sp>
        <p:nvSpPr>
          <p:cNvPr id="5" name="Rectangle: Rounded Corners 4">
            <a:extLst>
              <a:ext uri="{FF2B5EF4-FFF2-40B4-BE49-F238E27FC236}">
                <a16:creationId xmlns:a16="http://schemas.microsoft.com/office/drawing/2014/main" id="{F3A0A984-1491-4B38-23CE-AF7633345BC7}"/>
              </a:ext>
            </a:extLst>
          </p:cNvPr>
          <p:cNvSpPr/>
          <p:nvPr/>
        </p:nvSpPr>
        <p:spPr>
          <a:xfrm>
            <a:off x="7021068" y="2208216"/>
            <a:ext cx="4663440" cy="400110"/>
          </a:xfrm>
          <a:prstGeom prst="roundRect">
            <a:avLst>
              <a:gd name="adj" fmla="val 30379"/>
            </a:avLst>
          </a:prstGeom>
          <a:solidFill>
            <a:srgbClr val="33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Promotion and discount policies</a:t>
            </a:r>
          </a:p>
        </p:txBody>
      </p:sp>
      <p:sp>
        <p:nvSpPr>
          <p:cNvPr id="7" name="Rectangle: Rounded Corners 6">
            <a:extLst>
              <a:ext uri="{FF2B5EF4-FFF2-40B4-BE49-F238E27FC236}">
                <a16:creationId xmlns:a16="http://schemas.microsoft.com/office/drawing/2014/main" id="{6A4D071E-60A0-332D-194A-C4037EE4CAC2}"/>
              </a:ext>
            </a:extLst>
          </p:cNvPr>
          <p:cNvSpPr/>
          <p:nvPr/>
        </p:nvSpPr>
        <p:spPr>
          <a:xfrm>
            <a:off x="7021068" y="2807665"/>
            <a:ext cx="4663440" cy="400110"/>
          </a:xfrm>
          <a:prstGeom prst="roundRect">
            <a:avLst>
              <a:gd name="adj" fmla="val 30379"/>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Customer service and after-sales support</a:t>
            </a:r>
          </a:p>
        </p:txBody>
      </p:sp>
      <p:cxnSp>
        <p:nvCxnSpPr>
          <p:cNvPr id="10" name="Straight Arrow Connector 9">
            <a:extLst>
              <a:ext uri="{FF2B5EF4-FFF2-40B4-BE49-F238E27FC236}">
                <a16:creationId xmlns:a16="http://schemas.microsoft.com/office/drawing/2014/main" id="{D9945773-A100-9EE2-4370-B64A537A7867}"/>
              </a:ext>
            </a:extLst>
          </p:cNvPr>
          <p:cNvCxnSpPr>
            <a:cxnSpLocks/>
            <a:stCxn id="9" idx="3"/>
            <a:endCxn id="2" idx="1"/>
          </p:cNvCxnSpPr>
          <p:nvPr/>
        </p:nvCxnSpPr>
        <p:spPr>
          <a:xfrm flipV="1">
            <a:off x="6323311" y="1127353"/>
            <a:ext cx="697757" cy="8215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D611BA8-A871-9B64-C55A-90D539725BDF}"/>
              </a:ext>
            </a:extLst>
          </p:cNvPr>
          <p:cNvCxnSpPr>
            <a:cxnSpLocks/>
            <a:stCxn id="9" idx="3"/>
            <a:endCxn id="3" idx="1"/>
          </p:cNvCxnSpPr>
          <p:nvPr/>
        </p:nvCxnSpPr>
        <p:spPr>
          <a:xfrm flipV="1">
            <a:off x="6323311" y="1767812"/>
            <a:ext cx="697757" cy="1811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84EAEFA-200F-3B89-1255-48E7B6B39684}"/>
              </a:ext>
            </a:extLst>
          </p:cNvPr>
          <p:cNvCxnSpPr>
            <a:cxnSpLocks/>
            <a:stCxn id="9" idx="3"/>
            <a:endCxn id="5" idx="1"/>
          </p:cNvCxnSpPr>
          <p:nvPr/>
        </p:nvCxnSpPr>
        <p:spPr>
          <a:xfrm>
            <a:off x="6323311" y="1948940"/>
            <a:ext cx="697757" cy="4593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F3287E81-6CCE-CAC3-E45C-0EBDA570DEC7}"/>
              </a:ext>
            </a:extLst>
          </p:cNvPr>
          <p:cNvCxnSpPr>
            <a:cxnSpLocks/>
            <a:stCxn id="9" idx="3"/>
            <a:endCxn id="7" idx="1"/>
          </p:cNvCxnSpPr>
          <p:nvPr/>
        </p:nvCxnSpPr>
        <p:spPr>
          <a:xfrm>
            <a:off x="6323311" y="1948940"/>
            <a:ext cx="697757" cy="10587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190AC7E8-26A9-4A69-0347-589B507C3E03}"/>
              </a:ext>
            </a:extLst>
          </p:cNvPr>
          <p:cNvSpPr/>
          <p:nvPr/>
        </p:nvSpPr>
        <p:spPr>
          <a:xfrm>
            <a:off x="7021068" y="3862264"/>
            <a:ext cx="4663440" cy="400110"/>
          </a:xfrm>
          <a:prstGeom prst="roundRect">
            <a:avLst>
              <a:gd name="adj" fmla="val 30379"/>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US" altLang="en-US" dirty="0">
                <a:solidFill>
                  <a:schemeClr val="tx1"/>
                </a:solidFill>
                <a:latin typeface="Arial" panose="020B0604020202020204" pitchFamily="34" charset="0"/>
              </a:rPr>
              <a:t>Personal preferences</a:t>
            </a:r>
          </a:p>
        </p:txBody>
      </p:sp>
      <p:sp>
        <p:nvSpPr>
          <p:cNvPr id="23" name="Rectangle: Rounded Corners 22">
            <a:extLst>
              <a:ext uri="{FF2B5EF4-FFF2-40B4-BE49-F238E27FC236}">
                <a16:creationId xmlns:a16="http://schemas.microsoft.com/office/drawing/2014/main" id="{1AECC918-6DBE-1739-CD39-777975B38D9A}"/>
              </a:ext>
            </a:extLst>
          </p:cNvPr>
          <p:cNvSpPr/>
          <p:nvPr/>
        </p:nvSpPr>
        <p:spPr>
          <a:xfrm>
            <a:off x="7021068" y="4716808"/>
            <a:ext cx="4663440" cy="400110"/>
          </a:xfrm>
          <a:prstGeom prst="roundRect">
            <a:avLst>
              <a:gd name="adj" fmla="val 30379"/>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US" altLang="en-US" dirty="0">
                <a:solidFill>
                  <a:schemeClr val="tx1"/>
                </a:solidFill>
                <a:latin typeface="Arial" panose="020B0604020202020204" pitchFamily="34" charset="0"/>
              </a:rPr>
              <a:t>Income and financial capability</a:t>
            </a:r>
          </a:p>
        </p:txBody>
      </p:sp>
      <p:sp>
        <p:nvSpPr>
          <p:cNvPr id="24" name="Rectangle: Rounded Corners 23">
            <a:extLst>
              <a:ext uri="{FF2B5EF4-FFF2-40B4-BE49-F238E27FC236}">
                <a16:creationId xmlns:a16="http://schemas.microsoft.com/office/drawing/2014/main" id="{F6443A34-CD2B-8F61-0AA2-AF8A817FF226}"/>
              </a:ext>
            </a:extLst>
          </p:cNvPr>
          <p:cNvSpPr/>
          <p:nvPr/>
        </p:nvSpPr>
        <p:spPr>
          <a:xfrm>
            <a:off x="7021068" y="5567730"/>
            <a:ext cx="4663440" cy="400110"/>
          </a:xfrm>
          <a:prstGeom prst="roundRect">
            <a:avLst>
              <a:gd name="adj" fmla="val 30379"/>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US" altLang="en-US" dirty="0">
                <a:solidFill>
                  <a:schemeClr val="tx1"/>
                </a:solidFill>
                <a:latin typeface="Arial" panose="020B0604020202020204" pitchFamily="34" charset="0"/>
              </a:rPr>
              <a:t>Desire for new experiences </a:t>
            </a:r>
          </a:p>
        </p:txBody>
      </p:sp>
      <p:cxnSp>
        <p:nvCxnSpPr>
          <p:cNvPr id="25" name="Straight Arrow Connector 24">
            <a:extLst>
              <a:ext uri="{FF2B5EF4-FFF2-40B4-BE49-F238E27FC236}">
                <a16:creationId xmlns:a16="http://schemas.microsoft.com/office/drawing/2014/main" id="{A58C45F6-8857-80E6-371C-12555D4C0395}"/>
              </a:ext>
            </a:extLst>
          </p:cNvPr>
          <p:cNvCxnSpPr>
            <a:cxnSpLocks/>
            <a:stCxn id="6" idx="3"/>
            <a:endCxn id="22" idx="1"/>
          </p:cNvCxnSpPr>
          <p:nvPr/>
        </p:nvCxnSpPr>
        <p:spPr>
          <a:xfrm flipV="1">
            <a:off x="6323311" y="4062319"/>
            <a:ext cx="697757" cy="8467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4A828155-0F81-D69C-30E4-8C9B89E9BBD4}"/>
              </a:ext>
            </a:extLst>
          </p:cNvPr>
          <p:cNvCxnSpPr>
            <a:cxnSpLocks/>
            <a:stCxn id="6" idx="3"/>
            <a:endCxn id="23" idx="1"/>
          </p:cNvCxnSpPr>
          <p:nvPr/>
        </p:nvCxnSpPr>
        <p:spPr>
          <a:xfrm>
            <a:off x="6323311" y="4909060"/>
            <a:ext cx="697757" cy="78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C41EF706-7A96-03F6-96FF-465C398BA8B0}"/>
              </a:ext>
            </a:extLst>
          </p:cNvPr>
          <p:cNvCxnSpPr>
            <a:cxnSpLocks/>
            <a:stCxn id="6" idx="3"/>
            <a:endCxn id="24" idx="1"/>
          </p:cNvCxnSpPr>
          <p:nvPr/>
        </p:nvCxnSpPr>
        <p:spPr>
          <a:xfrm>
            <a:off x="6323311" y="4909060"/>
            <a:ext cx="697757" cy="8587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5080136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par>
                                <p:cTn id="28" presetID="22" presetClass="entr" presetSubtype="8"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8D2FA04-D190-4CEE-BD93-2DE5DE63A491}"/>
              </a:ext>
            </a:extLst>
          </p:cNvPr>
          <p:cNvGrpSpPr/>
          <p:nvPr/>
        </p:nvGrpSpPr>
        <p:grpSpPr>
          <a:xfrm>
            <a:off x="538719" y="183464"/>
            <a:ext cx="7502684" cy="707886"/>
            <a:chOff x="538719" y="183464"/>
            <a:chExt cx="7502684" cy="707886"/>
          </a:xfrm>
        </p:grpSpPr>
        <p:sp>
          <p:nvSpPr>
            <p:cNvPr id="4" name="Rectangle 3">
              <a:extLst>
                <a:ext uri="{FF2B5EF4-FFF2-40B4-BE49-F238E27FC236}">
                  <a16:creationId xmlns:a16="http://schemas.microsoft.com/office/drawing/2014/main" id="{79651A9B-1FA7-0C3D-5F1D-2E8D99E76242}"/>
                </a:ext>
              </a:extLst>
            </p:cNvPr>
            <p:cNvSpPr/>
            <p:nvPr/>
          </p:nvSpPr>
          <p:spPr>
            <a:xfrm>
              <a:off x="538719" y="245307"/>
              <a:ext cx="258724" cy="5842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EFCD2DA-1B1D-2E31-F7DB-7688AFA6521C}"/>
                </a:ext>
              </a:extLst>
            </p:cNvPr>
            <p:cNvSpPr txBox="1"/>
            <p:nvPr/>
          </p:nvSpPr>
          <p:spPr>
            <a:xfrm>
              <a:off x="945659" y="183464"/>
              <a:ext cx="7095744" cy="707886"/>
            </a:xfrm>
            <a:prstGeom prst="rect">
              <a:avLst/>
            </a:prstGeom>
            <a:noFill/>
          </p:spPr>
          <p:txBody>
            <a:bodyPr wrap="square" rtlCol="0">
              <a:spAutoFit/>
            </a:bodyPr>
            <a:lstStyle/>
            <a:p>
              <a:r>
                <a:rPr lang="en-US" sz="2000" dirty="0"/>
                <a:t>IMPACTS OF YOUTH ONLINE SHOPPING ON THE ECONOMY OF TUYÊN QUANG PROVINCE</a:t>
              </a:r>
              <a:endParaRPr lang="en-US" sz="2000" b="1" spc="300" dirty="0">
                <a:solidFill>
                  <a:schemeClr val="accent2">
                    <a:lumMod val="75000"/>
                  </a:schemeClr>
                </a:solidFill>
                <a:latin typeface="Aptos (Body)"/>
              </a:endParaRPr>
            </a:p>
          </p:txBody>
        </p:sp>
      </p:grpSp>
      <p:sp>
        <p:nvSpPr>
          <p:cNvPr id="6" name="Rectangle: Rounded Corners 5">
            <a:extLst>
              <a:ext uri="{FF2B5EF4-FFF2-40B4-BE49-F238E27FC236}">
                <a16:creationId xmlns:a16="http://schemas.microsoft.com/office/drawing/2014/main" id="{4EC817B6-AC2E-3D2D-5C7C-D83131642C61}"/>
              </a:ext>
            </a:extLst>
          </p:cNvPr>
          <p:cNvSpPr/>
          <p:nvPr/>
        </p:nvSpPr>
        <p:spPr>
          <a:xfrm>
            <a:off x="7846828" y="245307"/>
            <a:ext cx="3806454" cy="605254"/>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spc="1000" dirty="0">
                <a:latin typeface="Aptos (Body)"/>
              </a:rPr>
              <a:t>CITY</a:t>
            </a:r>
            <a:endParaRPr lang="en-US" sz="2800" b="1" spc="1000" dirty="0">
              <a:latin typeface="Aptos (Body)"/>
            </a:endParaRPr>
          </a:p>
        </p:txBody>
      </p:sp>
      <p:sp>
        <p:nvSpPr>
          <p:cNvPr id="7" name="Rectangle: Rounded Corners 6">
            <a:extLst>
              <a:ext uri="{FF2B5EF4-FFF2-40B4-BE49-F238E27FC236}">
                <a16:creationId xmlns:a16="http://schemas.microsoft.com/office/drawing/2014/main" id="{6FA58F05-1622-A545-282E-CB88BBDBF7D1}"/>
              </a:ext>
            </a:extLst>
          </p:cNvPr>
          <p:cNvSpPr/>
          <p:nvPr/>
        </p:nvSpPr>
        <p:spPr>
          <a:xfrm>
            <a:off x="538719" y="954253"/>
            <a:ext cx="6808379" cy="803239"/>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Growth of Online Platforms</a:t>
            </a:r>
            <a:endParaRPr lang="vi-VN" sz="2000" b="1" spc="300" dirty="0">
              <a:solidFill>
                <a:schemeClr val="tx1"/>
              </a:solidFill>
              <a:latin typeface="Aptos (Body)"/>
            </a:endParaRPr>
          </a:p>
        </p:txBody>
      </p:sp>
      <p:sp>
        <p:nvSpPr>
          <p:cNvPr id="2" name="Rectangle: Rounded Corners 1">
            <a:extLst>
              <a:ext uri="{FF2B5EF4-FFF2-40B4-BE49-F238E27FC236}">
                <a16:creationId xmlns:a16="http://schemas.microsoft.com/office/drawing/2014/main" id="{8B73B9E0-594F-CF28-BD17-5A1EF8B62981}"/>
              </a:ext>
            </a:extLst>
          </p:cNvPr>
          <p:cNvSpPr/>
          <p:nvPr/>
        </p:nvSpPr>
        <p:spPr>
          <a:xfrm>
            <a:off x="538719" y="1882238"/>
            <a:ext cx="6808379" cy="803239"/>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Growth of national E-commerce</a:t>
            </a:r>
            <a:endParaRPr lang="en-US" sz="2000" b="1" spc="300" dirty="0">
              <a:solidFill>
                <a:schemeClr val="tx1"/>
              </a:solidFill>
              <a:latin typeface="Aptos (Body)"/>
            </a:endParaRPr>
          </a:p>
        </p:txBody>
      </p:sp>
      <p:sp>
        <p:nvSpPr>
          <p:cNvPr id="3" name="Rectangle: Rounded Corners 2">
            <a:extLst>
              <a:ext uri="{FF2B5EF4-FFF2-40B4-BE49-F238E27FC236}">
                <a16:creationId xmlns:a16="http://schemas.microsoft.com/office/drawing/2014/main" id="{A0946F2C-F6F2-D104-AD0B-92F3B16AB873}"/>
              </a:ext>
            </a:extLst>
          </p:cNvPr>
          <p:cNvSpPr/>
          <p:nvPr/>
        </p:nvSpPr>
        <p:spPr>
          <a:xfrm>
            <a:off x="538719" y="2909220"/>
            <a:ext cx="6808379" cy="803239"/>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Development of Logistics and Transportation</a:t>
            </a:r>
            <a:endParaRPr lang="en-US" sz="2000" b="1" spc="300" dirty="0">
              <a:solidFill>
                <a:schemeClr val="tx1"/>
              </a:solidFill>
              <a:latin typeface="Aptos (Body)"/>
            </a:endParaRPr>
          </a:p>
        </p:txBody>
      </p:sp>
      <p:sp>
        <p:nvSpPr>
          <p:cNvPr id="8" name="Rectangle: Rounded Corners 7">
            <a:extLst>
              <a:ext uri="{FF2B5EF4-FFF2-40B4-BE49-F238E27FC236}">
                <a16:creationId xmlns:a16="http://schemas.microsoft.com/office/drawing/2014/main" id="{0925A950-30C0-3172-1189-F2F1ABB65029}"/>
              </a:ext>
            </a:extLst>
          </p:cNvPr>
          <p:cNvSpPr/>
          <p:nvPr/>
        </p:nvSpPr>
        <p:spPr>
          <a:xfrm>
            <a:off x="538719" y="3936202"/>
            <a:ext cx="6808380" cy="803239"/>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Transformation in the Retail Sector</a:t>
            </a:r>
            <a:endParaRPr lang="en-US" sz="2000" b="1" spc="300" dirty="0">
              <a:solidFill>
                <a:schemeClr val="tx1"/>
              </a:solidFill>
              <a:latin typeface="Aptos (Body)"/>
            </a:endParaRPr>
          </a:p>
        </p:txBody>
      </p:sp>
      <p:sp>
        <p:nvSpPr>
          <p:cNvPr id="9" name="Rectangle: Rounded Corners 8">
            <a:extLst>
              <a:ext uri="{FF2B5EF4-FFF2-40B4-BE49-F238E27FC236}">
                <a16:creationId xmlns:a16="http://schemas.microsoft.com/office/drawing/2014/main" id="{7BF1DF00-D6A4-0AAE-689F-CD2C746DF448}"/>
              </a:ext>
            </a:extLst>
          </p:cNvPr>
          <p:cNvSpPr/>
          <p:nvPr/>
        </p:nvSpPr>
        <p:spPr>
          <a:xfrm>
            <a:off x="538719" y="4908755"/>
            <a:ext cx="6808380" cy="803239"/>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Job Creation and Startup Development</a:t>
            </a:r>
            <a:endParaRPr lang="en-US" sz="2000" b="1" spc="300" dirty="0">
              <a:solidFill>
                <a:schemeClr val="tx1"/>
              </a:solidFill>
              <a:latin typeface="Aptos (Body)"/>
            </a:endParaRPr>
          </a:p>
        </p:txBody>
      </p:sp>
      <p:sp>
        <p:nvSpPr>
          <p:cNvPr id="10" name="Rectangle: Rounded Corners 9">
            <a:extLst>
              <a:ext uri="{FF2B5EF4-FFF2-40B4-BE49-F238E27FC236}">
                <a16:creationId xmlns:a16="http://schemas.microsoft.com/office/drawing/2014/main" id="{F090560D-6F21-4ACE-5431-5DE4B22B03B0}"/>
              </a:ext>
            </a:extLst>
          </p:cNvPr>
          <p:cNvSpPr/>
          <p:nvPr/>
        </p:nvSpPr>
        <p:spPr>
          <a:xfrm>
            <a:off x="538719" y="5881308"/>
            <a:ext cx="6808379" cy="80324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E-commerce Revenue</a:t>
            </a:r>
            <a:endParaRPr lang="en-US" sz="2000" b="1" spc="300" dirty="0">
              <a:solidFill>
                <a:schemeClr val="tx1"/>
              </a:solidFill>
              <a:latin typeface="Aptos (Body)"/>
            </a:endParaRPr>
          </a:p>
        </p:txBody>
      </p:sp>
      <p:sp>
        <p:nvSpPr>
          <p:cNvPr id="11" name="TextBox 10">
            <a:extLst>
              <a:ext uri="{FF2B5EF4-FFF2-40B4-BE49-F238E27FC236}">
                <a16:creationId xmlns:a16="http://schemas.microsoft.com/office/drawing/2014/main" id="{B7C3FC17-182E-F98E-19B1-9315DB857B4B}"/>
              </a:ext>
            </a:extLst>
          </p:cNvPr>
          <p:cNvSpPr txBox="1"/>
          <p:nvPr/>
        </p:nvSpPr>
        <p:spPr>
          <a:xfrm>
            <a:off x="7846824" y="958069"/>
            <a:ext cx="3806455" cy="1015663"/>
          </a:xfrm>
          <a:prstGeom prst="rect">
            <a:avLst/>
          </a:prstGeom>
          <a:noFill/>
        </p:spPr>
        <p:txBody>
          <a:bodyPr wrap="square" rtlCol="0">
            <a:spAutoFit/>
          </a:bodyPr>
          <a:lstStyle/>
          <a:p>
            <a:pPr algn="just"/>
            <a:r>
              <a:rPr lang="en-US" sz="1500" dirty="0"/>
              <a:t>65% of young people aged 18-30 in Tuyên Quang have shopped through online platforms, driving a significant shift in consumer behavior.</a:t>
            </a:r>
            <a:endParaRPr lang="en-US" sz="1500" dirty="0">
              <a:latin typeface="Aptos (Body)"/>
            </a:endParaRPr>
          </a:p>
        </p:txBody>
      </p:sp>
      <p:sp>
        <p:nvSpPr>
          <p:cNvPr id="12" name="TextBox 11">
            <a:extLst>
              <a:ext uri="{FF2B5EF4-FFF2-40B4-BE49-F238E27FC236}">
                <a16:creationId xmlns:a16="http://schemas.microsoft.com/office/drawing/2014/main" id="{2348BBA0-9C5C-8F96-00AA-9DC2228F3680}"/>
              </a:ext>
            </a:extLst>
          </p:cNvPr>
          <p:cNvSpPr txBox="1"/>
          <p:nvPr/>
        </p:nvSpPr>
        <p:spPr>
          <a:xfrm>
            <a:off x="7846824" y="2015651"/>
            <a:ext cx="3806455" cy="784830"/>
          </a:xfrm>
          <a:prstGeom prst="rect">
            <a:avLst/>
          </a:prstGeom>
          <a:noFill/>
        </p:spPr>
        <p:txBody>
          <a:bodyPr wrap="square" rtlCol="0">
            <a:spAutoFit/>
          </a:bodyPr>
          <a:lstStyle/>
          <a:p>
            <a:pPr algn="just"/>
            <a:r>
              <a:rPr lang="en-US" sz="1500" dirty="0"/>
              <a:t>Tuyen Quang contributes to Vietnam's growing e-commerce market, with an average annual growth rate of around 20%.</a:t>
            </a:r>
            <a:endParaRPr lang="en-US" sz="1500" dirty="0">
              <a:latin typeface="Aptos (Body)"/>
            </a:endParaRPr>
          </a:p>
        </p:txBody>
      </p:sp>
      <p:sp>
        <p:nvSpPr>
          <p:cNvPr id="19" name="TextBox 18">
            <a:extLst>
              <a:ext uri="{FF2B5EF4-FFF2-40B4-BE49-F238E27FC236}">
                <a16:creationId xmlns:a16="http://schemas.microsoft.com/office/drawing/2014/main" id="{D1D6F789-476D-215A-67C7-B2FBC08F9B8B}"/>
              </a:ext>
            </a:extLst>
          </p:cNvPr>
          <p:cNvSpPr txBox="1"/>
          <p:nvPr/>
        </p:nvSpPr>
        <p:spPr>
          <a:xfrm>
            <a:off x="7846824" y="2934910"/>
            <a:ext cx="3806455" cy="784830"/>
          </a:xfrm>
          <a:prstGeom prst="rect">
            <a:avLst/>
          </a:prstGeom>
          <a:noFill/>
        </p:spPr>
        <p:txBody>
          <a:bodyPr wrap="square" rtlCol="0">
            <a:spAutoFit/>
          </a:bodyPr>
          <a:lstStyle/>
          <a:p>
            <a:pPr algn="just"/>
            <a:r>
              <a:rPr lang="en-US" sz="1500" dirty="0"/>
              <a:t>Viettel Post and Giao Hàng Nhanh account for 50% of deliveries in Tuyên Quang, with annual growth rates of 30%-40% from 2021 to 2022.</a:t>
            </a:r>
            <a:endParaRPr lang="en-US" sz="1500" dirty="0">
              <a:latin typeface="Aptos (Body)"/>
            </a:endParaRPr>
          </a:p>
        </p:txBody>
      </p:sp>
      <p:sp>
        <p:nvSpPr>
          <p:cNvPr id="26" name="TextBox 25">
            <a:extLst>
              <a:ext uri="{FF2B5EF4-FFF2-40B4-BE49-F238E27FC236}">
                <a16:creationId xmlns:a16="http://schemas.microsoft.com/office/drawing/2014/main" id="{F532B38A-00BF-D1A4-DAFA-6205E14A6652}"/>
              </a:ext>
            </a:extLst>
          </p:cNvPr>
          <p:cNvSpPr txBox="1"/>
          <p:nvPr/>
        </p:nvSpPr>
        <p:spPr>
          <a:xfrm>
            <a:off x="7846825" y="4014655"/>
            <a:ext cx="3806455" cy="784830"/>
          </a:xfrm>
          <a:prstGeom prst="rect">
            <a:avLst/>
          </a:prstGeom>
          <a:noFill/>
        </p:spPr>
        <p:txBody>
          <a:bodyPr wrap="square" rtlCol="0">
            <a:spAutoFit/>
          </a:bodyPr>
          <a:lstStyle/>
          <a:p>
            <a:pPr algn="just"/>
            <a:r>
              <a:rPr lang="en-US" sz="1500" dirty="0"/>
              <a:t>Approximately 15% of retail stores in Tuyên Quang have started offering online sales channels.</a:t>
            </a:r>
            <a:endParaRPr lang="en-US" sz="1500" dirty="0">
              <a:latin typeface="Aptos (Body)"/>
            </a:endParaRPr>
          </a:p>
        </p:txBody>
      </p:sp>
      <p:sp>
        <p:nvSpPr>
          <p:cNvPr id="27" name="TextBox 26">
            <a:extLst>
              <a:ext uri="{FF2B5EF4-FFF2-40B4-BE49-F238E27FC236}">
                <a16:creationId xmlns:a16="http://schemas.microsoft.com/office/drawing/2014/main" id="{B1200885-0A5E-F014-D699-3EE9AA6A9A3E}"/>
              </a:ext>
            </a:extLst>
          </p:cNvPr>
          <p:cNvSpPr txBox="1"/>
          <p:nvPr/>
        </p:nvSpPr>
        <p:spPr>
          <a:xfrm>
            <a:off x="7846824" y="5079541"/>
            <a:ext cx="3806455" cy="784830"/>
          </a:xfrm>
          <a:prstGeom prst="rect">
            <a:avLst/>
          </a:prstGeom>
          <a:noFill/>
        </p:spPr>
        <p:txBody>
          <a:bodyPr wrap="square" rtlCol="0">
            <a:spAutoFit/>
          </a:bodyPr>
          <a:lstStyle/>
          <a:p>
            <a:pPr algn="just"/>
            <a:r>
              <a:rPr lang="en-US" sz="1500" dirty="0"/>
              <a:t>The number of startups entering the e-commerce sector grows by around 25% annually.</a:t>
            </a:r>
            <a:endParaRPr lang="en-US" sz="1500" dirty="0">
              <a:latin typeface="Aptos (Body)"/>
            </a:endParaRPr>
          </a:p>
        </p:txBody>
      </p:sp>
      <p:sp>
        <p:nvSpPr>
          <p:cNvPr id="28" name="TextBox 27">
            <a:extLst>
              <a:ext uri="{FF2B5EF4-FFF2-40B4-BE49-F238E27FC236}">
                <a16:creationId xmlns:a16="http://schemas.microsoft.com/office/drawing/2014/main" id="{4EDC2E28-011E-63B3-E459-A0ABFA790A47}"/>
              </a:ext>
            </a:extLst>
          </p:cNvPr>
          <p:cNvSpPr txBox="1"/>
          <p:nvPr/>
        </p:nvSpPr>
        <p:spPr>
          <a:xfrm>
            <a:off x="7846824" y="6007526"/>
            <a:ext cx="3806455" cy="738664"/>
          </a:xfrm>
          <a:prstGeom prst="rect">
            <a:avLst/>
          </a:prstGeom>
          <a:noFill/>
        </p:spPr>
        <p:txBody>
          <a:bodyPr wrap="square" rtlCol="0">
            <a:spAutoFit/>
          </a:bodyPr>
          <a:lstStyle/>
          <a:p>
            <a:pPr algn="just"/>
            <a:r>
              <a:rPr lang="en-US" sz="1400" dirty="0"/>
              <a:t>According to forecasts, the e-commerce revenue in Tuyên Quang is expected to reach 500-600 billion VND by 2024.</a:t>
            </a:r>
            <a:endParaRPr lang="en-US" sz="1400" dirty="0">
              <a:latin typeface="Aptos (Body)"/>
            </a:endParaRPr>
          </a:p>
        </p:txBody>
      </p:sp>
    </p:spTree>
    <p:extLst>
      <p:ext uri="{BB962C8B-B14F-4D97-AF65-F5344CB8AC3E}">
        <p14:creationId xmlns:p14="http://schemas.microsoft.com/office/powerpoint/2010/main" val="120743831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up)">
                                      <p:cBhvr>
                                        <p:cTn id="55" dur="500"/>
                                        <p:tgtEl>
                                          <p:spTgt spid="19"/>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up)">
                                      <p:cBhvr>
                                        <p:cTn id="61" dur="500"/>
                                        <p:tgtEl>
                                          <p:spTgt spid="2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up)">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3" grpId="0" animBg="1"/>
      <p:bldP spid="8" grpId="0" animBg="1"/>
      <p:bldP spid="9" grpId="0" animBg="1"/>
      <p:bldP spid="10" grpId="0" animBg="1"/>
      <p:bldP spid="11" grpId="0"/>
      <p:bldP spid="12" grpId="0"/>
      <p:bldP spid="19"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1FF2903D-D860-9E0E-6597-BA61CE4468EC}"/>
              </a:ext>
            </a:extLst>
          </p:cNvPr>
          <p:cNvGrpSpPr/>
          <p:nvPr/>
        </p:nvGrpSpPr>
        <p:grpSpPr>
          <a:xfrm>
            <a:off x="719546" y="207330"/>
            <a:ext cx="7291832" cy="461665"/>
            <a:chOff x="901700" y="207330"/>
            <a:chExt cx="7291832" cy="461665"/>
          </a:xfrm>
        </p:grpSpPr>
        <p:sp>
          <p:nvSpPr>
            <p:cNvPr id="4" name="Rectangle 3">
              <a:extLst>
                <a:ext uri="{FF2B5EF4-FFF2-40B4-BE49-F238E27FC236}">
                  <a16:creationId xmlns:a16="http://schemas.microsoft.com/office/drawing/2014/main" id="{79651A9B-1FA7-0C3D-5F1D-2E8D99E76242}"/>
                </a:ext>
              </a:extLst>
            </p:cNvPr>
            <p:cNvSpPr/>
            <p:nvPr/>
          </p:nvSpPr>
          <p:spPr>
            <a:xfrm>
              <a:off x="901700" y="243258"/>
              <a:ext cx="203200" cy="389811"/>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BEFCD2DA-1B1D-2E31-F7DB-7688AFA6521C}"/>
                </a:ext>
              </a:extLst>
            </p:cNvPr>
            <p:cNvSpPr txBox="1"/>
            <p:nvPr/>
          </p:nvSpPr>
          <p:spPr>
            <a:xfrm>
              <a:off x="1097788" y="207330"/>
              <a:ext cx="7095744" cy="461665"/>
            </a:xfrm>
            <a:prstGeom prst="rect">
              <a:avLst/>
            </a:prstGeom>
            <a:noFill/>
          </p:spPr>
          <p:txBody>
            <a:bodyPr wrap="square" rtlCol="0">
              <a:spAutoFit/>
            </a:bodyPr>
            <a:lstStyle/>
            <a:p>
              <a:r>
                <a:rPr lang="en-US" sz="2400" b="1" spc="300" dirty="0">
                  <a:latin typeface="Aptos (Body)"/>
                </a:rPr>
                <a:t>SOLUTIONS</a:t>
              </a:r>
            </a:p>
          </p:txBody>
        </p:sp>
      </p:grpSp>
      <p:sp>
        <p:nvSpPr>
          <p:cNvPr id="6" name="Rectangle: Rounded Corners 5">
            <a:extLst>
              <a:ext uri="{FF2B5EF4-FFF2-40B4-BE49-F238E27FC236}">
                <a16:creationId xmlns:a16="http://schemas.microsoft.com/office/drawing/2014/main" id="{4EC817B6-AC2E-3D2D-5C7C-D83131642C61}"/>
              </a:ext>
            </a:extLst>
          </p:cNvPr>
          <p:cNvSpPr/>
          <p:nvPr/>
        </p:nvSpPr>
        <p:spPr>
          <a:xfrm>
            <a:off x="7345459" y="261222"/>
            <a:ext cx="4740990" cy="42573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spc="300" dirty="0">
                <a:solidFill>
                  <a:schemeClr val="tx1"/>
                </a:solidFill>
                <a:latin typeface="Aptos (Body)"/>
              </a:rPr>
              <a:t>PROS AND CONS</a:t>
            </a:r>
          </a:p>
        </p:txBody>
      </p:sp>
      <p:sp>
        <p:nvSpPr>
          <p:cNvPr id="7" name="Rectangle: Rounded Corners 6">
            <a:extLst>
              <a:ext uri="{FF2B5EF4-FFF2-40B4-BE49-F238E27FC236}">
                <a16:creationId xmlns:a16="http://schemas.microsoft.com/office/drawing/2014/main" id="{6FA58F05-1622-A545-282E-CB88BBDBF7D1}"/>
              </a:ext>
            </a:extLst>
          </p:cNvPr>
          <p:cNvSpPr/>
          <p:nvPr/>
        </p:nvSpPr>
        <p:spPr>
          <a:xfrm>
            <a:off x="432873" y="1182427"/>
            <a:ext cx="1963667" cy="980943"/>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Solutions for Young People When Participating in the Online Marketplace</a:t>
            </a:r>
            <a:endParaRPr lang="en-US" sz="1400" b="1" spc="300" dirty="0">
              <a:solidFill>
                <a:schemeClr val="tx1"/>
              </a:solidFill>
              <a:latin typeface="Aptos (Body)"/>
            </a:endParaRPr>
          </a:p>
        </p:txBody>
      </p:sp>
      <p:sp>
        <p:nvSpPr>
          <p:cNvPr id="2" name="Rectangle: Rounded Corners 1">
            <a:extLst>
              <a:ext uri="{FF2B5EF4-FFF2-40B4-BE49-F238E27FC236}">
                <a16:creationId xmlns:a16="http://schemas.microsoft.com/office/drawing/2014/main" id="{A3A60725-31AA-725B-A941-A88FF78663FE}"/>
              </a:ext>
            </a:extLst>
          </p:cNvPr>
          <p:cNvSpPr/>
          <p:nvPr/>
        </p:nvSpPr>
        <p:spPr>
          <a:xfrm>
            <a:off x="432874" y="5051578"/>
            <a:ext cx="1963667" cy="803080"/>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Solutions  for provincial government in Participating in the Online Marketplace</a:t>
            </a:r>
            <a:endParaRPr lang="en-US" sz="1400" b="1" dirty="0">
              <a:solidFill>
                <a:schemeClr val="tx1"/>
              </a:solidFill>
              <a:latin typeface="Aptos (Body)"/>
            </a:endParaRPr>
          </a:p>
        </p:txBody>
      </p:sp>
      <p:sp>
        <p:nvSpPr>
          <p:cNvPr id="3" name="Rectangle: Rounded Corners 2">
            <a:extLst>
              <a:ext uri="{FF2B5EF4-FFF2-40B4-BE49-F238E27FC236}">
                <a16:creationId xmlns:a16="http://schemas.microsoft.com/office/drawing/2014/main" id="{9B76D0DE-B900-353F-B84E-3D0A9AF12C58}"/>
              </a:ext>
            </a:extLst>
          </p:cNvPr>
          <p:cNvSpPr/>
          <p:nvPr/>
        </p:nvSpPr>
        <p:spPr>
          <a:xfrm>
            <a:off x="432873" y="2667938"/>
            <a:ext cx="1963667" cy="1426578"/>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Solutions for Parents to Support and Educate Children When Participating in the Online Marketplace</a:t>
            </a:r>
            <a:endParaRPr lang="en-US" sz="1400" b="1" dirty="0">
              <a:solidFill>
                <a:schemeClr val="tx1"/>
              </a:solidFill>
              <a:latin typeface="Aptos (Body)"/>
            </a:endParaRPr>
          </a:p>
        </p:txBody>
      </p:sp>
      <p:sp>
        <p:nvSpPr>
          <p:cNvPr id="8" name="Rectangle: Rounded Corners 7">
            <a:extLst>
              <a:ext uri="{FF2B5EF4-FFF2-40B4-BE49-F238E27FC236}">
                <a16:creationId xmlns:a16="http://schemas.microsoft.com/office/drawing/2014/main" id="{448E6970-F7DC-0E54-8B6A-A98EA1F768DD}"/>
              </a:ext>
            </a:extLst>
          </p:cNvPr>
          <p:cNvSpPr/>
          <p:nvPr/>
        </p:nvSpPr>
        <p:spPr>
          <a:xfrm>
            <a:off x="2651653" y="701989"/>
            <a:ext cx="4434165" cy="621949"/>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Enhancing awareness of smart consumption on social media.</a:t>
            </a:r>
          </a:p>
        </p:txBody>
      </p:sp>
      <p:sp>
        <p:nvSpPr>
          <p:cNvPr id="9" name="Rectangle: Rounded Corners 8">
            <a:extLst>
              <a:ext uri="{FF2B5EF4-FFF2-40B4-BE49-F238E27FC236}">
                <a16:creationId xmlns:a16="http://schemas.microsoft.com/office/drawing/2014/main" id="{AC9B36D6-B68B-E8FA-6C9B-36DAAF084F98}"/>
              </a:ext>
            </a:extLst>
          </p:cNvPr>
          <p:cNvSpPr/>
          <p:nvPr/>
        </p:nvSpPr>
        <p:spPr>
          <a:xfrm>
            <a:off x="2651652" y="1352751"/>
            <a:ext cx="4434165" cy="497520"/>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Developing personal financial management skills.</a:t>
            </a:r>
          </a:p>
        </p:txBody>
      </p:sp>
      <p:sp>
        <p:nvSpPr>
          <p:cNvPr id="10" name="Rectangle: Rounded Corners 9">
            <a:extLst>
              <a:ext uri="{FF2B5EF4-FFF2-40B4-BE49-F238E27FC236}">
                <a16:creationId xmlns:a16="http://schemas.microsoft.com/office/drawing/2014/main" id="{6C42C289-BE70-F52F-B4C5-E16DEADB2442}"/>
              </a:ext>
            </a:extLst>
          </p:cNvPr>
          <p:cNvSpPr/>
          <p:nvPr/>
        </p:nvSpPr>
        <p:spPr>
          <a:xfrm>
            <a:off x="2651652" y="1887418"/>
            <a:ext cx="4434165" cy="461665"/>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Improving the ability to understand and evaluate product information.</a:t>
            </a:r>
          </a:p>
        </p:txBody>
      </p:sp>
      <p:cxnSp>
        <p:nvCxnSpPr>
          <p:cNvPr id="12" name="Straight Arrow Connector 11">
            <a:extLst>
              <a:ext uri="{FF2B5EF4-FFF2-40B4-BE49-F238E27FC236}">
                <a16:creationId xmlns:a16="http://schemas.microsoft.com/office/drawing/2014/main" id="{50AF9190-104E-08C7-F2A9-9CF8C0BE4CC8}"/>
              </a:ext>
            </a:extLst>
          </p:cNvPr>
          <p:cNvCxnSpPr>
            <a:cxnSpLocks/>
            <a:stCxn id="7" idx="3"/>
            <a:endCxn id="8" idx="1"/>
          </p:cNvCxnSpPr>
          <p:nvPr/>
        </p:nvCxnSpPr>
        <p:spPr>
          <a:xfrm flipV="1">
            <a:off x="2396540" y="1012964"/>
            <a:ext cx="255113" cy="659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78E5C56D-8820-4AAE-162B-4E61AB143190}"/>
              </a:ext>
            </a:extLst>
          </p:cNvPr>
          <p:cNvCxnSpPr>
            <a:cxnSpLocks/>
            <a:stCxn id="7" idx="3"/>
            <a:endCxn id="9" idx="1"/>
          </p:cNvCxnSpPr>
          <p:nvPr/>
        </p:nvCxnSpPr>
        <p:spPr>
          <a:xfrm flipV="1">
            <a:off x="2396540" y="1601511"/>
            <a:ext cx="255112" cy="713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A7BA864A-B73B-4B3F-5944-F92A30256322}"/>
              </a:ext>
            </a:extLst>
          </p:cNvPr>
          <p:cNvCxnSpPr>
            <a:cxnSpLocks/>
            <a:stCxn id="7" idx="3"/>
          </p:cNvCxnSpPr>
          <p:nvPr/>
        </p:nvCxnSpPr>
        <p:spPr>
          <a:xfrm>
            <a:off x="2396540" y="1672899"/>
            <a:ext cx="255114" cy="297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Rectangle: Rounded Corners 30">
            <a:extLst>
              <a:ext uri="{FF2B5EF4-FFF2-40B4-BE49-F238E27FC236}">
                <a16:creationId xmlns:a16="http://schemas.microsoft.com/office/drawing/2014/main" id="{0161765A-811F-F3C2-0BA1-74429D34B9C9}"/>
              </a:ext>
            </a:extLst>
          </p:cNvPr>
          <p:cNvSpPr/>
          <p:nvPr/>
        </p:nvSpPr>
        <p:spPr>
          <a:xfrm>
            <a:off x="2663845" y="2628709"/>
            <a:ext cx="4434165" cy="461665"/>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altLang="en-US" sz="1600" spc="-100" dirty="0">
                <a:solidFill>
                  <a:schemeClr val="tx1"/>
                </a:solidFill>
                <a:latin typeface="Arial" panose="020B0604020202020204" pitchFamily="34" charset="0"/>
              </a:rPr>
              <a:t>Educating children on real-world values and needs.</a:t>
            </a:r>
          </a:p>
        </p:txBody>
      </p:sp>
      <p:sp>
        <p:nvSpPr>
          <p:cNvPr id="32" name="Rectangle: Rounded Corners 31">
            <a:extLst>
              <a:ext uri="{FF2B5EF4-FFF2-40B4-BE49-F238E27FC236}">
                <a16:creationId xmlns:a16="http://schemas.microsoft.com/office/drawing/2014/main" id="{B40A6F3D-46BE-B659-7915-B942124AEC36}"/>
              </a:ext>
            </a:extLst>
          </p:cNvPr>
          <p:cNvSpPr/>
          <p:nvPr/>
        </p:nvSpPr>
        <p:spPr>
          <a:xfrm>
            <a:off x="2651653" y="3141287"/>
            <a:ext cx="4434164" cy="461665"/>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1600" dirty="0">
                <a:solidFill>
                  <a:schemeClr val="tx1"/>
                </a:solidFill>
                <a:latin typeface="Arial" panose="020B0604020202020204" pitchFamily="34" charset="0"/>
              </a:rPr>
              <a:t>Guiding them to use social media safely.</a:t>
            </a:r>
          </a:p>
        </p:txBody>
      </p:sp>
      <p:sp>
        <p:nvSpPr>
          <p:cNvPr id="33" name="Rectangle: Rounded Corners 32">
            <a:extLst>
              <a:ext uri="{FF2B5EF4-FFF2-40B4-BE49-F238E27FC236}">
                <a16:creationId xmlns:a16="http://schemas.microsoft.com/office/drawing/2014/main" id="{6F782B56-66D9-76C5-26AF-94CE57F45876}"/>
              </a:ext>
            </a:extLst>
          </p:cNvPr>
          <p:cNvSpPr/>
          <p:nvPr/>
        </p:nvSpPr>
        <p:spPr>
          <a:xfrm>
            <a:off x="2651653" y="3712323"/>
            <a:ext cx="4434164" cy="461665"/>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altLang="en-US" sz="1600" dirty="0">
                <a:solidFill>
                  <a:schemeClr val="tx1"/>
                </a:solidFill>
                <a:latin typeface="Arial" panose="020B0604020202020204" pitchFamily="34" charset="0"/>
              </a:rPr>
              <a:t>Assisting children in managing their finances effectively. </a:t>
            </a:r>
          </a:p>
        </p:txBody>
      </p:sp>
      <p:cxnSp>
        <p:nvCxnSpPr>
          <p:cNvPr id="34" name="Straight Arrow Connector 33">
            <a:extLst>
              <a:ext uri="{FF2B5EF4-FFF2-40B4-BE49-F238E27FC236}">
                <a16:creationId xmlns:a16="http://schemas.microsoft.com/office/drawing/2014/main" id="{E9FD2AD1-5B94-7642-79A3-B60768D0F5E1}"/>
              </a:ext>
            </a:extLst>
          </p:cNvPr>
          <p:cNvCxnSpPr>
            <a:cxnSpLocks/>
            <a:stCxn id="3" idx="3"/>
            <a:endCxn id="31" idx="1"/>
          </p:cNvCxnSpPr>
          <p:nvPr/>
        </p:nvCxnSpPr>
        <p:spPr>
          <a:xfrm flipV="1">
            <a:off x="2396540" y="2859542"/>
            <a:ext cx="267305" cy="5216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B6564EE7-79A0-D428-A424-4D005A400BEF}"/>
              </a:ext>
            </a:extLst>
          </p:cNvPr>
          <p:cNvCxnSpPr>
            <a:cxnSpLocks/>
            <a:stCxn id="3" idx="3"/>
            <a:endCxn id="32" idx="1"/>
          </p:cNvCxnSpPr>
          <p:nvPr/>
        </p:nvCxnSpPr>
        <p:spPr>
          <a:xfrm flipV="1">
            <a:off x="2396540" y="3372120"/>
            <a:ext cx="255113" cy="91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3E1946FC-C86C-A021-E8D2-BC2351748F95}"/>
              </a:ext>
            </a:extLst>
          </p:cNvPr>
          <p:cNvCxnSpPr>
            <a:cxnSpLocks/>
            <a:stCxn id="3" idx="3"/>
            <a:endCxn id="33" idx="1"/>
          </p:cNvCxnSpPr>
          <p:nvPr/>
        </p:nvCxnSpPr>
        <p:spPr>
          <a:xfrm>
            <a:off x="2396540" y="3381227"/>
            <a:ext cx="255113" cy="561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tangle: Rounded Corners 42">
            <a:extLst>
              <a:ext uri="{FF2B5EF4-FFF2-40B4-BE49-F238E27FC236}">
                <a16:creationId xmlns:a16="http://schemas.microsoft.com/office/drawing/2014/main" id="{8CFF97D1-2816-F535-E6A2-71BEDB6095AF}"/>
              </a:ext>
            </a:extLst>
          </p:cNvPr>
          <p:cNvSpPr/>
          <p:nvPr/>
        </p:nvSpPr>
        <p:spPr>
          <a:xfrm>
            <a:off x="2651653" y="4293999"/>
            <a:ext cx="4434164" cy="563491"/>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altLang="en-US" sz="1600" dirty="0">
                <a:solidFill>
                  <a:schemeClr val="tx1"/>
                </a:solidFill>
                <a:latin typeface="Arial" panose="020B0604020202020204" pitchFamily="34" charset="0"/>
              </a:rPr>
              <a:t>Improving communication and internet infrastructure.</a:t>
            </a:r>
            <a:endParaRPr lang="en-US" sz="1600" b="1" dirty="0">
              <a:solidFill>
                <a:schemeClr val="tx1"/>
              </a:solidFill>
              <a:latin typeface="Aptos (Body)"/>
            </a:endParaRPr>
          </a:p>
        </p:txBody>
      </p:sp>
      <p:sp>
        <p:nvSpPr>
          <p:cNvPr id="44" name="Rectangle: Rounded Corners 43">
            <a:extLst>
              <a:ext uri="{FF2B5EF4-FFF2-40B4-BE49-F238E27FC236}">
                <a16:creationId xmlns:a16="http://schemas.microsoft.com/office/drawing/2014/main" id="{418FE209-85EA-F90B-B2A1-7DBF4F48791D}"/>
              </a:ext>
            </a:extLst>
          </p:cNvPr>
          <p:cNvSpPr/>
          <p:nvPr/>
        </p:nvSpPr>
        <p:spPr>
          <a:xfrm>
            <a:off x="2657749" y="4886137"/>
            <a:ext cx="4428068" cy="461665"/>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1600" spc="-100" dirty="0">
                <a:solidFill>
                  <a:schemeClr val="tx1"/>
                </a:solidFill>
                <a:latin typeface="Arial" panose="020B0604020202020204" pitchFamily="34" charset="0"/>
              </a:rPr>
              <a:t>Upgrading transportation and logistics systems</a:t>
            </a:r>
            <a:endParaRPr lang="en-US" sz="1600" b="1" spc="-100" dirty="0">
              <a:solidFill>
                <a:schemeClr val="tx1"/>
              </a:solidFill>
              <a:latin typeface="Aptos (Body)"/>
            </a:endParaRPr>
          </a:p>
        </p:txBody>
      </p:sp>
      <p:sp>
        <p:nvSpPr>
          <p:cNvPr id="45" name="Rectangle: Rounded Corners 44">
            <a:extLst>
              <a:ext uri="{FF2B5EF4-FFF2-40B4-BE49-F238E27FC236}">
                <a16:creationId xmlns:a16="http://schemas.microsoft.com/office/drawing/2014/main" id="{D4D1597A-A6A9-0FA1-A79E-91AF7FFFB70E}"/>
              </a:ext>
            </a:extLst>
          </p:cNvPr>
          <p:cNvSpPr/>
          <p:nvPr/>
        </p:nvSpPr>
        <p:spPr>
          <a:xfrm>
            <a:off x="2663845" y="5376449"/>
            <a:ext cx="4434165" cy="461665"/>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altLang="en-US" sz="1600" spc="-100" dirty="0">
                <a:solidFill>
                  <a:schemeClr val="tx1"/>
                </a:solidFill>
                <a:latin typeface="Arial" panose="020B0604020202020204" pitchFamily="34" charset="0"/>
              </a:rPr>
              <a:t>Strengthening cooperation with local businesses.</a:t>
            </a:r>
          </a:p>
        </p:txBody>
      </p:sp>
      <p:sp>
        <p:nvSpPr>
          <p:cNvPr id="46" name="Rectangle: Rounded Corners 45">
            <a:extLst>
              <a:ext uri="{FF2B5EF4-FFF2-40B4-BE49-F238E27FC236}">
                <a16:creationId xmlns:a16="http://schemas.microsoft.com/office/drawing/2014/main" id="{A64778AA-65F1-C1A1-4602-021C2A5127E1}"/>
              </a:ext>
            </a:extLst>
          </p:cNvPr>
          <p:cNvSpPr/>
          <p:nvPr/>
        </p:nvSpPr>
        <p:spPr>
          <a:xfrm>
            <a:off x="2669941" y="5866761"/>
            <a:ext cx="4415876" cy="461665"/>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1600" spc="-100" dirty="0">
                <a:solidFill>
                  <a:schemeClr val="tx1"/>
                </a:solidFill>
                <a:latin typeface="Arial" panose="020B0604020202020204" pitchFamily="34" charset="0"/>
              </a:rPr>
              <a:t>Promoting electronic payments and digital services. </a:t>
            </a:r>
          </a:p>
        </p:txBody>
      </p:sp>
      <p:cxnSp>
        <p:nvCxnSpPr>
          <p:cNvPr id="47" name="Straight Arrow Connector 46">
            <a:extLst>
              <a:ext uri="{FF2B5EF4-FFF2-40B4-BE49-F238E27FC236}">
                <a16:creationId xmlns:a16="http://schemas.microsoft.com/office/drawing/2014/main" id="{4266286C-799A-142D-32DC-FD52847051DF}"/>
              </a:ext>
            </a:extLst>
          </p:cNvPr>
          <p:cNvCxnSpPr>
            <a:cxnSpLocks/>
            <a:stCxn id="2" idx="3"/>
            <a:endCxn id="43" idx="1"/>
          </p:cNvCxnSpPr>
          <p:nvPr/>
        </p:nvCxnSpPr>
        <p:spPr>
          <a:xfrm flipV="1">
            <a:off x="2396541" y="4575745"/>
            <a:ext cx="255112" cy="8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394BB42C-2B09-E06E-33B8-6FE3A91B34E4}"/>
              </a:ext>
            </a:extLst>
          </p:cNvPr>
          <p:cNvCxnSpPr>
            <a:cxnSpLocks/>
            <a:stCxn id="2" idx="3"/>
            <a:endCxn id="44" idx="1"/>
          </p:cNvCxnSpPr>
          <p:nvPr/>
        </p:nvCxnSpPr>
        <p:spPr>
          <a:xfrm flipV="1">
            <a:off x="2396541" y="5116970"/>
            <a:ext cx="261208" cy="3361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913A860C-CD47-8D30-7A5D-F6DDA5D6C83E}"/>
              </a:ext>
            </a:extLst>
          </p:cNvPr>
          <p:cNvCxnSpPr>
            <a:cxnSpLocks/>
            <a:stCxn id="2" idx="3"/>
            <a:endCxn id="45" idx="1"/>
          </p:cNvCxnSpPr>
          <p:nvPr/>
        </p:nvCxnSpPr>
        <p:spPr>
          <a:xfrm>
            <a:off x="2396541" y="5453118"/>
            <a:ext cx="267304" cy="1541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025A7CED-457C-BAE0-83F7-C8FD7E1900AC}"/>
              </a:ext>
            </a:extLst>
          </p:cNvPr>
          <p:cNvCxnSpPr>
            <a:cxnSpLocks/>
            <a:stCxn id="2" idx="3"/>
            <a:endCxn id="46" idx="1"/>
          </p:cNvCxnSpPr>
          <p:nvPr/>
        </p:nvCxnSpPr>
        <p:spPr>
          <a:xfrm>
            <a:off x="2396541" y="5453118"/>
            <a:ext cx="273400" cy="6444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E1DB88D4-CB23-7BB5-D834-7E803F4A035E}"/>
              </a:ext>
            </a:extLst>
          </p:cNvPr>
          <p:cNvSpPr/>
          <p:nvPr/>
        </p:nvSpPr>
        <p:spPr>
          <a:xfrm>
            <a:off x="0" y="1465049"/>
            <a:ext cx="413080" cy="342688"/>
          </a:xfrm>
          <a:prstGeom prst="ellipse">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Aptos (Body)"/>
              </a:rPr>
              <a:t>1</a:t>
            </a:r>
            <a:endParaRPr lang="en-US" sz="2000" dirty="0">
              <a:solidFill>
                <a:schemeClr val="tx1"/>
              </a:solidFill>
              <a:latin typeface="Aptos (Body)"/>
            </a:endParaRPr>
          </a:p>
        </p:txBody>
      </p:sp>
      <p:sp>
        <p:nvSpPr>
          <p:cNvPr id="13" name="Oval 12">
            <a:extLst>
              <a:ext uri="{FF2B5EF4-FFF2-40B4-BE49-F238E27FC236}">
                <a16:creationId xmlns:a16="http://schemas.microsoft.com/office/drawing/2014/main" id="{85509911-EAAA-0581-C7EA-5F9A20730A73}"/>
              </a:ext>
            </a:extLst>
          </p:cNvPr>
          <p:cNvSpPr/>
          <p:nvPr/>
        </p:nvSpPr>
        <p:spPr>
          <a:xfrm>
            <a:off x="0" y="3372399"/>
            <a:ext cx="413080" cy="342688"/>
          </a:xfrm>
          <a:prstGeom prst="ellipse">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Aptos (Body)"/>
              </a:rPr>
              <a:t>2</a:t>
            </a:r>
            <a:endParaRPr lang="en-US" sz="2000" dirty="0">
              <a:solidFill>
                <a:schemeClr val="tx1"/>
              </a:solidFill>
              <a:latin typeface="Aptos (Body)"/>
            </a:endParaRPr>
          </a:p>
        </p:txBody>
      </p:sp>
      <p:sp>
        <p:nvSpPr>
          <p:cNvPr id="14" name="Oval 13">
            <a:extLst>
              <a:ext uri="{FF2B5EF4-FFF2-40B4-BE49-F238E27FC236}">
                <a16:creationId xmlns:a16="http://schemas.microsoft.com/office/drawing/2014/main" id="{1B2A95D1-A7AC-7596-CD8B-6B3173281584}"/>
              </a:ext>
            </a:extLst>
          </p:cNvPr>
          <p:cNvSpPr/>
          <p:nvPr/>
        </p:nvSpPr>
        <p:spPr>
          <a:xfrm>
            <a:off x="0" y="5279749"/>
            <a:ext cx="413080" cy="342688"/>
          </a:xfrm>
          <a:prstGeom prst="ellipse">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Aptos (Body)"/>
              </a:rPr>
              <a:t>3</a:t>
            </a:r>
            <a:endParaRPr lang="en-US" sz="2000" dirty="0">
              <a:solidFill>
                <a:schemeClr val="tx1"/>
              </a:solidFill>
              <a:latin typeface="Aptos (Body)"/>
            </a:endParaRPr>
          </a:p>
        </p:txBody>
      </p:sp>
      <p:graphicFrame>
        <p:nvGraphicFramePr>
          <p:cNvPr id="27" name="Table 26">
            <a:extLst>
              <a:ext uri="{FF2B5EF4-FFF2-40B4-BE49-F238E27FC236}">
                <a16:creationId xmlns:a16="http://schemas.microsoft.com/office/drawing/2014/main" id="{F57D1DFC-ECD2-47EF-9770-BAFA75AF530B}"/>
              </a:ext>
            </a:extLst>
          </p:cNvPr>
          <p:cNvGraphicFramePr>
            <a:graphicFrameLocks noGrp="1"/>
          </p:cNvGraphicFramePr>
          <p:nvPr>
            <p:extLst>
              <p:ext uri="{D42A27DB-BD31-4B8C-83A1-F6EECF244321}">
                <p14:modId xmlns:p14="http://schemas.microsoft.com/office/powerpoint/2010/main" val="2048977786"/>
              </p:ext>
            </p:extLst>
          </p:nvPr>
        </p:nvGraphicFramePr>
        <p:xfrm>
          <a:off x="7104106" y="704923"/>
          <a:ext cx="5100084" cy="5841501"/>
        </p:xfrm>
        <a:graphic>
          <a:graphicData uri="http://schemas.openxmlformats.org/drawingml/2006/table">
            <a:tbl>
              <a:tblPr firstRow="1" firstCol="1" bandRow="1">
                <a:tableStyleId>{93296810-A885-4BE3-A3E7-6D5BEEA58F35}</a:tableStyleId>
              </a:tblPr>
              <a:tblGrid>
                <a:gridCol w="811169">
                  <a:extLst>
                    <a:ext uri="{9D8B030D-6E8A-4147-A177-3AD203B41FA5}">
                      <a16:colId xmlns:a16="http://schemas.microsoft.com/office/drawing/2014/main" val="1233011792"/>
                    </a:ext>
                  </a:extLst>
                </a:gridCol>
                <a:gridCol w="2214563">
                  <a:extLst>
                    <a:ext uri="{9D8B030D-6E8A-4147-A177-3AD203B41FA5}">
                      <a16:colId xmlns:a16="http://schemas.microsoft.com/office/drawing/2014/main" val="2025933267"/>
                    </a:ext>
                  </a:extLst>
                </a:gridCol>
                <a:gridCol w="2074352">
                  <a:extLst>
                    <a:ext uri="{9D8B030D-6E8A-4147-A177-3AD203B41FA5}">
                      <a16:colId xmlns:a16="http://schemas.microsoft.com/office/drawing/2014/main" val="2287400844"/>
                    </a:ext>
                  </a:extLst>
                </a:gridCol>
              </a:tblGrid>
              <a:tr h="511929">
                <a:tc>
                  <a:txBody>
                    <a:bodyPr/>
                    <a:lstStyle/>
                    <a:p>
                      <a:pPr algn="ctr" latinLnBrk="0">
                        <a:lnSpc>
                          <a:spcPct val="107000"/>
                        </a:lnSpc>
                        <a:spcAft>
                          <a:spcPts val="0"/>
                        </a:spcAft>
                      </a:pPr>
                      <a:r>
                        <a:rPr lang="en-US" sz="1600" kern="0">
                          <a:effectLst/>
                        </a:rPr>
                        <a:t>Solution</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ctr" latinLnBrk="0">
                        <a:lnSpc>
                          <a:spcPct val="107000"/>
                        </a:lnSpc>
                        <a:spcAft>
                          <a:spcPts val="0"/>
                        </a:spcAft>
                      </a:pPr>
                      <a:r>
                        <a:rPr lang="en-US" sz="1600" kern="0">
                          <a:effectLst/>
                        </a:rPr>
                        <a:t>Advantages</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ctr" latinLnBrk="0">
                        <a:lnSpc>
                          <a:spcPct val="107000"/>
                        </a:lnSpc>
                        <a:spcAft>
                          <a:spcPts val="0"/>
                        </a:spcAft>
                      </a:pPr>
                      <a:r>
                        <a:rPr lang="en-US" sz="1600" kern="0">
                          <a:effectLst/>
                        </a:rPr>
                        <a:t>Challenges</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extLst>
                  <a:ext uri="{0D108BD9-81ED-4DB2-BD59-A6C34878D82A}">
                    <a16:rowId xmlns:a16="http://schemas.microsoft.com/office/drawing/2014/main" val="72395688"/>
                  </a:ext>
                </a:extLst>
              </a:tr>
              <a:tr h="589839">
                <a:tc rowSpan="3">
                  <a:txBody>
                    <a:bodyPr/>
                    <a:lstStyle/>
                    <a:p>
                      <a:pPr algn="ctr" latinLnBrk="0">
                        <a:lnSpc>
                          <a:spcPct val="107000"/>
                        </a:lnSpc>
                        <a:spcAft>
                          <a:spcPts val="0"/>
                        </a:spcAft>
                      </a:pPr>
                      <a:r>
                        <a:rPr lang="en-US" sz="1600" kern="0" dirty="0">
                          <a:effectLst/>
                        </a:rPr>
                        <a:t>1</a:t>
                      </a:r>
                      <a:endParaRPr lang="en-US" sz="1600" kern="1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Rapid access to technology.</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Lack of experience and knowledge.</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extLst>
                  <a:ext uri="{0D108BD9-81ED-4DB2-BD59-A6C34878D82A}">
                    <a16:rowId xmlns:a16="http://schemas.microsoft.com/office/drawing/2014/main" val="2699695655"/>
                  </a:ext>
                </a:extLst>
              </a:tr>
              <a:tr h="589839">
                <a:tc vMerge="1">
                  <a:txBody>
                    <a:bodyPr/>
                    <a:lstStyle/>
                    <a:p>
                      <a:pPr algn="just">
                        <a:lnSpc>
                          <a:spcPct val="107000"/>
                        </a:lnSpc>
                      </a:pPr>
                      <a:endParaRPr lang="en-US" sz="1400" kern="1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A potential market for young consumers.</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High risk of fraud.</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extLst>
                  <a:ext uri="{0D108BD9-81ED-4DB2-BD59-A6C34878D82A}">
                    <a16:rowId xmlns:a16="http://schemas.microsoft.com/office/drawing/2014/main" val="1802826991"/>
                  </a:ext>
                </a:extLst>
              </a:tr>
              <a:tr h="589839">
                <a:tc vMerge="1">
                  <a:txBody>
                    <a:bodyPr/>
                    <a:lstStyle/>
                    <a:p>
                      <a:pPr algn="just">
                        <a:lnSpc>
                          <a:spcPct val="107000"/>
                        </a:lnSpc>
                      </a:pPr>
                      <a:endParaRPr lang="en-US" sz="1400" kern="1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Ability to utilize social media and marketing.</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just">
                        <a:lnSpc>
                          <a:spcPct val="107000"/>
                        </a:lnSpc>
                      </a:pP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extLst>
                  <a:ext uri="{0D108BD9-81ED-4DB2-BD59-A6C34878D82A}">
                    <a16:rowId xmlns:a16="http://schemas.microsoft.com/office/drawing/2014/main" val="896443200"/>
                  </a:ext>
                </a:extLst>
              </a:tr>
              <a:tr h="589839">
                <a:tc rowSpan="2">
                  <a:txBody>
                    <a:bodyPr/>
                    <a:lstStyle/>
                    <a:p>
                      <a:pPr algn="ctr" latinLnBrk="0">
                        <a:lnSpc>
                          <a:spcPct val="107000"/>
                        </a:lnSpc>
                        <a:spcAft>
                          <a:spcPts val="0"/>
                        </a:spcAft>
                      </a:pPr>
                      <a:r>
                        <a:rPr lang="en-US" sz="1600" kern="0" dirty="0">
                          <a:effectLst/>
                        </a:rPr>
                        <a:t>2</a:t>
                      </a:r>
                      <a:endParaRPr lang="en-US" sz="1600" kern="1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Opportunities for financial education.</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dirty="0">
                          <a:effectLst/>
                        </a:rPr>
                        <a:t>Difficulty in content monitoring and control.</a:t>
                      </a:r>
                      <a:endParaRPr lang="en-US" sz="1600" kern="1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extLst>
                  <a:ext uri="{0D108BD9-81ED-4DB2-BD59-A6C34878D82A}">
                    <a16:rowId xmlns:a16="http://schemas.microsoft.com/office/drawing/2014/main" val="1863969960"/>
                  </a:ext>
                </a:extLst>
              </a:tr>
              <a:tr h="589839">
                <a:tc vMerge="1">
                  <a:txBody>
                    <a:bodyPr/>
                    <a:lstStyle/>
                    <a:p>
                      <a:pPr algn="just">
                        <a:lnSpc>
                          <a:spcPct val="107000"/>
                        </a:lnSpc>
                      </a:pPr>
                      <a:endParaRPr lang="en-US" sz="1400" kern="1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Development of technological skills.</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Lack of knowledge about cybersecurity.</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extLst>
                  <a:ext uri="{0D108BD9-81ED-4DB2-BD59-A6C34878D82A}">
                    <a16:rowId xmlns:a16="http://schemas.microsoft.com/office/drawing/2014/main" val="703944476"/>
                  </a:ext>
                </a:extLst>
              </a:tr>
              <a:tr h="589839">
                <a:tc rowSpan="3">
                  <a:txBody>
                    <a:bodyPr/>
                    <a:lstStyle/>
                    <a:p>
                      <a:pPr algn="ctr" latinLnBrk="0">
                        <a:lnSpc>
                          <a:spcPct val="107000"/>
                        </a:lnSpc>
                        <a:spcAft>
                          <a:spcPts val="0"/>
                        </a:spcAft>
                      </a:pPr>
                      <a:r>
                        <a:rPr lang="en-US" sz="1600" kern="0" dirty="0">
                          <a:effectLst/>
                        </a:rPr>
                        <a:t>3</a:t>
                      </a:r>
                      <a:endParaRPr lang="en-US" sz="1600" kern="1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Supportive policies from the government.</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Unequal internet access in underdeveloped areas.</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extLst>
                  <a:ext uri="{0D108BD9-81ED-4DB2-BD59-A6C34878D82A}">
                    <a16:rowId xmlns:a16="http://schemas.microsoft.com/office/drawing/2014/main" val="416992166"/>
                  </a:ext>
                </a:extLst>
              </a:tr>
              <a:tr h="1001614">
                <a:tc vMerge="1">
                  <a:txBody>
                    <a:bodyPr/>
                    <a:lstStyle/>
                    <a:p>
                      <a:pPr algn="just">
                        <a:lnSpc>
                          <a:spcPct val="107000"/>
                        </a:lnSpc>
                      </a:pPr>
                      <a:endParaRPr lang="en-US" sz="1400" kern="1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Raising awareness about digital literacy.</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a:effectLst/>
                        </a:rPr>
                        <a:t>Limited logistics and delivery infrastructure in some regions.</a:t>
                      </a:r>
                      <a:endParaRPr lang="en-US" sz="1600" kern="1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extLst>
                  <a:ext uri="{0D108BD9-81ED-4DB2-BD59-A6C34878D82A}">
                    <a16:rowId xmlns:a16="http://schemas.microsoft.com/office/drawing/2014/main" val="3985549221"/>
                  </a:ext>
                </a:extLst>
              </a:tr>
              <a:tr h="589839">
                <a:tc vMerge="1">
                  <a:txBody>
                    <a:bodyPr/>
                    <a:lstStyle/>
                    <a:p>
                      <a:pPr algn="just">
                        <a:lnSpc>
                          <a:spcPct val="107000"/>
                        </a:lnSpc>
                      </a:pPr>
                      <a:endParaRPr lang="en-US" sz="1400" kern="1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l" latinLnBrk="0">
                        <a:lnSpc>
                          <a:spcPct val="107000"/>
                        </a:lnSpc>
                        <a:spcAft>
                          <a:spcPts val="0"/>
                        </a:spcAft>
                      </a:pPr>
                      <a:r>
                        <a:rPr lang="en-US" sz="1600" kern="0" dirty="0">
                          <a:effectLst/>
                        </a:rPr>
                        <a:t>Trends toward the growth of social media platforms.</a:t>
                      </a:r>
                      <a:endParaRPr lang="en-US" sz="1600" kern="1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tc>
                  <a:txBody>
                    <a:bodyPr/>
                    <a:lstStyle/>
                    <a:p>
                      <a:pPr algn="just">
                        <a:lnSpc>
                          <a:spcPct val="107000"/>
                        </a:lnSpc>
                      </a:pPr>
                      <a:endParaRPr lang="en-US" sz="1600" kern="1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9525" marR="9525" marT="9525" marB="9525" anchor="ctr"/>
                </a:tc>
                <a:extLst>
                  <a:ext uri="{0D108BD9-81ED-4DB2-BD59-A6C34878D82A}">
                    <a16:rowId xmlns:a16="http://schemas.microsoft.com/office/drawing/2014/main" val="1732505612"/>
                  </a:ext>
                </a:extLst>
              </a:tr>
            </a:tbl>
          </a:graphicData>
        </a:graphic>
      </p:graphicFrame>
    </p:spTree>
    <p:extLst>
      <p:ext uri="{BB962C8B-B14F-4D97-AF65-F5344CB8AC3E}">
        <p14:creationId xmlns:p14="http://schemas.microsoft.com/office/powerpoint/2010/main" val="71575119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2" presetClass="entr" presetSubtype="8"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par>
                                <p:cTn id="40" presetID="22" presetClass="entr" presetSubtype="8"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par>
                                <p:cTn id="43" presetID="22" presetClass="entr" presetSubtype="8"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left)">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left)">
                                      <p:cBhvr>
                                        <p:cTn id="61" dur="5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wipe(left)">
                                      <p:cBhvr>
                                        <p:cTn id="66" dur="500"/>
                                        <p:tgtEl>
                                          <p:spTgt spid="50"/>
                                        </p:tgtEl>
                                      </p:cBhvr>
                                    </p:animEffect>
                                  </p:childTnLst>
                                </p:cTn>
                              </p:par>
                              <p:par>
                                <p:cTn id="67" presetID="22" presetClass="entr" presetSubtype="8"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500"/>
                                        <p:tgtEl>
                                          <p:spTgt spid="47"/>
                                        </p:tgtEl>
                                      </p:cBhvr>
                                    </p:animEffect>
                                  </p:childTnLst>
                                </p:cTn>
                              </p:par>
                              <p:par>
                                <p:cTn id="70" presetID="22" presetClass="entr" presetSubtype="8"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wipe(left)">
                                      <p:cBhvr>
                                        <p:cTn id="72" dur="500"/>
                                        <p:tgtEl>
                                          <p:spTgt spid="53"/>
                                        </p:tgtEl>
                                      </p:cBhvr>
                                    </p:animEffect>
                                  </p:childTnLst>
                                </p:cTn>
                              </p:par>
                              <p:par>
                                <p:cTn id="73" presetID="22" presetClass="entr" presetSubtype="8"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wipe(left)">
                                      <p:cBhvr>
                                        <p:cTn id="75" dur="500"/>
                                        <p:tgtEl>
                                          <p:spTgt spid="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left)">
                                      <p:cBhvr>
                                        <p:cTn id="80" dur="500"/>
                                        <p:tgtEl>
                                          <p:spTgt spid="44"/>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left)">
                                      <p:cBhvr>
                                        <p:cTn id="83" dur="500"/>
                                        <p:tgtEl>
                                          <p:spTgt spid="43"/>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left)">
                                      <p:cBhvr>
                                        <p:cTn id="86" dur="500"/>
                                        <p:tgtEl>
                                          <p:spTgt spid="45"/>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left)">
                                      <p:cBhvr>
                                        <p:cTn id="89" dur="500"/>
                                        <p:tgtEl>
                                          <p:spTgt spid="4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wipe(left)">
                                      <p:cBhvr>
                                        <p:cTn id="9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3" grpId="0" animBg="1"/>
      <p:bldP spid="8" grpId="0" animBg="1"/>
      <p:bldP spid="9" grpId="0" animBg="1"/>
      <p:bldP spid="10" grpId="0" animBg="1"/>
      <p:bldP spid="31" grpId="0" animBg="1"/>
      <p:bldP spid="32" grpId="0" animBg="1"/>
      <p:bldP spid="33" grpId="0" animBg="1"/>
      <p:bldP spid="43" grpId="0" animBg="1"/>
      <p:bldP spid="44" grpId="0" animBg="1"/>
      <p:bldP spid="45"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7FC88F-FB75-55BA-E132-183952E22048}"/>
              </a:ext>
            </a:extLst>
          </p:cNvPr>
          <p:cNvSpPr txBox="1"/>
          <p:nvPr/>
        </p:nvSpPr>
        <p:spPr>
          <a:xfrm>
            <a:off x="1136574" y="370256"/>
            <a:ext cx="6992384" cy="923330"/>
          </a:xfrm>
          <a:prstGeom prst="rect">
            <a:avLst/>
          </a:prstGeom>
          <a:noFill/>
        </p:spPr>
        <p:txBody>
          <a:bodyPr wrap="square" rtlCol="0">
            <a:spAutoFit/>
          </a:bodyPr>
          <a:lstStyle/>
          <a:p>
            <a:r>
              <a:rPr lang="en-US" sz="5400" b="1" spc="600" dirty="0">
                <a:latin typeface="Aptos (Body)"/>
              </a:rPr>
              <a:t>CONCLUSION</a:t>
            </a:r>
          </a:p>
        </p:txBody>
      </p:sp>
      <p:sp>
        <p:nvSpPr>
          <p:cNvPr id="4" name="Rectangle 2">
            <a:extLst>
              <a:ext uri="{FF2B5EF4-FFF2-40B4-BE49-F238E27FC236}">
                <a16:creationId xmlns:a16="http://schemas.microsoft.com/office/drawing/2014/main" id="{1262CF5A-1BCF-4CB9-83D6-655D01318ADB}"/>
              </a:ext>
            </a:extLst>
          </p:cNvPr>
          <p:cNvSpPr>
            <a:spLocks noChangeArrowheads="1"/>
          </p:cNvSpPr>
          <p:nvPr/>
        </p:nvSpPr>
        <p:spPr bwMode="auto">
          <a:xfrm>
            <a:off x="1136574" y="1293586"/>
            <a:ext cx="10464876" cy="544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It is evident that the formation and development of online shopping are closely tied to economic, political, social, and technological trends, making it an objective trend that aligns with the principles of development. Online shopping has emerged and flourished globally thanks to key foundations: the trend of economic globalization, the development of the knowledge economy, the digitization of socio-economic activities, and the remarkable advancement of information technology, especially with the advent of the Internet, Web, and smartphones.</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explosion of the internet and social media in recent years has fueled the rapid growth of online shopping, making it a primary consumer trend in the future. Advertising through social media today is highly convenient, simple, and cost-effective for all segments, from small individual businesses to large enterprises.</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growth of shopping behavior through social media offers opportunities for buyers to access products more easily. However, it also presents challenges related to digital literacy and technological understanding.</a:t>
            </a:r>
          </a:p>
        </p:txBody>
      </p:sp>
    </p:spTree>
    <p:extLst>
      <p:ext uri="{BB962C8B-B14F-4D97-AF65-F5344CB8AC3E}">
        <p14:creationId xmlns:p14="http://schemas.microsoft.com/office/powerpoint/2010/main" val="395287927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a:off x="6148821" y="5930146"/>
            <a:ext cx="7701515" cy="1064209"/>
          </a:xfrm>
          <a:custGeom>
            <a:avLst/>
            <a:gdLst/>
            <a:ahLst/>
            <a:cxnLst/>
            <a:rect l="l" t="t" r="r" b="b"/>
            <a:pathLst>
              <a:path w="11552272" h="1596314">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766457" y="-99693"/>
            <a:ext cx="7697609" cy="1063669"/>
          </a:xfrm>
          <a:custGeom>
            <a:avLst/>
            <a:gdLst/>
            <a:ahLst/>
            <a:cxnLst/>
            <a:rect l="l" t="t" r="r" b="b"/>
            <a:pathLst>
              <a:path w="11546413" h="1595504">
                <a:moveTo>
                  <a:pt x="11546413" y="0"/>
                </a:moveTo>
                <a:lnTo>
                  <a:pt x="0" y="0"/>
                </a:lnTo>
                <a:lnTo>
                  <a:pt x="0" y="1595505"/>
                </a:lnTo>
                <a:lnTo>
                  <a:pt x="11546413" y="1595505"/>
                </a:lnTo>
                <a:lnTo>
                  <a:pt x="1154641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491967">
            <a:off x="2910721" y="1039834"/>
            <a:ext cx="1138074" cy="1036681"/>
          </a:xfrm>
          <a:custGeom>
            <a:avLst/>
            <a:gdLst/>
            <a:ahLst/>
            <a:cxnLst/>
            <a:rect l="l" t="t" r="r" b="b"/>
            <a:pathLst>
              <a:path w="1707111" h="1555022">
                <a:moveTo>
                  <a:pt x="0" y="0"/>
                </a:moveTo>
                <a:lnTo>
                  <a:pt x="1707110" y="0"/>
                </a:lnTo>
                <a:lnTo>
                  <a:pt x="1707110" y="1555023"/>
                </a:lnTo>
                <a:lnTo>
                  <a:pt x="0" y="15550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341617" y="685801"/>
            <a:ext cx="2422752" cy="2772027"/>
          </a:xfrm>
          <a:custGeom>
            <a:avLst/>
            <a:gdLst/>
            <a:ahLst/>
            <a:cxnLst/>
            <a:rect l="l" t="t" r="r" b="b"/>
            <a:pathLst>
              <a:path w="3634128" h="4158041">
                <a:moveTo>
                  <a:pt x="0" y="0"/>
                </a:moveTo>
                <a:lnTo>
                  <a:pt x="3634128" y="0"/>
                </a:lnTo>
                <a:lnTo>
                  <a:pt x="3634128" y="4158041"/>
                </a:lnTo>
                <a:lnTo>
                  <a:pt x="0" y="41580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129629" flipV="1">
            <a:off x="628654" y="2832605"/>
            <a:ext cx="2596924" cy="2752039"/>
          </a:xfrm>
          <a:custGeom>
            <a:avLst/>
            <a:gdLst/>
            <a:ahLst/>
            <a:cxnLst/>
            <a:rect l="l" t="t" r="r" b="b"/>
            <a:pathLst>
              <a:path w="3895386" h="4128059">
                <a:moveTo>
                  <a:pt x="0" y="4128058"/>
                </a:moveTo>
                <a:lnTo>
                  <a:pt x="3895386" y="4128058"/>
                </a:lnTo>
                <a:lnTo>
                  <a:pt x="3895386" y="0"/>
                </a:lnTo>
                <a:lnTo>
                  <a:pt x="0" y="0"/>
                </a:lnTo>
                <a:lnTo>
                  <a:pt x="0" y="412805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1568932">
            <a:off x="10394285" y="3790059"/>
            <a:ext cx="987209" cy="1415353"/>
          </a:xfrm>
          <a:custGeom>
            <a:avLst/>
            <a:gdLst/>
            <a:ahLst/>
            <a:cxnLst/>
            <a:rect l="l" t="t" r="r" b="b"/>
            <a:pathLst>
              <a:path w="1480813" h="2123030">
                <a:moveTo>
                  <a:pt x="0" y="0"/>
                </a:moveTo>
                <a:lnTo>
                  <a:pt x="1480813" y="0"/>
                </a:lnTo>
                <a:lnTo>
                  <a:pt x="1480813" y="2123030"/>
                </a:lnTo>
                <a:lnTo>
                  <a:pt x="0" y="2123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707923" y="3525841"/>
            <a:ext cx="11769213" cy="1477328"/>
          </a:xfrm>
          <a:prstGeom prst="rect">
            <a:avLst/>
          </a:prstGeom>
        </p:spPr>
        <p:txBody>
          <a:bodyPr wrap="square" lIns="0" tIns="0" rIns="0" bIns="0" rtlCol="0" anchor="t">
            <a:spAutoFit/>
          </a:bodyPr>
          <a:lstStyle/>
          <a:p>
            <a:pPr algn="ctr"/>
            <a:r>
              <a:rPr lang="en-US" sz="4800" spc="271" dirty="0">
                <a:solidFill>
                  <a:srgbClr val="000000"/>
                </a:solidFill>
                <a:latin typeface="Dancing Script" panose="03080600040507000D00"/>
              </a:rPr>
              <a:t>THANK YOU </a:t>
            </a:r>
          </a:p>
          <a:p>
            <a:pPr algn="ctr"/>
            <a:r>
              <a:rPr lang="en-US" sz="4800" spc="271" dirty="0">
                <a:solidFill>
                  <a:srgbClr val="000000"/>
                </a:solidFill>
                <a:latin typeface="Dancing Script" panose="03080600040507000D00"/>
              </a:rPr>
              <a:t>FOR YOUR WATCHING!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Freeform 2"/>
          <p:cNvSpPr/>
          <p:nvPr/>
        </p:nvSpPr>
        <p:spPr>
          <a:xfrm rot="5400000">
            <a:off x="3159026" y="349461"/>
            <a:ext cx="4000695" cy="5712746"/>
          </a:xfrm>
          <a:custGeom>
            <a:avLst/>
            <a:gdLst/>
            <a:ahLst/>
            <a:cxnLst/>
            <a:rect l="l" t="t" r="r" b="b"/>
            <a:pathLst>
              <a:path w="6927975" h="8739418">
                <a:moveTo>
                  <a:pt x="0" y="0"/>
                </a:moveTo>
                <a:lnTo>
                  <a:pt x="6927974" y="0"/>
                </a:lnTo>
                <a:lnTo>
                  <a:pt x="6927974" y="8739418"/>
                </a:lnTo>
                <a:lnTo>
                  <a:pt x="0" y="8739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2518" y="53261"/>
            <a:ext cx="3056075" cy="2650451"/>
          </a:xfrm>
          <a:custGeom>
            <a:avLst/>
            <a:gdLst/>
            <a:ahLst/>
            <a:cxnLst/>
            <a:rect l="l" t="t" r="r" b="b"/>
            <a:pathLst>
              <a:path w="4584113" h="3975676">
                <a:moveTo>
                  <a:pt x="0" y="0"/>
                </a:moveTo>
                <a:lnTo>
                  <a:pt x="4584113" y="0"/>
                </a:lnTo>
                <a:lnTo>
                  <a:pt x="4584113" y="3975676"/>
                </a:lnTo>
                <a:lnTo>
                  <a:pt x="0" y="3975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rot="-810814">
            <a:off x="209438" y="895545"/>
            <a:ext cx="2572160" cy="589905"/>
          </a:xfrm>
          <a:prstGeom prst="rect">
            <a:avLst/>
          </a:prstGeom>
        </p:spPr>
        <p:txBody>
          <a:bodyPr lIns="0" tIns="0" rIns="0" bIns="0" rtlCol="0" anchor="t">
            <a:spAutoFit/>
          </a:bodyPr>
          <a:lstStyle/>
          <a:p>
            <a:pPr>
              <a:lnSpc>
                <a:spcPts val="4564"/>
              </a:lnSpc>
            </a:pPr>
            <a:r>
              <a:rPr lang="en-US" sz="4610" spc="101" dirty="0">
                <a:solidFill>
                  <a:srgbClr val="000000"/>
                </a:solidFill>
                <a:latin typeface="Krabuler" panose="00000500000000000000"/>
              </a:rPr>
              <a:t>Members</a:t>
            </a:r>
          </a:p>
        </p:txBody>
      </p:sp>
      <p:sp>
        <p:nvSpPr>
          <p:cNvPr id="6" name="Freeform 6"/>
          <p:cNvSpPr/>
          <p:nvPr/>
        </p:nvSpPr>
        <p:spPr>
          <a:xfrm rot="787682" flipV="1">
            <a:off x="336829" y="2164555"/>
            <a:ext cx="1746142" cy="2138434"/>
          </a:xfrm>
          <a:custGeom>
            <a:avLst/>
            <a:gdLst/>
            <a:ahLst/>
            <a:cxnLst/>
            <a:rect l="l" t="t" r="r" b="b"/>
            <a:pathLst>
              <a:path w="3435988" h="3641221">
                <a:moveTo>
                  <a:pt x="0" y="3641220"/>
                </a:moveTo>
                <a:lnTo>
                  <a:pt x="3435988" y="3641220"/>
                </a:lnTo>
                <a:lnTo>
                  <a:pt x="3435988" y="0"/>
                </a:lnTo>
                <a:lnTo>
                  <a:pt x="0" y="0"/>
                </a:lnTo>
                <a:lnTo>
                  <a:pt x="0" y="364122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568932">
            <a:off x="10188096" y="3819015"/>
            <a:ext cx="962198" cy="1379495"/>
          </a:xfrm>
          <a:custGeom>
            <a:avLst/>
            <a:gdLst/>
            <a:ahLst/>
            <a:cxnLst/>
            <a:rect l="l" t="t" r="r" b="b"/>
            <a:pathLst>
              <a:path w="1443297" h="2069242">
                <a:moveTo>
                  <a:pt x="0" y="0"/>
                </a:moveTo>
                <a:lnTo>
                  <a:pt x="1443297" y="0"/>
                </a:lnTo>
                <a:lnTo>
                  <a:pt x="1443297" y="2069242"/>
                </a:lnTo>
                <a:lnTo>
                  <a:pt x="0" y="20692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6190582">
            <a:off x="9356213" y="521004"/>
            <a:ext cx="1009419" cy="919489"/>
          </a:xfrm>
          <a:custGeom>
            <a:avLst/>
            <a:gdLst/>
            <a:ahLst/>
            <a:cxnLst/>
            <a:rect l="l" t="t" r="r" b="b"/>
            <a:pathLst>
              <a:path w="1514128" h="1379233">
                <a:moveTo>
                  <a:pt x="0" y="0"/>
                </a:moveTo>
                <a:lnTo>
                  <a:pt x="1514129" y="0"/>
                </a:lnTo>
                <a:lnTo>
                  <a:pt x="1514129" y="1379234"/>
                </a:lnTo>
                <a:lnTo>
                  <a:pt x="0" y="13792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6501730" y="-200940"/>
            <a:ext cx="8473893" cy="1170938"/>
          </a:xfrm>
          <a:custGeom>
            <a:avLst/>
            <a:gdLst/>
            <a:ahLst/>
            <a:cxnLst/>
            <a:rect l="l" t="t" r="r" b="b"/>
            <a:pathLst>
              <a:path w="12710840" h="1756407">
                <a:moveTo>
                  <a:pt x="0" y="0"/>
                </a:moveTo>
                <a:lnTo>
                  <a:pt x="12710840" y="0"/>
                </a:lnTo>
                <a:lnTo>
                  <a:pt x="12710840" y="1756407"/>
                </a:lnTo>
                <a:lnTo>
                  <a:pt x="0" y="1756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10800000">
            <a:off x="-3733208" y="5755547"/>
            <a:ext cx="9306146" cy="1285940"/>
          </a:xfrm>
          <a:custGeom>
            <a:avLst/>
            <a:gdLst/>
            <a:ahLst/>
            <a:cxnLst/>
            <a:rect l="l" t="t" r="r" b="b"/>
            <a:pathLst>
              <a:path w="13959219" h="1928910">
                <a:moveTo>
                  <a:pt x="0" y="0"/>
                </a:moveTo>
                <a:lnTo>
                  <a:pt x="13959219" y="0"/>
                </a:lnTo>
                <a:lnTo>
                  <a:pt x="13959219" y="1928910"/>
                </a:lnTo>
                <a:lnTo>
                  <a:pt x="0" y="19289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aphicFrame>
        <p:nvGraphicFramePr>
          <p:cNvPr id="11" name="Table 11">
            <a:extLst>
              <a:ext uri="{FF2B5EF4-FFF2-40B4-BE49-F238E27FC236}">
                <a16:creationId xmlns:a16="http://schemas.microsoft.com/office/drawing/2014/main" id="{2D0738F5-5AD8-4490-9F11-1BBDA767D168}"/>
              </a:ext>
            </a:extLst>
          </p:cNvPr>
          <p:cNvGraphicFramePr>
            <a:graphicFrameLocks noGrp="1"/>
          </p:cNvGraphicFramePr>
          <p:nvPr>
            <p:extLst>
              <p:ext uri="{D42A27DB-BD31-4B8C-83A1-F6EECF244321}">
                <p14:modId xmlns:p14="http://schemas.microsoft.com/office/powerpoint/2010/main" val="632577852"/>
              </p:ext>
            </p:extLst>
          </p:nvPr>
        </p:nvGraphicFramePr>
        <p:xfrm>
          <a:off x="2529570" y="1979732"/>
          <a:ext cx="5360380" cy="2808672"/>
        </p:xfrm>
        <a:graphic>
          <a:graphicData uri="http://schemas.openxmlformats.org/drawingml/2006/table">
            <a:tbl>
              <a:tblPr firstRow="1" bandRow="1">
                <a:tableStyleId>{5C22544A-7EE6-4342-B048-85BDC9FD1C3A}</a:tableStyleId>
              </a:tblPr>
              <a:tblGrid>
                <a:gridCol w="2680190">
                  <a:extLst>
                    <a:ext uri="{9D8B030D-6E8A-4147-A177-3AD203B41FA5}">
                      <a16:colId xmlns:a16="http://schemas.microsoft.com/office/drawing/2014/main" val="1015094276"/>
                    </a:ext>
                  </a:extLst>
                </a:gridCol>
                <a:gridCol w="2680190">
                  <a:extLst>
                    <a:ext uri="{9D8B030D-6E8A-4147-A177-3AD203B41FA5}">
                      <a16:colId xmlns:a16="http://schemas.microsoft.com/office/drawing/2014/main" val="3945839571"/>
                    </a:ext>
                  </a:extLst>
                </a:gridCol>
              </a:tblGrid>
              <a:tr h="142835">
                <a:tc>
                  <a:txBody>
                    <a:bodyPr/>
                    <a:lstStyle/>
                    <a:p>
                      <a:pPr algn="ctr"/>
                      <a:r>
                        <a:rPr lang="en-US" sz="2000" dirty="0">
                          <a:solidFill>
                            <a:schemeClr val="tx1"/>
                          </a:solidFill>
                          <a:latin typeface="Times New Roman" panose="02020603050405020304" pitchFamily="18" charset="0"/>
                          <a:cs typeface="Times New Roman" panose="02020603050405020304" pitchFamily="18" charset="0"/>
                        </a:rPr>
                        <a:t>Name</a:t>
                      </a:r>
                    </a:p>
                  </a:txBody>
                  <a:tcPr>
                    <a:solidFill>
                      <a:srgbClr val="00B0F0"/>
                    </a:solidFill>
                  </a:tcPr>
                </a:tc>
                <a:tc>
                  <a:txBody>
                    <a:bodyPr/>
                    <a:lstStyle/>
                    <a:p>
                      <a:pPr algn="ctr"/>
                      <a:r>
                        <a:rPr lang="en-US" sz="2000" dirty="0">
                          <a:solidFill>
                            <a:schemeClr val="tx1"/>
                          </a:solidFill>
                          <a:latin typeface="Times New Roman" panose="02020603050405020304" pitchFamily="18" charset="0"/>
                          <a:cs typeface="Times New Roman" panose="02020603050405020304" pitchFamily="18" charset="0"/>
                        </a:rPr>
                        <a:t>Task</a:t>
                      </a:r>
                    </a:p>
                  </a:txBody>
                  <a:tcPr>
                    <a:solidFill>
                      <a:srgbClr val="00B0F0"/>
                    </a:solidFill>
                  </a:tcPr>
                </a:tc>
                <a:extLst>
                  <a:ext uri="{0D108BD9-81ED-4DB2-BD59-A6C34878D82A}">
                    <a16:rowId xmlns:a16="http://schemas.microsoft.com/office/drawing/2014/main" val="4185142359"/>
                  </a:ext>
                </a:extLst>
              </a:tr>
              <a:tr h="378636">
                <a:tc>
                  <a:txBody>
                    <a:bodyPr/>
                    <a:lstStyle/>
                    <a:p>
                      <a:r>
                        <a:rPr lang="en-US" sz="2000" dirty="0" err="1">
                          <a:latin typeface="Times New Roman" panose="02020603050405020304" pitchFamily="18" charset="0"/>
                          <a:cs typeface="Times New Roman" panose="02020603050405020304" pitchFamily="18" charset="0"/>
                        </a:rPr>
                        <a:t>Đoàn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Khánh</a:t>
                      </a:r>
                      <a:r>
                        <a:rPr lang="en-US" sz="2000" dirty="0">
                          <a:latin typeface="Times New Roman" panose="02020603050405020304" pitchFamily="18" charset="0"/>
                          <a:cs typeface="Times New Roman" panose="02020603050405020304" pitchFamily="18" charset="0"/>
                        </a:rPr>
                        <a:t> Linh</a:t>
                      </a:r>
                    </a:p>
                  </a:txBody>
                  <a:tcPr/>
                </a:tc>
                <a:tc>
                  <a:txBody>
                    <a:bodyPr/>
                    <a:lstStyle/>
                    <a:p>
                      <a:pPr algn="ctr"/>
                      <a:r>
                        <a:rPr lang="en-US" sz="2000" dirty="0">
                          <a:latin typeface="Times New Roman" panose="02020603050405020304" pitchFamily="18" charset="0"/>
                          <a:cs typeface="Times New Roman" panose="02020603050405020304" pitchFamily="18" charset="0"/>
                        </a:rPr>
                        <a:t>Member</a:t>
                      </a:r>
                    </a:p>
                  </a:txBody>
                  <a:tcPr/>
                </a:tc>
                <a:extLst>
                  <a:ext uri="{0D108BD9-81ED-4DB2-BD59-A6C34878D82A}">
                    <a16:rowId xmlns:a16="http://schemas.microsoft.com/office/drawing/2014/main" val="3132916207"/>
                  </a:ext>
                </a:extLst>
              </a:tr>
              <a:tr h="378636">
                <a:tc>
                  <a:txBody>
                    <a:bodyPr/>
                    <a:lstStyle/>
                    <a:p>
                      <a:r>
                        <a:rPr lang="en-US" sz="2000" dirty="0">
                          <a:latin typeface="Times New Roman" panose="02020603050405020304" pitchFamily="18" charset="0"/>
                          <a:cs typeface="Times New Roman" panose="02020603050405020304" pitchFamily="18" charset="0"/>
                        </a:rPr>
                        <a:t>Lê Thị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Hải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Leader</a:t>
                      </a:r>
                    </a:p>
                  </a:txBody>
                  <a:tcPr/>
                </a:tc>
                <a:extLst>
                  <a:ext uri="{0D108BD9-81ED-4DB2-BD59-A6C34878D82A}">
                    <a16:rowId xmlns:a16="http://schemas.microsoft.com/office/drawing/2014/main" val="2156992339"/>
                  </a:ext>
                </a:extLst>
              </a:tr>
              <a:tr h="378636">
                <a:tc>
                  <a:txBody>
                    <a:bodyPr/>
                    <a:lstStyle/>
                    <a:p>
                      <a:r>
                        <a:rPr lang="en-US" sz="2000" dirty="0">
                          <a:latin typeface="Times New Roman" panose="02020603050405020304" pitchFamily="18" charset="0"/>
                          <a:cs typeface="Times New Roman" panose="02020603050405020304" pitchFamily="18" charset="0"/>
                        </a:rPr>
                        <a:t>Quan Thị </a:t>
                      </a:r>
                      <a:r>
                        <a:rPr lang="en-US" sz="2000" dirty="0" err="1">
                          <a:latin typeface="Times New Roman" panose="02020603050405020304" pitchFamily="18" charset="0"/>
                          <a:cs typeface="Times New Roman" panose="02020603050405020304" pitchFamily="18" charset="0"/>
                        </a:rPr>
                        <a:t>Thuỷ</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Presenter</a:t>
                      </a:r>
                    </a:p>
                  </a:txBody>
                  <a:tcPr/>
                </a:tc>
                <a:extLst>
                  <a:ext uri="{0D108BD9-81ED-4DB2-BD59-A6C34878D82A}">
                    <a16:rowId xmlns:a16="http://schemas.microsoft.com/office/drawing/2014/main" val="3427076294"/>
                  </a:ext>
                </a:extLst>
              </a:tr>
              <a:tr h="378636">
                <a:tc>
                  <a:txBody>
                    <a:bodyPr/>
                    <a:lstStyle/>
                    <a:p>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Thị Thu Trang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Member</a:t>
                      </a:r>
                    </a:p>
                  </a:txBody>
                  <a:tcPr/>
                </a:tc>
                <a:extLst>
                  <a:ext uri="{0D108BD9-81ED-4DB2-BD59-A6C34878D82A}">
                    <a16:rowId xmlns:a16="http://schemas.microsoft.com/office/drawing/2014/main" val="368345383"/>
                  </a:ext>
                </a:extLst>
              </a:tr>
              <a:tr h="431232">
                <a:tc>
                  <a:txBody>
                    <a:bodyPr/>
                    <a:lstStyle/>
                    <a:p>
                      <a:r>
                        <a:rPr lang="vi-VN" sz="2000" dirty="0">
                          <a:latin typeface="Times New Roman" panose="02020603050405020304" pitchFamily="18" charset="0"/>
                          <a:cs typeface="Times New Roman" panose="02020603050405020304" pitchFamily="18" charset="0"/>
                        </a:rPr>
                        <a:t>Phoumek Vorphaxai</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Member</a:t>
                      </a:r>
                    </a:p>
                  </a:txBody>
                  <a:tcPr/>
                </a:tc>
                <a:extLst>
                  <a:ext uri="{0D108BD9-81ED-4DB2-BD59-A6C34878D82A}">
                    <a16:rowId xmlns:a16="http://schemas.microsoft.com/office/drawing/2014/main" val="2059815206"/>
                  </a:ext>
                </a:extLst>
              </a:tr>
              <a:tr h="378636">
                <a:tc>
                  <a:txBody>
                    <a:bodyPr/>
                    <a:lstStyle/>
                    <a:p>
                      <a:r>
                        <a:rPr lang="en-US" sz="2000" dirty="0" err="1">
                          <a:latin typeface="Times New Roman" panose="02020603050405020304" pitchFamily="18" charset="0"/>
                          <a:cs typeface="Times New Roman" panose="02020603050405020304" pitchFamily="18" charset="0"/>
                        </a:rPr>
                        <a:t>Trần</a:t>
                      </a:r>
                      <a:r>
                        <a:rPr lang="en-US" sz="2000" dirty="0">
                          <a:latin typeface="Times New Roman" panose="02020603050405020304" pitchFamily="18" charset="0"/>
                          <a:cs typeface="Times New Roman" panose="02020603050405020304" pitchFamily="18" charset="0"/>
                        </a:rPr>
                        <a:t> Quang Trung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Member</a:t>
                      </a:r>
                    </a:p>
                  </a:txBody>
                  <a:tcPr/>
                </a:tc>
                <a:extLst>
                  <a:ext uri="{0D108BD9-81ED-4DB2-BD59-A6C34878D82A}">
                    <a16:rowId xmlns:a16="http://schemas.microsoft.com/office/drawing/2014/main" val="3675350309"/>
                  </a:ext>
                </a:extLst>
              </a:tr>
            </a:tbl>
          </a:graphicData>
        </a:graphic>
      </p:graphicFrame>
      <p:pic>
        <p:nvPicPr>
          <p:cNvPr id="13" name="Picture 12">
            <a:extLst>
              <a:ext uri="{FF2B5EF4-FFF2-40B4-BE49-F238E27FC236}">
                <a16:creationId xmlns:a16="http://schemas.microsoft.com/office/drawing/2014/main" id="{27D69402-BAB6-4F5D-9215-B17B8DDB8E86}"/>
              </a:ext>
            </a:extLst>
          </p:cNvPr>
          <p:cNvPicPr>
            <a:picLocks noChangeAspect="1"/>
          </p:cNvPicPr>
          <p:nvPr/>
        </p:nvPicPr>
        <p:blipFill rotWithShape="1">
          <a:blip r:embed="rId14">
            <a:extLst>
              <a:ext uri="{28A0092B-C50C-407E-A947-70E740481C1C}">
                <a14:useLocalDpi xmlns:a14="http://schemas.microsoft.com/office/drawing/2010/main" val="0"/>
              </a:ext>
            </a:extLst>
          </a:blip>
          <a:srcRect l="1367" r="1367"/>
          <a:stretch/>
        </p:blipFill>
        <p:spPr>
          <a:xfrm>
            <a:off x="9189298" y="1165454"/>
            <a:ext cx="1045467" cy="1094509"/>
          </a:xfrm>
          <a:prstGeom prst="roundRect">
            <a:avLst>
              <a:gd name="adj" fmla="val 13733"/>
            </a:avLst>
          </a:prstGeom>
          <a:ln>
            <a:noFill/>
          </a:ln>
        </p:spPr>
      </p:pic>
      <p:pic>
        <p:nvPicPr>
          <p:cNvPr id="14" name="Picture 13">
            <a:extLst>
              <a:ext uri="{FF2B5EF4-FFF2-40B4-BE49-F238E27FC236}">
                <a16:creationId xmlns:a16="http://schemas.microsoft.com/office/drawing/2014/main" id="{3D07BBC3-3DE1-424D-8550-02CDEF3035E0}"/>
              </a:ext>
            </a:extLst>
          </p:cNvPr>
          <p:cNvPicPr>
            <a:picLocks noChangeAspect="1"/>
          </p:cNvPicPr>
          <p:nvPr/>
        </p:nvPicPr>
        <p:blipFill rotWithShape="1">
          <a:blip r:embed="rId15">
            <a:extLst>
              <a:ext uri="{28A0092B-C50C-407E-A947-70E740481C1C}">
                <a14:useLocalDpi xmlns:a14="http://schemas.microsoft.com/office/drawing/2010/main" val="0"/>
              </a:ext>
            </a:extLst>
          </a:blip>
          <a:srcRect t="13949" b="13949"/>
          <a:stretch/>
        </p:blipFill>
        <p:spPr>
          <a:xfrm>
            <a:off x="10387015" y="1176931"/>
            <a:ext cx="1121650" cy="1078302"/>
          </a:xfrm>
          <a:prstGeom prst="roundRect">
            <a:avLst>
              <a:gd name="adj" fmla="val 12411"/>
            </a:avLst>
          </a:prstGeom>
          <a:ln>
            <a:noFill/>
          </a:ln>
        </p:spPr>
      </p:pic>
      <p:pic>
        <p:nvPicPr>
          <p:cNvPr id="15" name="Picture 14">
            <a:extLst>
              <a:ext uri="{FF2B5EF4-FFF2-40B4-BE49-F238E27FC236}">
                <a16:creationId xmlns:a16="http://schemas.microsoft.com/office/drawing/2014/main" id="{23E465DD-A77A-48F8-B5A9-6E8A3E41091B}"/>
              </a:ext>
            </a:extLst>
          </p:cNvPr>
          <p:cNvPicPr>
            <a:picLocks noChangeAspect="1"/>
          </p:cNvPicPr>
          <p:nvPr/>
        </p:nvPicPr>
        <p:blipFill rotWithShape="1">
          <a:blip r:embed="rId16">
            <a:extLst>
              <a:ext uri="{28A0092B-C50C-407E-A947-70E740481C1C}">
                <a14:useLocalDpi xmlns:a14="http://schemas.microsoft.com/office/drawing/2010/main" val="0"/>
              </a:ext>
            </a:extLst>
          </a:blip>
          <a:srcRect t="5783" b="5783"/>
          <a:stretch/>
        </p:blipFill>
        <p:spPr>
          <a:xfrm>
            <a:off x="8323487" y="2390798"/>
            <a:ext cx="1126445" cy="1094509"/>
          </a:xfrm>
          <a:prstGeom prst="roundRect">
            <a:avLst>
              <a:gd name="adj" fmla="val 11047"/>
            </a:avLst>
          </a:prstGeom>
          <a:ln>
            <a:noFill/>
          </a:ln>
        </p:spPr>
      </p:pic>
      <p:pic>
        <p:nvPicPr>
          <p:cNvPr id="16" name="Picture 15">
            <a:extLst>
              <a:ext uri="{FF2B5EF4-FFF2-40B4-BE49-F238E27FC236}">
                <a16:creationId xmlns:a16="http://schemas.microsoft.com/office/drawing/2014/main" id="{BBAE436A-FD30-40C8-BEBC-5E042E6923C6}"/>
              </a:ext>
            </a:extLst>
          </p:cNvPr>
          <p:cNvPicPr>
            <a:picLocks noChangeAspect="1"/>
          </p:cNvPicPr>
          <p:nvPr/>
        </p:nvPicPr>
        <p:blipFill rotWithShape="1">
          <a:blip r:embed="rId17">
            <a:extLst>
              <a:ext uri="{28A0092B-C50C-407E-A947-70E740481C1C}">
                <a14:useLocalDpi xmlns:a14="http://schemas.microsoft.com/office/drawing/2010/main" val="0"/>
              </a:ext>
            </a:extLst>
          </a:blip>
          <a:srcRect b="12438"/>
          <a:stretch/>
        </p:blipFill>
        <p:spPr>
          <a:xfrm>
            <a:off x="8204594" y="3566668"/>
            <a:ext cx="1245338" cy="1094510"/>
          </a:xfrm>
          <a:prstGeom prst="roundRect">
            <a:avLst>
              <a:gd name="adj" fmla="val 13961"/>
            </a:avLst>
          </a:prstGeom>
          <a:ln>
            <a:noFill/>
          </a:ln>
        </p:spPr>
      </p:pic>
      <p:pic>
        <p:nvPicPr>
          <p:cNvPr id="17" name="Picture 16">
            <a:extLst>
              <a:ext uri="{FF2B5EF4-FFF2-40B4-BE49-F238E27FC236}">
                <a16:creationId xmlns:a16="http://schemas.microsoft.com/office/drawing/2014/main" id="{4A201FDD-2EEA-4EF4-9B1A-D70FAB492C74}"/>
              </a:ext>
            </a:extLst>
          </p:cNvPr>
          <p:cNvPicPr>
            <a:picLocks noChangeAspect="1"/>
          </p:cNvPicPr>
          <p:nvPr/>
        </p:nvPicPr>
        <p:blipFill rotWithShape="1">
          <a:blip r:embed="rId18">
            <a:extLst>
              <a:ext uri="{28A0092B-C50C-407E-A947-70E740481C1C}">
                <a14:useLocalDpi xmlns:a14="http://schemas.microsoft.com/office/drawing/2010/main" val="0"/>
              </a:ext>
            </a:extLst>
          </a:blip>
          <a:srcRect t="3681" b="35115"/>
          <a:stretch/>
        </p:blipFill>
        <p:spPr>
          <a:xfrm>
            <a:off x="9514160" y="2314204"/>
            <a:ext cx="2497743" cy="2401214"/>
          </a:xfrm>
          <a:prstGeom prst="roundRect">
            <a:avLst>
              <a:gd name="adj" fmla="val 12410"/>
            </a:avLst>
          </a:prstGeom>
          <a:ln>
            <a:noFill/>
          </a:ln>
        </p:spPr>
      </p:pic>
      <p:pic>
        <p:nvPicPr>
          <p:cNvPr id="18" name="Picture 17">
            <a:extLst>
              <a:ext uri="{FF2B5EF4-FFF2-40B4-BE49-F238E27FC236}">
                <a16:creationId xmlns:a16="http://schemas.microsoft.com/office/drawing/2014/main" id="{DBF0B967-795B-4D8B-BDD3-D3C9A26877B4}"/>
              </a:ext>
            </a:extLst>
          </p:cNvPr>
          <p:cNvPicPr>
            <a:picLocks noChangeAspect="1"/>
          </p:cNvPicPr>
          <p:nvPr/>
        </p:nvPicPr>
        <p:blipFill rotWithShape="1">
          <a:blip r:embed="rId19">
            <a:extLst>
              <a:ext uri="{28A0092B-C50C-407E-A947-70E740481C1C}">
                <a14:useLocalDpi xmlns:a14="http://schemas.microsoft.com/office/drawing/2010/main" val="0"/>
              </a:ext>
            </a:extLst>
          </a:blip>
          <a:srcRect l="9005" t="6300" r="3607" b="5685"/>
          <a:stretch/>
        </p:blipFill>
        <p:spPr>
          <a:xfrm>
            <a:off x="9285320" y="4796779"/>
            <a:ext cx="1375455" cy="1039009"/>
          </a:xfrm>
          <a:prstGeom prst="roundRect">
            <a:avLst>
              <a:gd name="adj" fmla="val 9519"/>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B3A1989-349B-2140-F048-063258C57CBF}"/>
              </a:ext>
            </a:extLst>
          </p:cNvPr>
          <p:cNvGrpSpPr/>
          <p:nvPr/>
        </p:nvGrpSpPr>
        <p:grpSpPr>
          <a:xfrm>
            <a:off x="1104900" y="785298"/>
            <a:ext cx="9563986" cy="923330"/>
            <a:chOff x="1409700" y="732135"/>
            <a:chExt cx="9563986" cy="923330"/>
          </a:xfrm>
        </p:grpSpPr>
        <p:sp>
          <p:nvSpPr>
            <p:cNvPr id="4" name="Rectangle 3">
              <a:extLst>
                <a:ext uri="{FF2B5EF4-FFF2-40B4-BE49-F238E27FC236}">
                  <a16:creationId xmlns:a16="http://schemas.microsoft.com/office/drawing/2014/main" id="{559CE9EC-96D3-8D39-2EA5-07D01721F20E}"/>
                </a:ext>
              </a:extLst>
            </p:cNvPr>
            <p:cNvSpPr/>
            <p:nvPr/>
          </p:nvSpPr>
          <p:spPr>
            <a:xfrm>
              <a:off x="1409700" y="778470"/>
              <a:ext cx="279400" cy="83066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7FC88F-FB75-55BA-E132-183952E22048}"/>
                </a:ext>
              </a:extLst>
            </p:cNvPr>
            <p:cNvSpPr txBox="1"/>
            <p:nvPr/>
          </p:nvSpPr>
          <p:spPr>
            <a:xfrm>
              <a:off x="1982086" y="732135"/>
              <a:ext cx="8991600" cy="923330"/>
            </a:xfrm>
            <a:prstGeom prst="rect">
              <a:avLst/>
            </a:prstGeom>
            <a:noFill/>
          </p:spPr>
          <p:txBody>
            <a:bodyPr wrap="square" rtlCol="0">
              <a:spAutoFit/>
            </a:bodyPr>
            <a:lstStyle/>
            <a:p>
              <a:r>
                <a:rPr lang="en-US" sz="5400" b="1" spc="600" dirty="0">
                  <a:latin typeface="Aptos (Body)"/>
                </a:rPr>
                <a:t>INTRODUCTION</a:t>
              </a:r>
            </a:p>
          </p:txBody>
        </p:sp>
      </p:grpSp>
      <p:sp>
        <p:nvSpPr>
          <p:cNvPr id="6" name="TextBox 5">
            <a:extLst>
              <a:ext uri="{FF2B5EF4-FFF2-40B4-BE49-F238E27FC236}">
                <a16:creationId xmlns:a16="http://schemas.microsoft.com/office/drawing/2014/main" id="{4CF48B09-5B4D-DE6E-9F40-B330D8696DE7}"/>
              </a:ext>
            </a:extLst>
          </p:cNvPr>
          <p:cNvSpPr txBox="1"/>
          <p:nvPr/>
        </p:nvSpPr>
        <p:spPr>
          <a:xfrm>
            <a:off x="114301" y="1762620"/>
            <a:ext cx="7910622" cy="4708981"/>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In the modern context, social media has become an indispensable part of young people's lives. With the rapid growth of platforms such as Facebook, Instagram, </a:t>
            </a:r>
            <a:r>
              <a:rPr lang="en-US" sz="2000" dirty="0" err="1">
                <a:latin typeface="Times New Roman" panose="02020603050405020304" pitchFamily="18" charset="0"/>
                <a:cs typeface="Times New Roman" panose="02020603050405020304" pitchFamily="18" charset="0"/>
              </a:rPr>
              <a:t>TikTok</a:t>
            </a:r>
            <a:r>
              <a:rPr lang="en-US" sz="2000" dirty="0">
                <a:latin typeface="Times New Roman" panose="02020603050405020304" pitchFamily="18" charset="0"/>
                <a:cs typeface="Times New Roman" panose="02020603050405020304" pitchFamily="18" charset="0"/>
              </a:rPr>
              <a:t>, and YouTube, the consumption habits of the youth are increasingly influenced by online content, trends, and advertising campaigns. The shopping behavior of young people is not only shaped by direct advertisements but also by posts from celebrities, influencers, and product reviews from online communities. This impact extends beyond major cities and has begun to reach mountainous regions, where young people are gradually gaining access to technology and social media.</a:t>
            </a:r>
          </a:p>
          <a:p>
            <a:pPr algn="just"/>
            <a:r>
              <a:rPr lang="en-US" sz="2000" dirty="0">
                <a:latin typeface="Times New Roman" panose="02020603050405020304" pitchFamily="18" charset="0"/>
                <a:cs typeface="Times New Roman" panose="02020603050405020304" pitchFamily="18" charset="0"/>
              </a:rPr>
              <a:t>Online shopping has brought about a significant shift in the consumption habits of people in these areas. However, the question arises: To what extent does social media influence the shopping behavior of young people in Tuyên Quang City? And does this change in consumer behavior contribute positively or negatively to the economic development of these regions?</a:t>
            </a:r>
          </a:p>
        </p:txBody>
      </p:sp>
      <p:pic>
        <p:nvPicPr>
          <p:cNvPr id="9" name="Picture 8">
            <a:extLst>
              <a:ext uri="{FF2B5EF4-FFF2-40B4-BE49-F238E27FC236}">
                <a16:creationId xmlns:a16="http://schemas.microsoft.com/office/drawing/2014/main" id="{E9A7FB6F-CEDE-F386-118F-7F454889B82F}"/>
              </a:ext>
            </a:extLst>
          </p:cNvPr>
          <p:cNvPicPr>
            <a:picLocks noChangeAspect="1"/>
          </p:cNvPicPr>
          <p:nvPr/>
        </p:nvPicPr>
        <p:blipFill rotWithShape="1">
          <a:blip r:embed="rId2">
            <a:extLst>
              <a:ext uri="{28A0092B-C50C-407E-A947-70E740481C1C}">
                <a14:useLocalDpi xmlns:a14="http://schemas.microsoft.com/office/drawing/2010/main" val="0"/>
              </a:ext>
            </a:extLst>
          </a:blip>
          <a:srcRect t="14748" b="14748"/>
          <a:stretch/>
        </p:blipFill>
        <p:spPr>
          <a:xfrm>
            <a:off x="8024923" y="731306"/>
            <a:ext cx="3770888" cy="1771740"/>
          </a:xfrm>
          <a:prstGeom prst="rect">
            <a:avLst/>
          </a:prstGeom>
        </p:spPr>
      </p:pic>
      <p:pic>
        <p:nvPicPr>
          <p:cNvPr id="10" name="Picture 9">
            <a:extLst>
              <a:ext uri="{FF2B5EF4-FFF2-40B4-BE49-F238E27FC236}">
                <a16:creationId xmlns:a16="http://schemas.microsoft.com/office/drawing/2014/main" id="{09951AFD-1402-A290-55D8-A86C8FCF9F55}"/>
              </a:ext>
            </a:extLst>
          </p:cNvPr>
          <p:cNvPicPr>
            <a:picLocks noChangeAspect="1"/>
          </p:cNvPicPr>
          <p:nvPr/>
        </p:nvPicPr>
        <p:blipFill>
          <a:blip r:embed="rId3">
            <a:extLst>
              <a:ext uri="{28A0092B-C50C-407E-A947-70E740481C1C}">
                <a14:useLocalDpi xmlns:a14="http://schemas.microsoft.com/office/drawing/2010/main" val="0"/>
              </a:ext>
            </a:extLst>
          </a:blip>
          <a:srcRect t="8236" b="8236"/>
          <a:stretch/>
        </p:blipFill>
        <p:spPr>
          <a:xfrm>
            <a:off x="8024923" y="2583215"/>
            <a:ext cx="3770888" cy="1771740"/>
          </a:xfrm>
          <a:prstGeom prst="rect">
            <a:avLst/>
          </a:prstGeom>
        </p:spPr>
      </p:pic>
      <p:pic>
        <p:nvPicPr>
          <p:cNvPr id="11" name="Picture 10">
            <a:extLst>
              <a:ext uri="{FF2B5EF4-FFF2-40B4-BE49-F238E27FC236}">
                <a16:creationId xmlns:a16="http://schemas.microsoft.com/office/drawing/2014/main" id="{252FE94A-8B12-3FDB-D06A-702743BA7C3A}"/>
              </a:ext>
            </a:extLst>
          </p:cNvPr>
          <p:cNvPicPr>
            <a:picLocks noChangeAspect="1"/>
          </p:cNvPicPr>
          <p:nvPr/>
        </p:nvPicPr>
        <p:blipFill>
          <a:blip r:embed="rId4">
            <a:extLst>
              <a:ext uri="{28A0092B-C50C-407E-A947-70E740481C1C}">
                <a14:useLocalDpi xmlns:a14="http://schemas.microsoft.com/office/drawing/2010/main" val="0"/>
              </a:ext>
            </a:extLst>
          </a:blip>
          <a:srcRect t="8207" b="8207"/>
          <a:stretch/>
        </p:blipFill>
        <p:spPr>
          <a:xfrm>
            <a:off x="8024923" y="4435124"/>
            <a:ext cx="3770888" cy="1771740"/>
          </a:xfrm>
          <a:prstGeom prst="rect">
            <a:avLst/>
          </a:prstGeom>
        </p:spPr>
      </p:pic>
    </p:spTree>
    <p:extLst>
      <p:ext uri="{BB962C8B-B14F-4D97-AF65-F5344CB8AC3E}">
        <p14:creationId xmlns:p14="http://schemas.microsoft.com/office/powerpoint/2010/main" val="422616979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Arc 15">
            <a:extLst>
              <a:ext uri="{FF2B5EF4-FFF2-40B4-BE49-F238E27FC236}">
                <a16:creationId xmlns:a16="http://schemas.microsoft.com/office/drawing/2014/main" id="{C7D510D6-F743-946F-C359-6BDF16353DA3}"/>
              </a:ext>
            </a:extLst>
          </p:cNvPr>
          <p:cNvSpPr/>
          <p:nvPr/>
        </p:nvSpPr>
        <p:spPr>
          <a:xfrm>
            <a:off x="286512" y="1058921"/>
            <a:ext cx="4108621" cy="4554225"/>
          </a:xfrm>
          <a:prstGeom prst="arc">
            <a:avLst>
              <a:gd name="adj1" fmla="val 16200000"/>
              <a:gd name="adj2" fmla="val 5532116"/>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2" name="Group 111">
            <a:extLst>
              <a:ext uri="{FF2B5EF4-FFF2-40B4-BE49-F238E27FC236}">
                <a16:creationId xmlns:a16="http://schemas.microsoft.com/office/drawing/2014/main" id="{045EA9EC-A9E9-F2B7-99F6-5577DC7E42FB}"/>
              </a:ext>
            </a:extLst>
          </p:cNvPr>
          <p:cNvGrpSpPr/>
          <p:nvPr/>
        </p:nvGrpSpPr>
        <p:grpSpPr>
          <a:xfrm>
            <a:off x="1975577" y="390791"/>
            <a:ext cx="2564694" cy="851873"/>
            <a:chOff x="1975577" y="390791"/>
            <a:chExt cx="2564694" cy="851873"/>
          </a:xfrm>
        </p:grpSpPr>
        <p:sp>
          <p:nvSpPr>
            <p:cNvPr id="17" name="Oval 16">
              <a:extLst>
                <a:ext uri="{FF2B5EF4-FFF2-40B4-BE49-F238E27FC236}">
                  <a16:creationId xmlns:a16="http://schemas.microsoft.com/office/drawing/2014/main" id="{0B0304E1-17A9-D864-C55F-3FCE9E2F3DF5}"/>
                </a:ext>
              </a:extLst>
            </p:cNvPr>
            <p:cNvSpPr/>
            <p:nvPr/>
          </p:nvSpPr>
          <p:spPr>
            <a:xfrm>
              <a:off x="1975577" y="930333"/>
              <a:ext cx="365245" cy="312331"/>
            </a:xfrm>
            <a:prstGeom prst="ellipse">
              <a:avLst/>
            </a:prstGeom>
            <a:solidFill>
              <a:srgbClr val="294983"/>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4D81EB33-016B-9ECB-FFC3-8685B3A96B89}"/>
                </a:ext>
              </a:extLst>
            </p:cNvPr>
            <p:cNvCxnSpPr>
              <a:cxnSpLocks/>
              <a:stCxn id="17" idx="7"/>
              <a:endCxn id="25" idx="2"/>
            </p:cNvCxnSpPr>
            <p:nvPr/>
          </p:nvCxnSpPr>
          <p:spPr>
            <a:xfrm flipV="1">
              <a:off x="2287333" y="390791"/>
              <a:ext cx="2252938" cy="58528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9198BA20-E5D4-EDAF-7E68-3A1322A9B56A}"/>
              </a:ext>
            </a:extLst>
          </p:cNvPr>
          <p:cNvGrpSpPr/>
          <p:nvPr/>
        </p:nvGrpSpPr>
        <p:grpSpPr>
          <a:xfrm>
            <a:off x="4281915" y="3065960"/>
            <a:ext cx="1444818" cy="312331"/>
            <a:chOff x="3891401" y="2037291"/>
            <a:chExt cx="1444818" cy="312331"/>
          </a:xfrm>
        </p:grpSpPr>
        <p:sp>
          <p:nvSpPr>
            <p:cNvPr id="18" name="Oval 17">
              <a:extLst>
                <a:ext uri="{FF2B5EF4-FFF2-40B4-BE49-F238E27FC236}">
                  <a16:creationId xmlns:a16="http://schemas.microsoft.com/office/drawing/2014/main" id="{564B47E2-9AFA-328A-8508-F3E006D0FD94}"/>
                </a:ext>
              </a:extLst>
            </p:cNvPr>
            <p:cNvSpPr/>
            <p:nvPr/>
          </p:nvSpPr>
          <p:spPr>
            <a:xfrm>
              <a:off x="3891401" y="2037291"/>
              <a:ext cx="365245" cy="312331"/>
            </a:xfrm>
            <a:prstGeom prst="ellipse">
              <a:avLst/>
            </a:prstGeom>
            <a:solidFill>
              <a:srgbClr val="294983"/>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Straight Connector 53">
              <a:extLst>
                <a:ext uri="{FF2B5EF4-FFF2-40B4-BE49-F238E27FC236}">
                  <a16:creationId xmlns:a16="http://schemas.microsoft.com/office/drawing/2014/main" id="{BB8B521F-1C43-C30A-93F1-0A556B12B7B3}"/>
                </a:ext>
              </a:extLst>
            </p:cNvPr>
            <p:cNvCxnSpPr>
              <a:cxnSpLocks/>
              <a:stCxn id="18" idx="6"/>
            </p:cNvCxnSpPr>
            <p:nvPr/>
          </p:nvCxnSpPr>
          <p:spPr>
            <a:xfrm flipV="1">
              <a:off x="4256646" y="2170640"/>
              <a:ext cx="1079573" cy="2281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CF15DE06-B422-7DBA-D99B-D886E6CF8CD2}"/>
              </a:ext>
            </a:extLst>
          </p:cNvPr>
          <p:cNvGrpSpPr/>
          <p:nvPr/>
        </p:nvGrpSpPr>
        <p:grpSpPr>
          <a:xfrm>
            <a:off x="2203065" y="5440671"/>
            <a:ext cx="2499594" cy="654694"/>
            <a:chOff x="2203065" y="5440671"/>
            <a:chExt cx="2499594" cy="654694"/>
          </a:xfrm>
        </p:grpSpPr>
        <p:sp>
          <p:nvSpPr>
            <p:cNvPr id="20" name="Oval 19">
              <a:extLst>
                <a:ext uri="{FF2B5EF4-FFF2-40B4-BE49-F238E27FC236}">
                  <a16:creationId xmlns:a16="http://schemas.microsoft.com/office/drawing/2014/main" id="{C6D18D69-DD56-1F25-32A3-C70A9DD47FD9}"/>
                </a:ext>
              </a:extLst>
            </p:cNvPr>
            <p:cNvSpPr/>
            <p:nvPr/>
          </p:nvSpPr>
          <p:spPr>
            <a:xfrm>
              <a:off x="2203065" y="5440671"/>
              <a:ext cx="365245" cy="312331"/>
            </a:xfrm>
            <a:prstGeom prst="ellipse">
              <a:avLst/>
            </a:prstGeom>
            <a:solidFill>
              <a:srgbClr val="294983"/>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60">
              <a:extLst>
                <a:ext uri="{FF2B5EF4-FFF2-40B4-BE49-F238E27FC236}">
                  <a16:creationId xmlns:a16="http://schemas.microsoft.com/office/drawing/2014/main" id="{A073CA9E-384E-6FBC-9462-813D52620FFD}"/>
                </a:ext>
              </a:extLst>
            </p:cNvPr>
            <p:cNvCxnSpPr>
              <a:cxnSpLocks/>
              <a:stCxn id="20" idx="5"/>
              <a:endCxn id="28" idx="2"/>
            </p:cNvCxnSpPr>
            <p:nvPr/>
          </p:nvCxnSpPr>
          <p:spPr>
            <a:xfrm>
              <a:off x="2514821" y="5707262"/>
              <a:ext cx="2187838" cy="38810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878F2018-4FDE-841A-9429-ADE3F799C841}"/>
              </a:ext>
            </a:extLst>
          </p:cNvPr>
          <p:cNvGrpSpPr/>
          <p:nvPr/>
        </p:nvGrpSpPr>
        <p:grpSpPr>
          <a:xfrm>
            <a:off x="286511" y="1774042"/>
            <a:ext cx="3241613" cy="3307725"/>
            <a:chOff x="286511" y="1774042"/>
            <a:chExt cx="3241613" cy="3307725"/>
          </a:xfrm>
        </p:grpSpPr>
        <p:grpSp>
          <p:nvGrpSpPr>
            <p:cNvPr id="14" name="Group 13">
              <a:extLst>
                <a:ext uri="{FF2B5EF4-FFF2-40B4-BE49-F238E27FC236}">
                  <a16:creationId xmlns:a16="http://schemas.microsoft.com/office/drawing/2014/main" id="{149BC49E-89A9-CC11-0012-83F6FDBF2F51}"/>
                </a:ext>
              </a:extLst>
            </p:cNvPr>
            <p:cNvGrpSpPr/>
            <p:nvPr/>
          </p:nvGrpSpPr>
          <p:grpSpPr>
            <a:xfrm>
              <a:off x="1586926" y="1774042"/>
              <a:ext cx="1941198" cy="3307725"/>
              <a:chOff x="6772656" y="2459736"/>
              <a:chExt cx="1315800" cy="2560320"/>
            </a:xfrm>
          </p:grpSpPr>
          <p:sp>
            <p:nvSpPr>
              <p:cNvPr id="11" name="Freeform: Shape 10">
                <a:extLst>
                  <a:ext uri="{FF2B5EF4-FFF2-40B4-BE49-F238E27FC236}">
                    <a16:creationId xmlns:a16="http://schemas.microsoft.com/office/drawing/2014/main" id="{9E72382B-15A9-98D3-7431-FC404D0E0821}"/>
                  </a:ext>
                </a:extLst>
              </p:cNvPr>
              <p:cNvSpPr/>
              <p:nvPr/>
            </p:nvSpPr>
            <p:spPr>
              <a:xfrm flipV="1">
                <a:off x="6772656" y="3739896"/>
                <a:ext cx="1315800" cy="1280160"/>
              </a:xfrm>
              <a:custGeom>
                <a:avLst/>
                <a:gdLst>
                  <a:gd name="connsiteX0" fmla="*/ 0 w 1315800"/>
                  <a:gd name="connsiteY0" fmla="*/ 0 h 1280160"/>
                  <a:gd name="connsiteX1" fmla="*/ 1309938 w 1315800"/>
                  <a:gd name="connsiteY1" fmla="*/ 1165689 h 1280160"/>
                  <a:gd name="connsiteX2" fmla="*/ 1315800 w 1315800"/>
                  <a:gd name="connsiteY2" fmla="*/ 1280160 h 1280160"/>
                  <a:gd name="connsiteX3" fmla="*/ 0 w 1315800"/>
                  <a:gd name="connsiteY3" fmla="*/ 1280160 h 1280160"/>
                </a:gdLst>
                <a:ahLst/>
                <a:cxnLst>
                  <a:cxn ang="0">
                    <a:pos x="connsiteX0" y="connsiteY0"/>
                  </a:cxn>
                  <a:cxn ang="0">
                    <a:pos x="connsiteX1" y="connsiteY1"/>
                  </a:cxn>
                  <a:cxn ang="0">
                    <a:pos x="connsiteX2" y="connsiteY2"/>
                  </a:cxn>
                  <a:cxn ang="0">
                    <a:pos x="connsiteX3" y="connsiteY3"/>
                  </a:cxn>
                </a:cxnLst>
                <a:rect l="l" t="t" r="r" b="b"/>
                <a:pathLst>
                  <a:path w="1315800" h="1280160">
                    <a:moveTo>
                      <a:pt x="0" y="0"/>
                    </a:moveTo>
                    <a:cubicBezTo>
                      <a:pt x="681762" y="0"/>
                      <a:pt x="1242508" y="510939"/>
                      <a:pt x="1309938" y="1165689"/>
                    </a:cubicBezTo>
                    <a:lnTo>
                      <a:pt x="1315800" y="1280160"/>
                    </a:lnTo>
                    <a:lnTo>
                      <a:pt x="0" y="1280160"/>
                    </a:lnTo>
                    <a:close/>
                  </a:path>
                </a:pathLst>
              </a:custGeom>
              <a:solidFill>
                <a:srgbClr val="333399"/>
              </a:solidFill>
              <a:ln>
                <a:noFill/>
              </a:ln>
              <a:effectLst>
                <a:outerShdw blurRad="127000" dist="228600" dir="2700000" sx="98000" sy="98000" algn="ctr">
                  <a:srgbClr val="000000">
                    <a:alpha val="4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AF87A12B-404A-1C40-CACD-F3DA28B772F6}"/>
                  </a:ext>
                </a:extLst>
              </p:cNvPr>
              <p:cNvSpPr/>
              <p:nvPr/>
            </p:nvSpPr>
            <p:spPr>
              <a:xfrm>
                <a:off x="6772656" y="2459736"/>
                <a:ext cx="1315800" cy="1280160"/>
              </a:xfrm>
              <a:custGeom>
                <a:avLst/>
                <a:gdLst>
                  <a:gd name="connsiteX0" fmla="*/ 0 w 1315800"/>
                  <a:gd name="connsiteY0" fmla="*/ 0 h 1280160"/>
                  <a:gd name="connsiteX1" fmla="*/ 1309938 w 1315800"/>
                  <a:gd name="connsiteY1" fmla="*/ 1165689 h 1280160"/>
                  <a:gd name="connsiteX2" fmla="*/ 1315800 w 1315800"/>
                  <a:gd name="connsiteY2" fmla="*/ 1280160 h 1280160"/>
                  <a:gd name="connsiteX3" fmla="*/ 0 w 1315800"/>
                  <a:gd name="connsiteY3" fmla="*/ 1280160 h 1280160"/>
                </a:gdLst>
                <a:ahLst/>
                <a:cxnLst>
                  <a:cxn ang="0">
                    <a:pos x="connsiteX0" y="connsiteY0"/>
                  </a:cxn>
                  <a:cxn ang="0">
                    <a:pos x="connsiteX1" y="connsiteY1"/>
                  </a:cxn>
                  <a:cxn ang="0">
                    <a:pos x="connsiteX2" y="connsiteY2"/>
                  </a:cxn>
                  <a:cxn ang="0">
                    <a:pos x="connsiteX3" y="connsiteY3"/>
                  </a:cxn>
                </a:cxnLst>
                <a:rect l="l" t="t" r="r" b="b"/>
                <a:pathLst>
                  <a:path w="1315800" h="1280160">
                    <a:moveTo>
                      <a:pt x="0" y="0"/>
                    </a:moveTo>
                    <a:cubicBezTo>
                      <a:pt x="681762" y="0"/>
                      <a:pt x="1242508" y="510939"/>
                      <a:pt x="1309938" y="1165689"/>
                    </a:cubicBezTo>
                    <a:lnTo>
                      <a:pt x="1315800" y="1280160"/>
                    </a:lnTo>
                    <a:lnTo>
                      <a:pt x="0" y="1280160"/>
                    </a:lnTo>
                    <a:close/>
                  </a:path>
                </a:pathLst>
              </a:custGeom>
              <a:solidFill>
                <a:srgbClr val="000066"/>
              </a:solidFill>
              <a:ln>
                <a:noFill/>
              </a:ln>
              <a:effectLst>
                <a:outerShdw blurRad="127000" dist="228600" dir="2700000" sx="98000" sy="98000" algn="ctr">
                  <a:srgbClr val="000000">
                    <a:alpha val="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Oval 1">
              <a:extLst>
                <a:ext uri="{FF2B5EF4-FFF2-40B4-BE49-F238E27FC236}">
                  <a16:creationId xmlns:a16="http://schemas.microsoft.com/office/drawing/2014/main" id="{D8CE7DED-3EA3-9B54-25EB-5C13BFA89629}"/>
                </a:ext>
              </a:extLst>
            </p:cNvPr>
            <p:cNvSpPr/>
            <p:nvPr/>
          </p:nvSpPr>
          <p:spPr>
            <a:xfrm>
              <a:off x="286511" y="2104815"/>
              <a:ext cx="2713909" cy="2646180"/>
            </a:xfrm>
            <a:prstGeom prst="ellipse">
              <a:avLst/>
            </a:prstGeom>
            <a:solidFill>
              <a:schemeClr val="bg1"/>
            </a:solidFill>
            <a:ln>
              <a:noFill/>
            </a:ln>
            <a:effectLst>
              <a:outerShdw blurRad="127000" dist="228600" dir="2700000" sx="98000" sy="98000" algn="ctr">
                <a:srgbClr val="000000">
                  <a:alpha val="6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F3C8D846-CB9B-8F21-F409-EBF290DF80D7}"/>
                </a:ext>
              </a:extLst>
            </p:cNvPr>
            <p:cNvSpPr txBox="1"/>
            <p:nvPr/>
          </p:nvSpPr>
          <p:spPr>
            <a:xfrm>
              <a:off x="694818" y="3118657"/>
              <a:ext cx="1897293" cy="523220"/>
            </a:xfrm>
            <a:prstGeom prst="rect">
              <a:avLst/>
            </a:prstGeom>
            <a:noFill/>
          </p:spPr>
          <p:txBody>
            <a:bodyPr wrap="square" rtlCol="0">
              <a:spAutoFit/>
            </a:bodyPr>
            <a:lstStyle/>
            <a:p>
              <a:pPr algn="ctr"/>
              <a:r>
                <a:rPr lang="en-US" sz="2800" dirty="0">
                  <a:latin typeface="Bahnschrift SemiBold SemiConden" panose="020B0502040204020203" pitchFamily="34" charset="0"/>
                </a:rPr>
                <a:t>CONTENTS</a:t>
              </a:r>
            </a:p>
          </p:txBody>
        </p:sp>
      </p:grpSp>
      <p:grpSp>
        <p:nvGrpSpPr>
          <p:cNvPr id="105" name="Group 104">
            <a:extLst>
              <a:ext uri="{FF2B5EF4-FFF2-40B4-BE49-F238E27FC236}">
                <a16:creationId xmlns:a16="http://schemas.microsoft.com/office/drawing/2014/main" id="{9C9E6E48-5CA7-912B-E8BF-1E19400530B1}"/>
              </a:ext>
            </a:extLst>
          </p:cNvPr>
          <p:cNvGrpSpPr/>
          <p:nvPr/>
        </p:nvGrpSpPr>
        <p:grpSpPr>
          <a:xfrm>
            <a:off x="4540271" y="-13895"/>
            <a:ext cx="6121245" cy="914400"/>
            <a:chOff x="4540271" y="-13895"/>
            <a:chExt cx="6121245" cy="914400"/>
          </a:xfrm>
        </p:grpSpPr>
        <p:sp>
          <p:nvSpPr>
            <p:cNvPr id="80" name="Rectangle: Rounded Corners 79">
              <a:extLst>
                <a:ext uri="{FF2B5EF4-FFF2-40B4-BE49-F238E27FC236}">
                  <a16:creationId xmlns:a16="http://schemas.microsoft.com/office/drawing/2014/main" id="{C0A8687F-6089-57A3-6E27-23D233B84FBE}"/>
                </a:ext>
              </a:extLst>
            </p:cNvPr>
            <p:cNvSpPr/>
            <p:nvPr/>
          </p:nvSpPr>
          <p:spPr>
            <a:xfrm>
              <a:off x="4852027" y="0"/>
              <a:ext cx="5809489" cy="878168"/>
            </a:xfrm>
            <a:prstGeom prst="roundRect">
              <a:avLst>
                <a:gd name="adj" fmla="val 36039"/>
              </a:avLst>
            </a:prstGeom>
            <a:solidFill>
              <a:schemeClr val="accent1"/>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B7BEF16-05F8-CE0B-4AA0-2D9F2EAF7688}"/>
                </a:ext>
              </a:extLst>
            </p:cNvPr>
            <p:cNvSpPr/>
            <p:nvPr/>
          </p:nvSpPr>
          <p:spPr>
            <a:xfrm>
              <a:off x="4540271" y="60675"/>
              <a:ext cx="634409" cy="66023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raphic 92" descr="Magnifying glass">
              <a:extLst>
                <a:ext uri="{FF2B5EF4-FFF2-40B4-BE49-F238E27FC236}">
                  <a16:creationId xmlns:a16="http://schemas.microsoft.com/office/drawing/2014/main" id="{BD349643-2E57-C295-3018-3635D86C43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47116" y="-13895"/>
              <a:ext cx="914400" cy="914400"/>
            </a:xfrm>
            <a:prstGeom prst="rect">
              <a:avLst/>
            </a:prstGeom>
          </p:spPr>
        </p:pic>
        <p:sp>
          <p:nvSpPr>
            <p:cNvPr id="94" name="TextBox 93">
              <a:extLst>
                <a:ext uri="{FF2B5EF4-FFF2-40B4-BE49-F238E27FC236}">
                  <a16:creationId xmlns:a16="http://schemas.microsoft.com/office/drawing/2014/main" id="{51299754-DA94-FEC3-DCF5-67E0C8450A7F}"/>
                </a:ext>
              </a:extLst>
            </p:cNvPr>
            <p:cNvSpPr txBox="1"/>
            <p:nvPr/>
          </p:nvSpPr>
          <p:spPr>
            <a:xfrm>
              <a:off x="4731488" y="210967"/>
              <a:ext cx="454743" cy="369332"/>
            </a:xfrm>
            <a:prstGeom prst="rect">
              <a:avLst/>
            </a:prstGeom>
            <a:noFill/>
          </p:spPr>
          <p:txBody>
            <a:bodyPr wrap="square" rtlCol="0">
              <a:spAutoFit/>
            </a:bodyPr>
            <a:lstStyle/>
            <a:p>
              <a:r>
                <a:rPr lang="vi-VN" dirty="0">
                  <a:solidFill>
                    <a:schemeClr val="bg1"/>
                  </a:solidFill>
                </a:rPr>
                <a:t>I</a:t>
              </a:r>
              <a:endParaRPr lang="en-US" dirty="0">
                <a:solidFill>
                  <a:schemeClr val="bg1"/>
                </a:solidFill>
              </a:endParaRPr>
            </a:p>
          </p:txBody>
        </p:sp>
        <p:sp>
          <p:nvSpPr>
            <p:cNvPr id="100" name="TextBox 99">
              <a:extLst>
                <a:ext uri="{FF2B5EF4-FFF2-40B4-BE49-F238E27FC236}">
                  <a16:creationId xmlns:a16="http://schemas.microsoft.com/office/drawing/2014/main" id="{03F5A002-7881-1B2C-90A5-BE9F4D15F02B}"/>
                </a:ext>
              </a:extLst>
            </p:cNvPr>
            <p:cNvSpPr txBox="1"/>
            <p:nvPr/>
          </p:nvSpPr>
          <p:spPr>
            <a:xfrm>
              <a:off x="6239727" y="190497"/>
              <a:ext cx="3189768" cy="461665"/>
            </a:xfrm>
            <a:prstGeom prst="rect">
              <a:avLst/>
            </a:prstGeom>
            <a:noFill/>
          </p:spPr>
          <p:txBody>
            <a:bodyPr wrap="square" rtlCol="0">
              <a:spAutoFit/>
            </a:bodyPr>
            <a:lstStyle/>
            <a:p>
              <a:pPr algn="ctr"/>
              <a:r>
                <a:rPr lang="en-US" sz="2400" b="1" dirty="0">
                  <a:solidFill>
                    <a:schemeClr val="bg1"/>
                  </a:solidFill>
                  <a:latin typeface="+mj-lt"/>
                </a:rPr>
                <a:t>Concepts</a:t>
              </a:r>
            </a:p>
          </p:txBody>
        </p:sp>
      </p:grpSp>
      <p:grpSp>
        <p:nvGrpSpPr>
          <p:cNvPr id="106" name="Group 105">
            <a:extLst>
              <a:ext uri="{FF2B5EF4-FFF2-40B4-BE49-F238E27FC236}">
                <a16:creationId xmlns:a16="http://schemas.microsoft.com/office/drawing/2014/main" id="{B4A1E31C-465F-A329-8366-6E182639496B}"/>
              </a:ext>
            </a:extLst>
          </p:cNvPr>
          <p:cNvGrpSpPr/>
          <p:nvPr/>
        </p:nvGrpSpPr>
        <p:grpSpPr>
          <a:xfrm>
            <a:off x="5638027" y="2399709"/>
            <a:ext cx="6227962" cy="1666354"/>
            <a:chOff x="5695547" y="1187724"/>
            <a:chExt cx="6227962" cy="1666354"/>
          </a:xfrm>
        </p:grpSpPr>
        <p:sp>
          <p:nvSpPr>
            <p:cNvPr id="81" name="Rectangle: Rounded Corners 80">
              <a:extLst>
                <a:ext uri="{FF2B5EF4-FFF2-40B4-BE49-F238E27FC236}">
                  <a16:creationId xmlns:a16="http://schemas.microsoft.com/office/drawing/2014/main" id="{85B01A96-6EA7-0D39-00FD-AAF85BDAB0D1}"/>
                </a:ext>
              </a:extLst>
            </p:cNvPr>
            <p:cNvSpPr/>
            <p:nvPr/>
          </p:nvSpPr>
          <p:spPr>
            <a:xfrm>
              <a:off x="6114020" y="1187724"/>
              <a:ext cx="5809489" cy="1666354"/>
            </a:xfrm>
            <a:prstGeom prst="roundRect">
              <a:avLst>
                <a:gd name="adj" fmla="val 36039"/>
              </a:avLst>
            </a:prstGeom>
            <a:solidFill>
              <a:schemeClr val="accent1"/>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AAC0E7C-B70E-8CD3-415A-A34D0BC3FE1C}"/>
                </a:ext>
              </a:extLst>
            </p:cNvPr>
            <p:cNvSpPr/>
            <p:nvPr/>
          </p:nvSpPr>
          <p:spPr>
            <a:xfrm>
              <a:off x="5695547" y="1573947"/>
              <a:ext cx="634409" cy="66023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Graphic 84" descr="Head with gears">
              <a:extLst>
                <a:ext uri="{FF2B5EF4-FFF2-40B4-BE49-F238E27FC236}">
                  <a16:creationId xmlns:a16="http://schemas.microsoft.com/office/drawing/2014/main" id="{B036D73C-59E8-B277-C4DD-335864EDCF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79566" y="1515492"/>
              <a:ext cx="914400" cy="914400"/>
            </a:xfrm>
            <a:prstGeom prst="rect">
              <a:avLst/>
            </a:prstGeom>
          </p:spPr>
        </p:pic>
        <p:sp>
          <p:nvSpPr>
            <p:cNvPr id="95" name="TextBox 94">
              <a:extLst>
                <a:ext uri="{FF2B5EF4-FFF2-40B4-BE49-F238E27FC236}">
                  <a16:creationId xmlns:a16="http://schemas.microsoft.com/office/drawing/2014/main" id="{AC16375D-A39C-C766-AEEE-92BDDC52E8C0}"/>
                </a:ext>
              </a:extLst>
            </p:cNvPr>
            <p:cNvSpPr txBox="1"/>
            <p:nvPr/>
          </p:nvSpPr>
          <p:spPr>
            <a:xfrm>
              <a:off x="5874482" y="1721399"/>
              <a:ext cx="365245" cy="369332"/>
            </a:xfrm>
            <a:prstGeom prst="rect">
              <a:avLst/>
            </a:prstGeom>
            <a:noFill/>
          </p:spPr>
          <p:txBody>
            <a:bodyPr wrap="square" rtlCol="0">
              <a:spAutoFit/>
            </a:bodyPr>
            <a:lstStyle/>
            <a:p>
              <a:r>
                <a:rPr lang="vi-VN" dirty="0">
                  <a:solidFill>
                    <a:schemeClr val="bg1"/>
                  </a:solidFill>
                </a:rPr>
                <a:t>II</a:t>
              </a:r>
              <a:endParaRPr lang="en-US" dirty="0">
                <a:solidFill>
                  <a:schemeClr val="bg1"/>
                </a:solidFill>
              </a:endParaRPr>
            </a:p>
          </p:txBody>
        </p:sp>
      </p:grpSp>
      <p:grpSp>
        <p:nvGrpSpPr>
          <p:cNvPr id="3" name="Group 2">
            <a:extLst>
              <a:ext uri="{FF2B5EF4-FFF2-40B4-BE49-F238E27FC236}">
                <a16:creationId xmlns:a16="http://schemas.microsoft.com/office/drawing/2014/main" id="{3D709379-9869-5150-1530-53B5D9CE795C}"/>
              </a:ext>
            </a:extLst>
          </p:cNvPr>
          <p:cNvGrpSpPr/>
          <p:nvPr/>
        </p:nvGrpSpPr>
        <p:grpSpPr>
          <a:xfrm>
            <a:off x="4702659" y="5183368"/>
            <a:ext cx="6144714" cy="1691030"/>
            <a:chOff x="5778795" y="3508883"/>
            <a:chExt cx="6144714" cy="1691030"/>
          </a:xfrm>
        </p:grpSpPr>
        <p:grpSp>
          <p:nvGrpSpPr>
            <p:cNvPr id="107" name="Group 106">
              <a:extLst>
                <a:ext uri="{FF2B5EF4-FFF2-40B4-BE49-F238E27FC236}">
                  <a16:creationId xmlns:a16="http://schemas.microsoft.com/office/drawing/2014/main" id="{9A94B84E-67D2-072C-CF25-140837030055}"/>
                </a:ext>
              </a:extLst>
            </p:cNvPr>
            <p:cNvGrpSpPr/>
            <p:nvPr/>
          </p:nvGrpSpPr>
          <p:grpSpPr>
            <a:xfrm>
              <a:off x="5778795" y="3508883"/>
              <a:ext cx="6144714" cy="1691030"/>
              <a:chOff x="5778795" y="3508883"/>
              <a:chExt cx="6144714" cy="1691030"/>
            </a:xfrm>
          </p:grpSpPr>
          <p:sp>
            <p:nvSpPr>
              <p:cNvPr id="82" name="Rectangle: Rounded Corners 81">
                <a:extLst>
                  <a:ext uri="{FF2B5EF4-FFF2-40B4-BE49-F238E27FC236}">
                    <a16:creationId xmlns:a16="http://schemas.microsoft.com/office/drawing/2014/main" id="{BA996806-0723-797A-EED4-25ECED4AB4F8}"/>
                  </a:ext>
                </a:extLst>
              </p:cNvPr>
              <p:cNvSpPr/>
              <p:nvPr/>
            </p:nvSpPr>
            <p:spPr>
              <a:xfrm>
                <a:off x="6114020" y="3508883"/>
                <a:ext cx="5809489" cy="1691030"/>
              </a:xfrm>
              <a:prstGeom prst="roundRect">
                <a:avLst>
                  <a:gd name="adj" fmla="val 36039"/>
                </a:avLst>
              </a:prstGeom>
              <a:solidFill>
                <a:schemeClr val="accent1"/>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50EF043E-DD51-5EDE-F680-8839353F911E}"/>
                  </a:ext>
                </a:extLst>
              </p:cNvPr>
              <p:cNvSpPr/>
              <p:nvPr/>
            </p:nvSpPr>
            <p:spPr>
              <a:xfrm>
                <a:off x="5778795" y="4090764"/>
                <a:ext cx="634409" cy="66023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Graphic 88" descr="Person with idea">
                <a:extLst>
                  <a:ext uri="{FF2B5EF4-FFF2-40B4-BE49-F238E27FC236}">
                    <a16:creationId xmlns:a16="http://schemas.microsoft.com/office/drawing/2014/main" id="{A25A3785-7ED0-9F94-1258-1197248491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79566" y="3897198"/>
                <a:ext cx="914400" cy="914400"/>
              </a:xfrm>
              <a:prstGeom prst="rect">
                <a:avLst/>
              </a:prstGeom>
            </p:spPr>
          </p:pic>
          <p:sp>
            <p:nvSpPr>
              <p:cNvPr id="96" name="TextBox 95">
                <a:extLst>
                  <a:ext uri="{FF2B5EF4-FFF2-40B4-BE49-F238E27FC236}">
                    <a16:creationId xmlns:a16="http://schemas.microsoft.com/office/drawing/2014/main" id="{092147F6-9C2B-7ACE-7A0A-15219C518F00}"/>
                  </a:ext>
                </a:extLst>
              </p:cNvPr>
              <p:cNvSpPr txBox="1"/>
              <p:nvPr/>
            </p:nvSpPr>
            <p:spPr>
              <a:xfrm>
                <a:off x="5926652" y="4237879"/>
                <a:ext cx="708069" cy="366000"/>
              </a:xfrm>
              <a:prstGeom prst="rect">
                <a:avLst/>
              </a:prstGeom>
              <a:noFill/>
            </p:spPr>
            <p:txBody>
              <a:bodyPr wrap="square" rtlCol="0">
                <a:spAutoFit/>
              </a:bodyPr>
              <a:lstStyle/>
              <a:p>
                <a:r>
                  <a:rPr lang="vi-VN" dirty="0">
                    <a:solidFill>
                      <a:schemeClr val="bg1"/>
                    </a:solidFill>
                  </a:rPr>
                  <a:t>III</a:t>
                </a:r>
                <a:endParaRPr lang="en-US" dirty="0">
                  <a:solidFill>
                    <a:schemeClr val="bg1"/>
                  </a:solidFill>
                </a:endParaRPr>
              </a:p>
            </p:txBody>
          </p:sp>
        </p:grpSp>
        <p:sp>
          <p:nvSpPr>
            <p:cNvPr id="102" name="TextBox 101">
              <a:extLst>
                <a:ext uri="{FF2B5EF4-FFF2-40B4-BE49-F238E27FC236}">
                  <a16:creationId xmlns:a16="http://schemas.microsoft.com/office/drawing/2014/main" id="{98B470A8-8A0C-AE0C-4149-EBA4CACD4E0D}"/>
                </a:ext>
              </a:extLst>
            </p:cNvPr>
            <p:cNvSpPr txBox="1"/>
            <p:nvPr/>
          </p:nvSpPr>
          <p:spPr>
            <a:xfrm>
              <a:off x="6742516" y="3593023"/>
              <a:ext cx="4473536" cy="1569660"/>
            </a:xfrm>
            <a:prstGeom prst="rect">
              <a:avLst/>
            </a:prstGeom>
            <a:noFill/>
          </p:spPr>
          <p:txBody>
            <a:bodyPr wrap="square" rtlCol="0">
              <a:spAutoFit/>
            </a:bodyPr>
            <a:lstStyle/>
            <a:p>
              <a:pPr algn="ctr"/>
              <a:r>
                <a:rPr lang="en-US" sz="2400" dirty="0">
                  <a:solidFill>
                    <a:schemeClr val="bg1"/>
                  </a:solidFill>
                </a:rPr>
                <a:t>Optimal Solutions to Maximize the Impact of Social Media on the Shopping Behavior of Youth in Tuyen Quang City</a:t>
              </a:r>
              <a:endParaRPr lang="en-US" dirty="0">
                <a:solidFill>
                  <a:schemeClr val="bg1"/>
                </a:solidFill>
              </a:endParaRPr>
            </a:p>
          </p:txBody>
        </p:sp>
      </p:grpSp>
      <p:sp>
        <p:nvSpPr>
          <p:cNvPr id="5" name="Rectangle 2">
            <a:extLst>
              <a:ext uri="{FF2B5EF4-FFF2-40B4-BE49-F238E27FC236}">
                <a16:creationId xmlns:a16="http://schemas.microsoft.com/office/drawing/2014/main" id="{010FAD42-D2C9-42E6-BB59-BD3BCD3833EC}"/>
              </a:ext>
            </a:extLst>
          </p:cNvPr>
          <p:cNvSpPr>
            <a:spLocks noChangeArrowheads="1"/>
          </p:cNvSpPr>
          <p:nvPr/>
        </p:nvSpPr>
        <p:spPr bwMode="auto">
          <a:xfrm>
            <a:off x="6723196" y="2672381"/>
            <a:ext cx="410862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Arial" panose="020B0604020202020204" pitchFamily="34" charset="0"/>
              </a:rPr>
              <a:t>The behavior and psychology of young people in Tuyen Quang City when using social networks</a:t>
            </a:r>
          </a:p>
        </p:txBody>
      </p:sp>
    </p:spTree>
    <p:extLst>
      <p:ext uri="{BB962C8B-B14F-4D97-AF65-F5344CB8AC3E}">
        <p14:creationId xmlns:p14="http://schemas.microsoft.com/office/powerpoint/2010/main" val="338259934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p:cTn id="7" dur="1000" fill="hold"/>
                                        <p:tgtEl>
                                          <p:spTgt spid="104"/>
                                        </p:tgtEl>
                                        <p:attrNameLst>
                                          <p:attrName>ppt_w</p:attrName>
                                        </p:attrNameLst>
                                      </p:cBhvr>
                                      <p:tavLst>
                                        <p:tav tm="0">
                                          <p:val>
                                            <p:fltVal val="0"/>
                                          </p:val>
                                        </p:tav>
                                        <p:tav tm="100000">
                                          <p:val>
                                            <p:strVal val="#ppt_w"/>
                                          </p:val>
                                        </p:tav>
                                      </p:tavLst>
                                    </p:anim>
                                    <p:anim calcmode="lin" valueType="num">
                                      <p:cBhvr>
                                        <p:cTn id="8" dur="1000" fill="hold"/>
                                        <p:tgtEl>
                                          <p:spTgt spid="104"/>
                                        </p:tgtEl>
                                        <p:attrNameLst>
                                          <p:attrName>ppt_h</p:attrName>
                                        </p:attrNameLst>
                                      </p:cBhvr>
                                      <p:tavLst>
                                        <p:tav tm="0">
                                          <p:val>
                                            <p:fltVal val="0"/>
                                          </p:val>
                                        </p:tav>
                                        <p:tav tm="100000">
                                          <p:val>
                                            <p:strVal val="#ppt_h"/>
                                          </p:val>
                                        </p:tav>
                                      </p:tavLst>
                                    </p:anim>
                                    <p:anim calcmode="lin" valueType="num">
                                      <p:cBhvr>
                                        <p:cTn id="9" dur="1000" fill="hold"/>
                                        <p:tgtEl>
                                          <p:spTgt spid="104"/>
                                        </p:tgtEl>
                                        <p:attrNameLst>
                                          <p:attrName>style.rotation</p:attrName>
                                        </p:attrNameLst>
                                      </p:cBhvr>
                                      <p:tavLst>
                                        <p:tav tm="0">
                                          <p:val>
                                            <p:fltVal val="90"/>
                                          </p:val>
                                        </p:tav>
                                        <p:tav tm="100000">
                                          <p:val>
                                            <p:fltVal val="0"/>
                                          </p:val>
                                        </p:tav>
                                      </p:tavLst>
                                    </p:anim>
                                    <p:animEffect transition="in" filter="fade">
                                      <p:cBhvr>
                                        <p:cTn id="10" dur="1000"/>
                                        <p:tgtEl>
                                          <p:spTgt spid="10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left)">
                                      <p:cBhvr>
                                        <p:cTn id="20" dur="500"/>
                                        <p:tgtEl>
                                          <p:spTgt spid="1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down)">
                                      <p:cBhvr>
                                        <p:cTn id="25" dur="500"/>
                                        <p:tgtEl>
                                          <p:spTgt spid="10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wipe(down)">
                                      <p:cBhvr>
                                        <p:cTn id="30" dur="500"/>
                                        <p:tgtEl>
                                          <p:spTgt spid="1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wipe(down)">
                                      <p:cBhvr>
                                        <p:cTn id="35" dur="500"/>
                                        <p:tgtEl>
                                          <p:spTgt spid="10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5"/>
                                        </p:tgtEl>
                                        <p:attrNameLst>
                                          <p:attrName>style.visibility</p:attrName>
                                        </p:attrNameLst>
                                      </p:cBhvr>
                                      <p:to>
                                        <p:strVal val="visible"/>
                                      </p:to>
                                    </p:set>
                                    <p:animEffect transition="in" filter="wipe(left)">
                                      <p:cBhvr>
                                        <p:cTn id="40" dur="500"/>
                                        <p:tgtEl>
                                          <p:spTgt spid="1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C873CC-79F8-4AF5-56E1-10A98D1FBBA7}"/>
              </a:ext>
            </a:extLst>
          </p:cNvPr>
          <p:cNvSpPr txBox="1"/>
          <p:nvPr/>
        </p:nvSpPr>
        <p:spPr>
          <a:xfrm rot="10800000" flipH="1" flipV="1">
            <a:off x="928358" y="635605"/>
            <a:ext cx="8542174" cy="600164"/>
          </a:xfrm>
          <a:prstGeom prst="rect">
            <a:avLst/>
          </a:prstGeom>
          <a:noFill/>
        </p:spPr>
        <p:txBody>
          <a:bodyPr wrap="square" rtlCol="0">
            <a:spAutoFit/>
          </a:bodyPr>
          <a:lstStyle/>
          <a:p>
            <a:r>
              <a:rPr lang="en-US" sz="3300" b="1" spc="600" dirty="0">
                <a:solidFill>
                  <a:schemeClr val="accent1">
                    <a:lumMod val="75000"/>
                  </a:schemeClr>
                </a:solidFill>
                <a:latin typeface="Aptos (Body)"/>
              </a:rPr>
              <a:t>CONCEPTS</a:t>
            </a:r>
          </a:p>
        </p:txBody>
      </p:sp>
      <p:sp>
        <p:nvSpPr>
          <p:cNvPr id="5" name="Rectangle 4">
            <a:extLst>
              <a:ext uri="{FF2B5EF4-FFF2-40B4-BE49-F238E27FC236}">
                <a16:creationId xmlns:a16="http://schemas.microsoft.com/office/drawing/2014/main" id="{C4616AE4-F1C3-35A7-7313-7FB4E98937A8}"/>
              </a:ext>
            </a:extLst>
          </p:cNvPr>
          <p:cNvSpPr/>
          <p:nvPr/>
        </p:nvSpPr>
        <p:spPr>
          <a:xfrm>
            <a:off x="661657" y="643298"/>
            <a:ext cx="266701" cy="58477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C6BFDA-DE68-9786-3B41-63B597D010F6}"/>
              </a:ext>
            </a:extLst>
          </p:cNvPr>
          <p:cNvSpPr txBox="1"/>
          <p:nvPr/>
        </p:nvSpPr>
        <p:spPr>
          <a:xfrm>
            <a:off x="442913" y="1669044"/>
            <a:ext cx="6486525" cy="4093428"/>
          </a:xfrm>
          <a:prstGeom prst="rect">
            <a:avLst/>
          </a:prstGeom>
          <a:noFill/>
        </p:spPr>
        <p:txBody>
          <a:bodyPr wrap="square" rtlCol="0">
            <a:spAutoFit/>
          </a:bodyPr>
          <a:lstStyle/>
          <a:p>
            <a:pPr algn="just"/>
            <a:r>
              <a:rPr lang="en-US" sz="2000" b="1" dirty="0"/>
              <a:t>Social Network</a:t>
            </a:r>
            <a:r>
              <a:rPr lang="en-US" sz="2000" dirty="0"/>
              <a:t> refers to a structure or platform that facilitates connections and interactions among individuals, organizations, or entities, allowing them to share information, ideas, and resources. In the context of digital technology, a </a:t>
            </a:r>
            <a:r>
              <a:rPr lang="en-US" sz="2000" b="1" dirty="0"/>
              <a:t>social network</a:t>
            </a:r>
            <a:r>
              <a:rPr lang="en-US" sz="2000" dirty="0"/>
              <a:t> typically describes online platforms (such as Facebook, Instagram, LinkedIn, Twitter, etc.) that enable users to communicate, engage, and build relationships through features like messaging, posting content, commenting, and following other users.</a:t>
            </a:r>
          </a:p>
          <a:p>
            <a:pPr algn="just"/>
            <a:r>
              <a:rPr lang="en-US" sz="2000" dirty="0"/>
              <a:t>Social networks serve various purposes, including personal communication, professional networking, entertainment, and marketing, and play a significant role in shaping social interactions and cultural trends in modern society.</a:t>
            </a:r>
          </a:p>
        </p:txBody>
      </p:sp>
      <p:grpSp>
        <p:nvGrpSpPr>
          <p:cNvPr id="32" name="Group 31">
            <a:extLst>
              <a:ext uri="{FF2B5EF4-FFF2-40B4-BE49-F238E27FC236}">
                <a16:creationId xmlns:a16="http://schemas.microsoft.com/office/drawing/2014/main" id="{BA7A9AAB-14C9-07C0-35AD-CC6F8A4A1DD5}"/>
              </a:ext>
            </a:extLst>
          </p:cNvPr>
          <p:cNvGrpSpPr/>
          <p:nvPr/>
        </p:nvGrpSpPr>
        <p:grpSpPr>
          <a:xfrm>
            <a:off x="7379564" y="1045614"/>
            <a:ext cx="3669436" cy="4766772"/>
            <a:chOff x="8873832" y="1003859"/>
            <a:chExt cx="2346230" cy="4766772"/>
          </a:xfrm>
          <a:blipFill>
            <a:blip r:embed="rId2"/>
            <a:stretch>
              <a:fillRect/>
            </a:stretch>
          </a:blipFill>
        </p:grpSpPr>
        <p:sp>
          <p:nvSpPr>
            <p:cNvPr id="19" name="Rectangle: Rounded Corners 18">
              <a:extLst>
                <a:ext uri="{FF2B5EF4-FFF2-40B4-BE49-F238E27FC236}">
                  <a16:creationId xmlns:a16="http://schemas.microsoft.com/office/drawing/2014/main" id="{8D609352-039D-B61C-0100-6969CB81ADEC}"/>
                </a:ext>
              </a:extLst>
            </p:cNvPr>
            <p:cNvSpPr/>
            <p:nvPr/>
          </p:nvSpPr>
          <p:spPr>
            <a:xfrm>
              <a:off x="8882299" y="1005917"/>
              <a:ext cx="1309162" cy="139146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E72CF5A-F2B3-4FB0-02EA-8E0AFEA9EE11}"/>
                </a:ext>
              </a:extLst>
            </p:cNvPr>
            <p:cNvSpPr/>
            <p:nvPr/>
          </p:nvSpPr>
          <p:spPr>
            <a:xfrm>
              <a:off x="10313706" y="1003859"/>
              <a:ext cx="906356" cy="1246861"/>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4095C28-91C0-3841-6753-0E47389BED3E}"/>
                </a:ext>
              </a:extLst>
            </p:cNvPr>
            <p:cNvSpPr/>
            <p:nvPr/>
          </p:nvSpPr>
          <p:spPr>
            <a:xfrm>
              <a:off x="8873832" y="2509365"/>
              <a:ext cx="1336961" cy="203189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4D8970AC-F78F-3E2F-AC67-15CB22719DE8}"/>
                </a:ext>
              </a:extLst>
            </p:cNvPr>
            <p:cNvSpPr/>
            <p:nvPr/>
          </p:nvSpPr>
          <p:spPr>
            <a:xfrm>
              <a:off x="8873832" y="4653242"/>
              <a:ext cx="1336961" cy="1117389"/>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431FB1D-BB65-D1DF-3746-D73B60675CD3}"/>
                </a:ext>
              </a:extLst>
            </p:cNvPr>
            <p:cNvSpPr/>
            <p:nvPr/>
          </p:nvSpPr>
          <p:spPr>
            <a:xfrm>
              <a:off x="10293518" y="4653242"/>
              <a:ext cx="906356" cy="1117389"/>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0115AAC-AAD1-2AC2-C5AA-AC79EEC30F47}"/>
                </a:ext>
              </a:extLst>
            </p:cNvPr>
            <p:cNvSpPr/>
            <p:nvPr/>
          </p:nvSpPr>
          <p:spPr>
            <a:xfrm>
              <a:off x="10296014" y="3381328"/>
              <a:ext cx="906356" cy="1136339"/>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062FFF99-36F8-F9AF-EC15-5609149652B1}"/>
                </a:ext>
              </a:extLst>
            </p:cNvPr>
            <p:cNvSpPr/>
            <p:nvPr/>
          </p:nvSpPr>
          <p:spPr>
            <a:xfrm>
              <a:off x="10308714" y="2346176"/>
              <a:ext cx="906356" cy="939694"/>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0522764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C873CC-79F8-4AF5-56E1-10A98D1FBBA7}"/>
              </a:ext>
            </a:extLst>
          </p:cNvPr>
          <p:cNvSpPr txBox="1"/>
          <p:nvPr/>
        </p:nvSpPr>
        <p:spPr>
          <a:xfrm rot="10800000" flipH="1" flipV="1">
            <a:off x="1123192" y="511208"/>
            <a:ext cx="8542174" cy="584775"/>
          </a:xfrm>
          <a:prstGeom prst="rect">
            <a:avLst/>
          </a:prstGeom>
          <a:noFill/>
        </p:spPr>
        <p:txBody>
          <a:bodyPr wrap="square" rtlCol="0">
            <a:spAutoFit/>
          </a:bodyPr>
          <a:lstStyle/>
          <a:p>
            <a:r>
              <a:rPr lang="en-US" sz="3200" dirty="0"/>
              <a:t>FEATURES OF SOCIAL MEDIA</a:t>
            </a:r>
            <a:endParaRPr lang="en-US" sz="3200" b="1" spc="600" dirty="0">
              <a:solidFill>
                <a:schemeClr val="accent1">
                  <a:lumMod val="75000"/>
                </a:schemeClr>
              </a:solidFill>
              <a:latin typeface="Aptos (Body)"/>
            </a:endParaRPr>
          </a:p>
        </p:txBody>
      </p:sp>
      <p:sp>
        <p:nvSpPr>
          <p:cNvPr id="5" name="Rectangle 4">
            <a:extLst>
              <a:ext uri="{FF2B5EF4-FFF2-40B4-BE49-F238E27FC236}">
                <a16:creationId xmlns:a16="http://schemas.microsoft.com/office/drawing/2014/main" id="{C4616AE4-F1C3-35A7-7313-7FB4E98937A8}"/>
              </a:ext>
            </a:extLst>
          </p:cNvPr>
          <p:cNvSpPr/>
          <p:nvPr/>
        </p:nvSpPr>
        <p:spPr>
          <a:xfrm>
            <a:off x="858252" y="554546"/>
            <a:ext cx="144377" cy="49810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09272C8-0404-24E9-F5D4-C40A7282BEE9}"/>
              </a:ext>
            </a:extLst>
          </p:cNvPr>
          <p:cNvGrpSpPr/>
          <p:nvPr/>
        </p:nvGrpSpPr>
        <p:grpSpPr>
          <a:xfrm>
            <a:off x="858253" y="1475872"/>
            <a:ext cx="7485647" cy="850232"/>
            <a:chOff x="858253" y="1475872"/>
            <a:chExt cx="7485647" cy="850232"/>
          </a:xfrm>
        </p:grpSpPr>
        <p:sp>
          <p:nvSpPr>
            <p:cNvPr id="3" name="Rectangle: Rounded Corners 2">
              <a:extLst>
                <a:ext uri="{FF2B5EF4-FFF2-40B4-BE49-F238E27FC236}">
                  <a16:creationId xmlns:a16="http://schemas.microsoft.com/office/drawing/2014/main" id="{02850250-2DF8-F8FC-62EC-8A9D658FFBA8}"/>
                </a:ext>
              </a:extLst>
            </p:cNvPr>
            <p:cNvSpPr/>
            <p:nvPr/>
          </p:nvSpPr>
          <p:spPr>
            <a:xfrm>
              <a:off x="858253" y="1475872"/>
              <a:ext cx="7485647" cy="85023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8BB6702-6FB0-910A-4CFF-5A0E77777724}"/>
                </a:ext>
              </a:extLst>
            </p:cNvPr>
            <p:cNvSpPr txBox="1"/>
            <p:nvPr/>
          </p:nvSpPr>
          <p:spPr>
            <a:xfrm>
              <a:off x="1315453" y="1555174"/>
              <a:ext cx="6609347" cy="646331"/>
            </a:xfrm>
            <a:prstGeom prst="rect">
              <a:avLst/>
            </a:prstGeom>
            <a:noFill/>
          </p:spPr>
          <p:txBody>
            <a:bodyPr wrap="square" rtlCol="0">
              <a:spAutoFit/>
            </a:bodyPr>
            <a:lstStyle/>
            <a:p>
              <a:pPr marL="285750" indent="-285750">
                <a:buFont typeface="Wingdings" panose="05000000000000000000" pitchFamily="2" charset="2"/>
                <a:buChar char="ü"/>
              </a:pPr>
              <a:r>
                <a:rPr lang="en-US" sz="3600" b="1" dirty="0"/>
                <a:t>Network Attribute</a:t>
              </a:r>
              <a:endParaRPr lang="en-US" dirty="0"/>
            </a:p>
          </p:txBody>
        </p:sp>
      </p:grpSp>
      <p:grpSp>
        <p:nvGrpSpPr>
          <p:cNvPr id="18" name="Group 17">
            <a:extLst>
              <a:ext uri="{FF2B5EF4-FFF2-40B4-BE49-F238E27FC236}">
                <a16:creationId xmlns:a16="http://schemas.microsoft.com/office/drawing/2014/main" id="{EEA8448C-6E44-9866-BFDE-A13348598640}"/>
              </a:ext>
            </a:extLst>
          </p:cNvPr>
          <p:cNvGrpSpPr/>
          <p:nvPr/>
        </p:nvGrpSpPr>
        <p:grpSpPr>
          <a:xfrm>
            <a:off x="834433" y="2553592"/>
            <a:ext cx="7485647" cy="850232"/>
            <a:chOff x="834433" y="2553592"/>
            <a:chExt cx="7485647" cy="850232"/>
          </a:xfrm>
        </p:grpSpPr>
        <p:sp>
          <p:nvSpPr>
            <p:cNvPr id="2" name="Rectangle: Rounded Corners 1">
              <a:extLst>
                <a:ext uri="{FF2B5EF4-FFF2-40B4-BE49-F238E27FC236}">
                  <a16:creationId xmlns:a16="http://schemas.microsoft.com/office/drawing/2014/main" id="{F5B64E75-B927-0E06-2DE7-1BFAC20E319D}"/>
                </a:ext>
              </a:extLst>
            </p:cNvPr>
            <p:cNvSpPr/>
            <p:nvPr/>
          </p:nvSpPr>
          <p:spPr>
            <a:xfrm>
              <a:off x="834433" y="2553592"/>
              <a:ext cx="7485647" cy="85023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0AEE03-4D1A-60FF-F26B-E94E6E34B462}"/>
                </a:ext>
              </a:extLst>
            </p:cNvPr>
            <p:cNvSpPr txBox="1"/>
            <p:nvPr/>
          </p:nvSpPr>
          <p:spPr>
            <a:xfrm>
              <a:off x="1315453" y="2659854"/>
              <a:ext cx="6609347" cy="646331"/>
            </a:xfrm>
            <a:prstGeom prst="rect">
              <a:avLst/>
            </a:prstGeom>
            <a:noFill/>
          </p:spPr>
          <p:txBody>
            <a:bodyPr wrap="square" rtlCol="0">
              <a:spAutoFit/>
            </a:bodyPr>
            <a:lstStyle/>
            <a:p>
              <a:pPr marL="285750" indent="-285750">
                <a:buFont typeface="Wingdings" panose="05000000000000000000" pitchFamily="2" charset="2"/>
                <a:buChar char="ü"/>
              </a:pPr>
              <a:r>
                <a:rPr lang="en-US" sz="3600" b="1" dirty="0"/>
                <a:t>Interactivity</a:t>
              </a:r>
              <a:endParaRPr lang="en-US" dirty="0">
                <a:solidFill>
                  <a:schemeClr val="accent1">
                    <a:lumMod val="75000"/>
                  </a:schemeClr>
                </a:solidFill>
              </a:endParaRPr>
            </a:p>
          </p:txBody>
        </p:sp>
      </p:grpSp>
      <p:grpSp>
        <p:nvGrpSpPr>
          <p:cNvPr id="19" name="Group 18">
            <a:extLst>
              <a:ext uri="{FF2B5EF4-FFF2-40B4-BE49-F238E27FC236}">
                <a16:creationId xmlns:a16="http://schemas.microsoft.com/office/drawing/2014/main" id="{6C6B3AB5-C93D-E478-7140-16579006A933}"/>
              </a:ext>
            </a:extLst>
          </p:cNvPr>
          <p:cNvGrpSpPr/>
          <p:nvPr/>
        </p:nvGrpSpPr>
        <p:grpSpPr>
          <a:xfrm>
            <a:off x="858252" y="3631312"/>
            <a:ext cx="7485647" cy="850232"/>
            <a:chOff x="858252" y="3631312"/>
            <a:chExt cx="7485647" cy="850232"/>
          </a:xfrm>
        </p:grpSpPr>
        <p:sp>
          <p:nvSpPr>
            <p:cNvPr id="7" name="Rectangle: Rounded Corners 6">
              <a:extLst>
                <a:ext uri="{FF2B5EF4-FFF2-40B4-BE49-F238E27FC236}">
                  <a16:creationId xmlns:a16="http://schemas.microsoft.com/office/drawing/2014/main" id="{6CFEA5E4-03B4-72EA-9500-57D785E57E0C}"/>
                </a:ext>
              </a:extLst>
            </p:cNvPr>
            <p:cNvSpPr/>
            <p:nvPr/>
          </p:nvSpPr>
          <p:spPr>
            <a:xfrm>
              <a:off x="858252" y="3631312"/>
              <a:ext cx="7485647" cy="85023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506002F-F57C-5373-0006-9EF66DE08A0E}"/>
                </a:ext>
              </a:extLst>
            </p:cNvPr>
            <p:cNvSpPr txBox="1"/>
            <p:nvPr/>
          </p:nvSpPr>
          <p:spPr>
            <a:xfrm>
              <a:off x="1315453" y="3783712"/>
              <a:ext cx="6609347" cy="646331"/>
            </a:xfrm>
            <a:prstGeom prst="rect">
              <a:avLst/>
            </a:prstGeom>
            <a:noFill/>
          </p:spPr>
          <p:txBody>
            <a:bodyPr wrap="square" rtlCol="0">
              <a:spAutoFit/>
            </a:bodyPr>
            <a:lstStyle/>
            <a:p>
              <a:pPr marL="285750" indent="-285750">
                <a:buFont typeface="Wingdings" panose="05000000000000000000" pitchFamily="2" charset="2"/>
                <a:buChar char="ü"/>
              </a:pPr>
              <a:r>
                <a:rPr lang="en-US" sz="3600" b="1" dirty="0"/>
                <a:t>Personalization</a:t>
              </a:r>
              <a:endParaRPr lang="en-US" dirty="0"/>
            </a:p>
          </p:txBody>
        </p:sp>
      </p:grpSp>
      <p:grpSp>
        <p:nvGrpSpPr>
          <p:cNvPr id="20" name="Group 19">
            <a:extLst>
              <a:ext uri="{FF2B5EF4-FFF2-40B4-BE49-F238E27FC236}">
                <a16:creationId xmlns:a16="http://schemas.microsoft.com/office/drawing/2014/main" id="{834DA9A2-8946-5BC4-E7CF-DD8C2F8081A7}"/>
              </a:ext>
            </a:extLst>
          </p:cNvPr>
          <p:cNvGrpSpPr/>
          <p:nvPr/>
        </p:nvGrpSpPr>
        <p:grpSpPr>
          <a:xfrm>
            <a:off x="834434" y="4633944"/>
            <a:ext cx="7485647" cy="850232"/>
            <a:chOff x="834434" y="4633944"/>
            <a:chExt cx="7485647" cy="850232"/>
          </a:xfrm>
        </p:grpSpPr>
        <p:sp>
          <p:nvSpPr>
            <p:cNvPr id="8" name="Rectangle: Rounded Corners 7">
              <a:extLst>
                <a:ext uri="{FF2B5EF4-FFF2-40B4-BE49-F238E27FC236}">
                  <a16:creationId xmlns:a16="http://schemas.microsoft.com/office/drawing/2014/main" id="{ED33644A-D59B-14A1-5A03-B86AA68AC390}"/>
                </a:ext>
              </a:extLst>
            </p:cNvPr>
            <p:cNvSpPr/>
            <p:nvPr/>
          </p:nvSpPr>
          <p:spPr>
            <a:xfrm>
              <a:off x="834434" y="4633944"/>
              <a:ext cx="7485647" cy="85023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D4DBC96-E867-E081-E4C6-83CC105C9929}"/>
                </a:ext>
              </a:extLst>
            </p:cNvPr>
            <p:cNvSpPr txBox="1"/>
            <p:nvPr/>
          </p:nvSpPr>
          <p:spPr>
            <a:xfrm>
              <a:off x="1315453" y="4760819"/>
              <a:ext cx="6609347" cy="646331"/>
            </a:xfrm>
            <a:prstGeom prst="rect">
              <a:avLst/>
            </a:prstGeom>
            <a:noFill/>
          </p:spPr>
          <p:txBody>
            <a:bodyPr wrap="square" rtlCol="0">
              <a:spAutoFit/>
            </a:bodyPr>
            <a:lstStyle/>
            <a:p>
              <a:pPr marL="285750" indent="-285750">
                <a:buFont typeface="Wingdings" panose="05000000000000000000" pitchFamily="2" charset="2"/>
                <a:buChar char="ü"/>
              </a:pPr>
              <a:r>
                <a:rPr lang="en-US" sz="3600" b="1" spc="300" dirty="0">
                  <a:solidFill>
                    <a:schemeClr val="accent1">
                      <a:lumMod val="75000"/>
                    </a:schemeClr>
                  </a:solidFill>
                  <a:latin typeface="Aptos (Body)"/>
                </a:rPr>
                <a:t> </a:t>
              </a:r>
              <a:r>
                <a:rPr lang="en-US" sz="3600" b="1" dirty="0"/>
                <a:t>Connectivity</a:t>
              </a:r>
              <a:endParaRPr lang="en-US" dirty="0"/>
            </a:p>
          </p:txBody>
        </p:sp>
      </p:grpSp>
      <p:grpSp>
        <p:nvGrpSpPr>
          <p:cNvPr id="21" name="Group 20">
            <a:extLst>
              <a:ext uri="{FF2B5EF4-FFF2-40B4-BE49-F238E27FC236}">
                <a16:creationId xmlns:a16="http://schemas.microsoft.com/office/drawing/2014/main" id="{22BB77F0-B672-DB86-CB85-59C5DEAB06E9}"/>
              </a:ext>
            </a:extLst>
          </p:cNvPr>
          <p:cNvGrpSpPr/>
          <p:nvPr/>
        </p:nvGrpSpPr>
        <p:grpSpPr>
          <a:xfrm>
            <a:off x="834435" y="5659179"/>
            <a:ext cx="7485647" cy="850232"/>
            <a:chOff x="834435" y="5659179"/>
            <a:chExt cx="7485647" cy="850232"/>
          </a:xfrm>
        </p:grpSpPr>
        <p:sp>
          <p:nvSpPr>
            <p:cNvPr id="9" name="Rectangle: Rounded Corners 8">
              <a:extLst>
                <a:ext uri="{FF2B5EF4-FFF2-40B4-BE49-F238E27FC236}">
                  <a16:creationId xmlns:a16="http://schemas.microsoft.com/office/drawing/2014/main" id="{8B73860F-CFC4-4BDB-AEA3-4CEFACE70999}"/>
                </a:ext>
              </a:extLst>
            </p:cNvPr>
            <p:cNvSpPr/>
            <p:nvPr/>
          </p:nvSpPr>
          <p:spPr>
            <a:xfrm>
              <a:off x="834435" y="5659179"/>
              <a:ext cx="7485647" cy="85023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E886890-AD2E-51EE-72CA-C7C0F4B13B49}"/>
                </a:ext>
              </a:extLst>
            </p:cNvPr>
            <p:cNvSpPr txBox="1"/>
            <p:nvPr/>
          </p:nvSpPr>
          <p:spPr>
            <a:xfrm>
              <a:off x="1315453" y="5766350"/>
              <a:ext cx="6609347" cy="646331"/>
            </a:xfrm>
            <a:prstGeom prst="rect">
              <a:avLst/>
            </a:prstGeom>
            <a:noFill/>
          </p:spPr>
          <p:txBody>
            <a:bodyPr wrap="square" rtlCol="0">
              <a:spAutoFit/>
            </a:bodyPr>
            <a:lstStyle/>
            <a:p>
              <a:pPr marL="285750" indent="-285750">
                <a:buFont typeface="Wingdings" panose="05000000000000000000" pitchFamily="2" charset="2"/>
                <a:buChar char="ü"/>
              </a:pPr>
              <a:r>
                <a:rPr lang="en-US" sz="3600" b="1" dirty="0"/>
                <a:t>Viral Nature</a:t>
              </a:r>
              <a:endParaRPr lang="en-US" dirty="0"/>
            </a:p>
          </p:txBody>
        </p:sp>
      </p:grpSp>
      <p:sp>
        <p:nvSpPr>
          <p:cNvPr id="22" name="TextBox 21">
            <a:extLst>
              <a:ext uri="{FF2B5EF4-FFF2-40B4-BE49-F238E27FC236}">
                <a16:creationId xmlns:a16="http://schemas.microsoft.com/office/drawing/2014/main" id="{856EC2E6-9498-42E4-7EEE-70F872186967}"/>
              </a:ext>
            </a:extLst>
          </p:cNvPr>
          <p:cNvSpPr txBox="1"/>
          <p:nvPr/>
        </p:nvSpPr>
        <p:spPr>
          <a:xfrm>
            <a:off x="8291491" y="1573757"/>
            <a:ext cx="3918826" cy="461665"/>
          </a:xfrm>
          <a:prstGeom prst="rect">
            <a:avLst/>
          </a:prstGeom>
          <a:noFill/>
        </p:spPr>
        <p:txBody>
          <a:bodyPr wrap="square" rtlCol="0">
            <a:spAutoFit/>
          </a:bodyPr>
          <a:lstStyle/>
          <a:p>
            <a:r>
              <a:rPr lang="en-US" sz="2400" dirty="0">
                <a:solidFill>
                  <a:srgbClr val="0070C0"/>
                </a:solidFill>
              </a:rPr>
              <a:t>Connections and relationships</a:t>
            </a:r>
            <a:endParaRPr lang="en-US" sz="2400" b="1" dirty="0">
              <a:solidFill>
                <a:srgbClr val="0070C0"/>
              </a:solidFill>
              <a:latin typeface="Aptos (Body)"/>
            </a:endParaRPr>
          </a:p>
        </p:txBody>
      </p:sp>
      <p:sp>
        <p:nvSpPr>
          <p:cNvPr id="23" name="TextBox 22">
            <a:extLst>
              <a:ext uri="{FF2B5EF4-FFF2-40B4-BE49-F238E27FC236}">
                <a16:creationId xmlns:a16="http://schemas.microsoft.com/office/drawing/2014/main" id="{49FDFD11-1B88-2B84-E3F4-924DCD2B1430}"/>
              </a:ext>
            </a:extLst>
          </p:cNvPr>
          <p:cNvSpPr txBox="1"/>
          <p:nvPr/>
        </p:nvSpPr>
        <p:spPr>
          <a:xfrm>
            <a:off x="8434395" y="2539449"/>
            <a:ext cx="3757605" cy="707886"/>
          </a:xfrm>
          <a:prstGeom prst="rect">
            <a:avLst/>
          </a:prstGeom>
          <a:noFill/>
        </p:spPr>
        <p:txBody>
          <a:bodyPr wrap="square" rtlCol="0">
            <a:spAutoFit/>
          </a:bodyPr>
          <a:lstStyle/>
          <a:p>
            <a:r>
              <a:rPr lang="en-US" sz="2000" dirty="0">
                <a:solidFill>
                  <a:srgbClr val="0070C0"/>
                </a:solidFill>
              </a:rPr>
              <a:t>Online interactions</a:t>
            </a:r>
            <a:br>
              <a:rPr lang="en-US" sz="2000" dirty="0">
                <a:solidFill>
                  <a:srgbClr val="0070C0"/>
                </a:solidFill>
              </a:rPr>
            </a:br>
            <a:r>
              <a:rPr lang="en-US" sz="2000" dirty="0">
                <a:solidFill>
                  <a:srgbClr val="0070C0"/>
                </a:solidFill>
              </a:rPr>
              <a:t>Virtual and real-world interactions</a:t>
            </a:r>
            <a:endParaRPr lang="en-US" sz="2000" b="1" dirty="0">
              <a:solidFill>
                <a:srgbClr val="0070C0"/>
              </a:solidFill>
              <a:latin typeface="Aptos (Body)"/>
            </a:endParaRPr>
          </a:p>
        </p:txBody>
      </p:sp>
      <p:sp>
        <p:nvSpPr>
          <p:cNvPr id="24" name="TextBox 23">
            <a:extLst>
              <a:ext uri="{FF2B5EF4-FFF2-40B4-BE49-F238E27FC236}">
                <a16:creationId xmlns:a16="http://schemas.microsoft.com/office/drawing/2014/main" id="{264B1304-6BCF-6809-E347-E73104CA1061}"/>
              </a:ext>
            </a:extLst>
          </p:cNvPr>
          <p:cNvSpPr txBox="1"/>
          <p:nvPr/>
        </p:nvSpPr>
        <p:spPr>
          <a:xfrm>
            <a:off x="8434395" y="3548596"/>
            <a:ext cx="3465095" cy="1015663"/>
          </a:xfrm>
          <a:prstGeom prst="rect">
            <a:avLst/>
          </a:prstGeom>
          <a:noFill/>
        </p:spPr>
        <p:txBody>
          <a:bodyPr wrap="square" rtlCol="0">
            <a:spAutoFit/>
          </a:bodyPr>
          <a:lstStyle/>
          <a:p>
            <a:r>
              <a:rPr lang="en-US" sz="2000" dirty="0">
                <a:solidFill>
                  <a:srgbClr val="0070C0"/>
                </a:solidFill>
              </a:rPr>
              <a:t>Identity and uniqueness</a:t>
            </a:r>
            <a:br>
              <a:rPr lang="en-US" sz="2000" dirty="0">
                <a:solidFill>
                  <a:srgbClr val="0070C0"/>
                </a:solidFill>
              </a:rPr>
            </a:br>
            <a:r>
              <a:rPr lang="en-US" sz="2000" dirty="0">
                <a:solidFill>
                  <a:srgbClr val="0070C0"/>
                </a:solidFill>
              </a:rPr>
              <a:t>Privacy and data protection</a:t>
            </a:r>
            <a:br>
              <a:rPr lang="en-US" sz="2000" dirty="0">
                <a:solidFill>
                  <a:srgbClr val="0070C0"/>
                </a:solidFill>
              </a:rPr>
            </a:br>
            <a:r>
              <a:rPr lang="en-US" sz="2000" dirty="0">
                <a:solidFill>
                  <a:srgbClr val="0070C0"/>
                </a:solidFill>
              </a:rPr>
              <a:t>Personalized algorithms</a:t>
            </a:r>
            <a:endParaRPr lang="en-US" sz="2000" b="1" dirty="0">
              <a:solidFill>
                <a:srgbClr val="0070C0"/>
              </a:solidFill>
              <a:latin typeface="Aptos (Body)"/>
            </a:endParaRPr>
          </a:p>
        </p:txBody>
      </p:sp>
      <p:sp>
        <p:nvSpPr>
          <p:cNvPr id="25" name="TextBox 24">
            <a:extLst>
              <a:ext uri="{FF2B5EF4-FFF2-40B4-BE49-F238E27FC236}">
                <a16:creationId xmlns:a16="http://schemas.microsoft.com/office/drawing/2014/main" id="{D0A28011-C848-F872-84E0-A2DF46E60684}"/>
              </a:ext>
            </a:extLst>
          </p:cNvPr>
          <p:cNvSpPr txBox="1"/>
          <p:nvPr/>
        </p:nvSpPr>
        <p:spPr>
          <a:xfrm>
            <a:off x="8461966" y="4633944"/>
            <a:ext cx="2895600" cy="707886"/>
          </a:xfrm>
          <a:prstGeom prst="rect">
            <a:avLst/>
          </a:prstGeom>
          <a:noFill/>
        </p:spPr>
        <p:txBody>
          <a:bodyPr wrap="square" rtlCol="0">
            <a:spAutoFit/>
          </a:bodyPr>
          <a:lstStyle/>
          <a:p>
            <a:r>
              <a:rPr lang="en-US" sz="2000" dirty="0">
                <a:solidFill>
                  <a:srgbClr val="0070C0"/>
                </a:solidFill>
              </a:rPr>
              <a:t>Expanding the social relationship network</a:t>
            </a:r>
            <a:endParaRPr lang="vi-VN" sz="2000" b="1" spc="300" dirty="0">
              <a:solidFill>
                <a:srgbClr val="0070C0"/>
              </a:solidFill>
              <a:latin typeface="Aptos (Body)"/>
            </a:endParaRPr>
          </a:p>
        </p:txBody>
      </p:sp>
      <p:sp>
        <p:nvSpPr>
          <p:cNvPr id="26" name="TextBox 25">
            <a:extLst>
              <a:ext uri="{FF2B5EF4-FFF2-40B4-BE49-F238E27FC236}">
                <a16:creationId xmlns:a16="http://schemas.microsoft.com/office/drawing/2014/main" id="{0056FE06-30C1-82AB-2D65-4853B7D3780C}"/>
              </a:ext>
            </a:extLst>
          </p:cNvPr>
          <p:cNvSpPr txBox="1"/>
          <p:nvPr/>
        </p:nvSpPr>
        <p:spPr>
          <a:xfrm>
            <a:off x="8518356" y="5645713"/>
            <a:ext cx="3465095" cy="707886"/>
          </a:xfrm>
          <a:prstGeom prst="rect">
            <a:avLst/>
          </a:prstGeom>
          <a:noFill/>
        </p:spPr>
        <p:txBody>
          <a:bodyPr wrap="square" rtlCol="0">
            <a:spAutoFit/>
          </a:bodyPr>
          <a:lstStyle/>
          <a:p>
            <a:pPr algn="just"/>
            <a:r>
              <a:rPr lang="en-US" sz="2000" dirty="0">
                <a:solidFill>
                  <a:srgbClr val="0070C0"/>
                </a:solidFill>
              </a:rPr>
              <a:t>Information, ideas, and content shared and spread quickly</a:t>
            </a:r>
            <a:endParaRPr lang="en-US" b="1" dirty="0">
              <a:solidFill>
                <a:srgbClr val="0070C0"/>
              </a:solidFill>
              <a:latin typeface="Aptos (Body)"/>
            </a:endParaRPr>
          </a:p>
        </p:txBody>
      </p:sp>
      <p:sp>
        <p:nvSpPr>
          <p:cNvPr id="28" name="Rectangle: Rounded Corners 27">
            <a:extLst>
              <a:ext uri="{FF2B5EF4-FFF2-40B4-BE49-F238E27FC236}">
                <a16:creationId xmlns:a16="http://schemas.microsoft.com/office/drawing/2014/main" id="{75987928-3285-996D-FBCB-677C4EAD2A97}"/>
              </a:ext>
            </a:extLst>
          </p:cNvPr>
          <p:cNvSpPr/>
          <p:nvPr/>
        </p:nvSpPr>
        <p:spPr>
          <a:xfrm>
            <a:off x="8525162" y="623885"/>
            <a:ext cx="2280408" cy="50434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spc="600" dirty="0">
                <a:solidFill>
                  <a:schemeClr val="accent1">
                    <a:lumMod val="75000"/>
                  </a:schemeClr>
                </a:solidFill>
                <a:latin typeface="Aptos (Body)"/>
              </a:rPr>
              <a:t>SOCIAL</a:t>
            </a:r>
            <a:endParaRPr lang="en-US" sz="2800" b="1" spc="600" dirty="0">
              <a:solidFill>
                <a:schemeClr val="accent1">
                  <a:lumMod val="75000"/>
                </a:schemeClr>
              </a:solidFill>
              <a:latin typeface="Aptos (Body)"/>
            </a:endParaRPr>
          </a:p>
        </p:txBody>
      </p:sp>
    </p:spTree>
    <p:extLst>
      <p:ext uri="{BB962C8B-B14F-4D97-AF65-F5344CB8AC3E}">
        <p14:creationId xmlns:p14="http://schemas.microsoft.com/office/powerpoint/2010/main" val="391677580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2" grpId="0"/>
      <p:bldP spid="23" grpId="0"/>
      <p:bldP spid="24" grpId="0"/>
      <p:bldP spid="25" grpId="0"/>
      <p:bldP spid="26"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C873CC-79F8-4AF5-56E1-10A98D1FBBA7}"/>
              </a:ext>
            </a:extLst>
          </p:cNvPr>
          <p:cNvSpPr txBox="1"/>
          <p:nvPr/>
        </p:nvSpPr>
        <p:spPr>
          <a:xfrm rot="10800000" flipH="1" flipV="1">
            <a:off x="2030196" y="1168637"/>
            <a:ext cx="8542174" cy="523220"/>
          </a:xfrm>
          <a:prstGeom prst="rect">
            <a:avLst/>
          </a:prstGeom>
          <a:noFill/>
        </p:spPr>
        <p:txBody>
          <a:bodyPr wrap="square" rtlCol="0">
            <a:spAutoFit/>
          </a:bodyPr>
          <a:lstStyle/>
          <a:p>
            <a:r>
              <a:rPr lang="en-US" sz="2800" dirty="0"/>
              <a:t>CONSUMER PURCHASING BEHAVIOR</a:t>
            </a:r>
            <a:endParaRPr lang="en-US" sz="2800" b="1" spc="600" dirty="0">
              <a:solidFill>
                <a:schemeClr val="accent1">
                  <a:lumMod val="75000"/>
                </a:schemeClr>
              </a:solidFill>
              <a:latin typeface="Aptos (Body)"/>
            </a:endParaRPr>
          </a:p>
        </p:txBody>
      </p:sp>
      <p:sp>
        <p:nvSpPr>
          <p:cNvPr id="5" name="Rectangle 4">
            <a:extLst>
              <a:ext uri="{FF2B5EF4-FFF2-40B4-BE49-F238E27FC236}">
                <a16:creationId xmlns:a16="http://schemas.microsoft.com/office/drawing/2014/main" id="{C4616AE4-F1C3-35A7-7313-7FB4E98937A8}"/>
              </a:ext>
            </a:extLst>
          </p:cNvPr>
          <p:cNvSpPr/>
          <p:nvPr/>
        </p:nvSpPr>
        <p:spPr>
          <a:xfrm>
            <a:off x="1619630" y="857464"/>
            <a:ext cx="364492" cy="1095153"/>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BA7A9AAB-14C9-07C0-35AD-CC6F8A4A1DD5}"/>
              </a:ext>
            </a:extLst>
          </p:cNvPr>
          <p:cNvGrpSpPr/>
          <p:nvPr/>
        </p:nvGrpSpPr>
        <p:grpSpPr>
          <a:xfrm>
            <a:off x="9016029" y="595728"/>
            <a:ext cx="3112682" cy="5262787"/>
            <a:chOff x="8873832" y="1003859"/>
            <a:chExt cx="2346230" cy="4766772"/>
          </a:xfrm>
          <a:blipFill dpi="0" rotWithShape="1">
            <a:blip r:embed="rId2">
              <a:extLst>
                <a:ext uri="{BEBA8EAE-BF5A-486C-A8C5-ECC9F3942E4B}">
                  <a14:imgProps xmlns:a14="http://schemas.microsoft.com/office/drawing/2010/main">
                    <a14:imgLayer r:embed="rId3">
                      <a14:imgEffect>
                        <a14:sharpenSoften amount="15000"/>
                      </a14:imgEffect>
                      <a14:imgEffect>
                        <a14:brightnessContrast bright="-9000" contrast="-4000"/>
                      </a14:imgEffect>
                    </a14:imgLayer>
                  </a14:imgProps>
                </a:ext>
              </a:extLst>
            </a:blip>
            <a:srcRect/>
            <a:stretch>
              <a:fillRect/>
            </a:stretch>
          </a:blipFill>
        </p:grpSpPr>
        <p:sp>
          <p:nvSpPr>
            <p:cNvPr id="19" name="Rectangle: Rounded Corners 18">
              <a:extLst>
                <a:ext uri="{FF2B5EF4-FFF2-40B4-BE49-F238E27FC236}">
                  <a16:creationId xmlns:a16="http://schemas.microsoft.com/office/drawing/2014/main" id="{8D609352-039D-B61C-0100-6969CB81ADEC}"/>
                </a:ext>
              </a:extLst>
            </p:cNvPr>
            <p:cNvSpPr/>
            <p:nvPr/>
          </p:nvSpPr>
          <p:spPr>
            <a:xfrm>
              <a:off x="8882299" y="1005917"/>
              <a:ext cx="1309162" cy="139146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E72CF5A-F2B3-4FB0-02EA-8E0AFEA9EE11}"/>
                </a:ext>
              </a:extLst>
            </p:cNvPr>
            <p:cNvSpPr/>
            <p:nvPr/>
          </p:nvSpPr>
          <p:spPr>
            <a:xfrm>
              <a:off x="10313706" y="1003859"/>
              <a:ext cx="906356" cy="1246861"/>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4095C28-91C0-3841-6753-0E47389BED3E}"/>
                </a:ext>
              </a:extLst>
            </p:cNvPr>
            <p:cNvSpPr/>
            <p:nvPr/>
          </p:nvSpPr>
          <p:spPr>
            <a:xfrm>
              <a:off x="8873832" y="2509365"/>
              <a:ext cx="1336961" cy="203189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4D8970AC-F78F-3E2F-AC67-15CB22719DE8}"/>
                </a:ext>
              </a:extLst>
            </p:cNvPr>
            <p:cNvSpPr/>
            <p:nvPr/>
          </p:nvSpPr>
          <p:spPr>
            <a:xfrm>
              <a:off x="8873832" y="4653242"/>
              <a:ext cx="1336961" cy="1117389"/>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431FB1D-BB65-D1DF-3746-D73B60675CD3}"/>
                </a:ext>
              </a:extLst>
            </p:cNvPr>
            <p:cNvSpPr/>
            <p:nvPr/>
          </p:nvSpPr>
          <p:spPr>
            <a:xfrm>
              <a:off x="10293518" y="4653242"/>
              <a:ext cx="906356" cy="1117389"/>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0115AAC-AAD1-2AC2-C5AA-AC79EEC30F47}"/>
                </a:ext>
              </a:extLst>
            </p:cNvPr>
            <p:cNvSpPr/>
            <p:nvPr/>
          </p:nvSpPr>
          <p:spPr>
            <a:xfrm>
              <a:off x="10296014" y="3381328"/>
              <a:ext cx="906356" cy="1136339"/>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062FFF99-36F8-F9AF-EC15-5609149652B1}"/>
                </a:ext>
              </a:extLst>
            </p:cNvPr>
            <p:cNvSpPr/>
            <p:nvPr/>
          </p:nvSpPr>
          <p:spPr>
            <a:xfrm>
              <a:off x="10308714" y="2346176"/>
              <a:ext cx="906356" cy="939694"/>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BE1A7ABF-7844-416D-A27C-B5551B6B8EA3}"/>
              </a:ext>
            </a:extLst>
          </p:cNvPr>
          <p:cNvSpPr/>
          <p:nvPr/>
        </p:nvSpPr>
        <p:spPr>
          <a:xfrm>
            <a:off x="315000" y="2075781"/>
            <a:ext cx="8542174" cy="4247317"/>
          </a:xfrm>
          <a:prstGeom prst="rect">
            <a:avLst/>
          </a:prstGeom>
        </p:spPr>
        <p:txBody>
          <a:bodyPr wrap="square">
            <a:spAutoFit/>
          </a:bodyPr>
          <a:lstStyle/>
          <a:p>
            <a:pPr algn="just">
              <a:spcBef>
                <a:spcPts val="600"/>
              </a:spcBef>
              <a:spcAft>
                <a:spcPts val="600"/>
              </a:spcAft>
            </a:pPr>
            <a:r>
              <a:rPr lang="en-US" sz="2000" b="1" dirty="0">
                <a:latin typeface="Times New Roman" panose="02020603050405020304" pitchFamily="18" charset="0"/>
                <a:cs typeface="Times New Roman" panose="02020603050405020304" pitchFamily="18" charset="0"/>
              </a:rPr>
              <a:t>Consumer Purchasing Behavior</a:t>
            </a:r>
            <a:r>
              <a:rPr lang="en-US" sz="2000" dirty="0">
                <a:latin typeface="Times New Roman" panose="02020603050405020304" pitchFamily="18" charset="0"/>
                <a:cs typeface="Times New Roman" panose="02020603050405020304" pitchFamily="18" charset="0"/>
              </a:rPr>
              <a:t> refers to the study of how individuals or groups make decisions to buy, use, and dispose of goods and services to satisfy their needs and desires. This concept encompasses the psychological, social, cultural, and economic factors that influence a consumer's decision-making process.</a:t>
            </a:r>
          </a:p>
          <a:p>
            <a:pPr algn="just">
              <a:spcBef>
                <a:spcPts val="600"/>
              </a:spcBef>
              <a:spcAft>
                <a:spcPts val="600"/>
              </a:spcAft>
            </a:pPr>
            <a:r>
              <a:rPr lang="en-US" sz="2000" dirty="0">
                <a:latin typeface="Times New Roman" panose="02020603050405020304" pitchFamily="18" charset="0"/>
                <a:cs typeface="Times New Roman" panose="02020603050405020304" pitchFamily="18" charset="0"/>
              </a:rPr>
              <a:t>It typically includes four key stages:</a:t>
            </a:r>
          </a:p>
          <a:p>
            <a:pPr algn="just">
              <a:spcBef>
                <a:spcPts val="600"/>
              </a:spcBef>
              <a:spcAft>
                <a:spcPts val="600"/>
              </a:spcAft>
              <a:buFont typeface="+mj-lt"/>
              <a:buAutoNum type="arabicPeriod"/>
            </a:pPr>
            <a:r>
              <a:rPr lang="en-US" sz="2000" b="1" dirty="0">
                <a:latin typeface="Times New Roman" panose="02020603050405020304" pitchFamily="18" charset="0"/>
                <a:cs typeface="Times New Roman" panose="02020603050405020304" pitchFamily="18" charset="0"/>
              </a:rPr>
              <a:t>Need Recognition</a:t>
            </a:r>
            <a:r>
              <a:rPr lang="en-US" sz="2000" dirty="0">
                <a:latin typeface="Times New Roman" panose="02020603050405020304" pitchFamily="18" charset="0"/>
                <a:cs typeface="Times New Roman" panose="02020603050405020304" pitchFamily="18" charset="0"/>
              </a:rPr>
              <a:t>: Identifying a need or problem that requires a solution.</a:t>
            </a:r>
          </a:p>
          <a:p>
            <a:pPr algn="just">
              <a:spcBef>
                <a:spcPts val="600"/>
              </a:spcBef>
              <a:spcAft>
                <a:spcPts val="600"/>
              </a:spcAft>
              <a:buFont typeface="+mj-lt"/>
              <a:buAutoNum type="arabicPeriod"/>
            </a:pPr>
            <a:r>
              <a:rPr lang="en-US" sz="2000" b="1" dirty="0">
                <a:latin typeface="Times New Roman" panose="02020603050405020304" pitchFamily="18" charset="0"/>
                <a:cs typeface="Times New Roman" panose="02020603050405020304" pitchFamily="18" charset="0"/>
              </a:rPr>
              <a:t>Information Search</a:t>
            </a:r>
            <a:r>
              <a:rPr lang="en-US" sz="2000" dirty="0">
                <a:latin typeface="Times New Roman" panose="02020603050405020304" pitchFamily="18" charset="0"/>
                <a:cs typeface="Times New Roman" panose="02020603050405020304" pitchFamily="18" charset="0"/>
              </a:rPr>
              <a:t>: Researching products or services that can fulfill the need.</a:t>
            </a:r>
          </a:p>
          <a:p>
            <a:pPr algn="just">
              <a:spcBef>
                <a:spcPts val="600"/>
              </a:spcBef>
              <a:spcAft>
                <a:spcPts val="600"/>
              </a:spcAft>
              <a:buFont typeface="+mj-lt"/>
              <a:buAutoNum type="arabicPeriod"/>
            </a:pPr>
            <a:r>
              <a:rPr lang="en-US" sz="2000" b="1" dirty="0">
                <a:latin typeface="Times New Roman" panose="02020603050405020304" pitchFamily="18" charset="0"/>
                <a:cs typeface="Times New Roman" panose="02020603050405020304" pitchFamily="18" charset="0"/>
              </a:rPr>
              <a:t>Evaluation of Alternatives</a:t>
            </a:r>
            <a:r>
              <a:rPr lang="en-US" sz="2000" dirty="0">
                <a:latin typeface="Times New Roman" panose="02020603050405020304" pitchFamily="18" charset="0"/>
                <a:cs typeface="Times New Roman" panose="02020603050405020304" pitchFamily="18" charset="0"/>
              </a:rPr>
              <a:t>: Comparing different options based on factors like price, quality, and reviews.</a:t>
            </a:r>
          </a:p>
          <a:p>
            <a:pPr algn="just">
              <a:spcBef>
                <a:spcPts val="600"/>
              </a:spcBef>
              <a:spcAft>
                <a:spcPts val="600"/>
              </a:spcAft>
              <a:buFont typeface="+mj-lt"/>
              <a:buAutoNum type="arabicPeriod"/>
            </a:pPr>
            <a:r>
              <a:rPr lang="en-US" sz="2000" b="1" dirty="0">
                <a:latin typeface="Times New Roman" panose="02020603050405020304" pitchFamily="18" charset="0"/>
                <a:cs typeface="Times New Roman" panose="02020603050405020304" pitchFamily="18" charset="0"/>
              </a:rPr>
              <a:t>Purchase Decision and Post-Purchase Behavior</a:t>
            </a:r>
            <a:r>
              <a:rPr lang="en-US" sz="2000" dirty="0">
                <a:latin typeface="Times New Roman" panose="02020603050405020304" pitchFamily="18" charset="0"/>
                <a:cs typeface="Times New Roman" panose="02020603050405020304" pitchFamily="18" charset="0"/>
              </a:rPr>
              <a:t>: Making the purchase and assessing satisfaction or dissatisfaction with the product or service.</a:t>
            </a:r>
          </a:p>
        </p:txBody>
      </p:sp>
    </p:spTree>
    <p:extLst>
      <p:ext uri="{BB962C8B-B14F-4D97-AF65-F5344CB8AC3E}">
        <p14:creationId xmlns:p14="http://schemas.microsoft.com/office/powerpoint/2010/main" val="75085184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2850250-2DF8-F8FC-62EC-8A9D658FFBA8}"/>
              </a:ext>
            </a:extLst>
          </p:cNvPr>
          <p:cNvSpPr/>
          <p:nvPr/>
        </p:nvSpPr>
        <p:spPr>
          <a:xfrm>
            <a:off x="858253" y="1475872"/>
            <a:ext cx="7485647" cy="85023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vi-VN" sz="3200" b="1" spc="300" dirty="0">
                <a:solidFill>
                  <a:srgbClr val="0070C0"/>
                </a:solidFill>
                <a:latin typeface="Aptos (Body)"/>
              </a:rPr>
              <a:t> </a:t>
            </a:r>
            <a:r>
              <a:rPr lang="en-US" sz="3200" b="1" dirty="0">
                <a:solidFill>
                  <a:srgbClr val="0070C0"/>
                </a:solidFill>
              </a:rPr>
              <a:t>Need Recognition</a:t>
            </a:r>
            <a:endParaRPr lang="en-US" sz="3200" b="1" spc="300" dirty="0">
              <a:solidFill>
                <a:srgbClr val="0070C0"/>
              </a:solidFill>
              <a:latin typeface="Aptos (Body)"/>
            </a:endParaRPr>
          </a:p>
        </p:txBody>
      </p:sp>
      <p:sp>
        <p:nvSpPr>
          <p:cNvPr id="2" name="Rectangle: Rounded Corners 1">
            <a:extLst>
              <a:ext uri="{FF2B5EF4-FFF2-40B4-BE49-F238E27FC236}">
                <a16:creationId xmlns:a16="http://schemas.microsoft.com/office/drawing/2014/main" id="{F5B64E75-B927-0E06-2DE7-1BFAC20E319D}"/>
              </a:ext>
            </a:extLst>
          </p:cNvPr>
          <p:cNvSpPr/>
          <p:nvPr/>
        </p:nvSpPr>
        <p:spPr>
          <a:xfrm>
            <a:off x="834433" y="2553592"/>
            <a:ext cx="7485647" cy="85023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vi-VN" sz="2800" b="1" spc="300" dirty="0">
                <a:solidFill>
                  <a:srgbClr val="0070C0"/>
                </a:solidFill>
                <a:latin typeface="Aptos (Body)"/>
              </a:rPr>
              <a:t> </a:t>
            </a:r>
            <a:r>
              <a:rPr lang="en-US" sz="2800" b="1" spc="300" dirty="0">
                <a:solidFill>
                  <a:srgbClr val="0070C0"/>
                </a:solidFill>
                <a:latin typeface="Aptos (Body)"/>
              </a:rPr>
              <a:t>  </a:t>
            </a:r>
            <a:r>
              <a:rPr lang="en-US" sz="2800" b="1" dirty="0">
                <a:solidFill>
                  <a:srgbClr val="0070C0"/>
                </a:solidFill>
              </a:rPr>
              <a:t>Information Search</a:t>
            </a:r>
            <a:r>
              <a:rPr lang="en-US" sz="2800" dirty="0">
                <a:solidFill>
                  <a:srgbClr val="0070C0"/>
                </a:solidFill>
              </a:rPr>
              <a:t>.</a:t>
            </a:r>
            <a:endParaRPr lang="en-US" sz="3200" dirty="0">
              <a:solidFill>
                <a:srgbClr val="0070C0"/>
              </a:solidFill>
            </a:endParaRPr>
          </a:p>
        </p:txBody>
      </p:sp>
      <p:sp>
        <p:nvSpPr>
          <p:cNvPr id="7" name="Rectangle: Rounded Corners 6">
            <a:extLst>
              <a:ext uri="{FF2B5EF4-FFF2-40B4-BE49-F238E27FC236}">
                <a16:creationId xmlns:a16="http://schemas.microsoft.com/office/drawing/2014/main" id="{6CFEA5E4-03B4-72EA-9500-57D785E57E0C}"/>
              </a:ext>
            </a:extLst>
          </p:cNvPr>
          <p:cNvSpPr/>
          <p:nvPr/>
        </p:nvSpPr>
        <p:spPr>
          <a:xfrm>
            <a:off x="858252" y="3631312"/>
            <a:ext cx="7485647" cy="85023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vi-VN" sz="3200" b="1" dirty="0">
                <a:solidFill>
                  <a:srgbClr val="0070C0"/>
                </a:solidFill>
                <a:latin typeface="Aptos (Body)"/>
              </a:rPr>
              <a:t> </a:t>
            </a:r>
            <a:r>
              <a:rPr lang="en-US" sz="3200" b="1" dirty="0">
                <a:solidFill>
                  <a:srgbClr val="0070C0"/>
                </a:solidFill>
              </a:rPr>
              <a:t>Evaluation of Alternatives</a:t>
            </a:r>
            <a:endParaRPr lang="en-US" sz="3200" b="1" dirty="0">
              <a:solidFill>
                <a:srgbClr val="0070C0"/>
              </a:solidFill>
              <a:latin typeface="Aptos (Body)"/>
            </a:endParaRPr>
          </a:p>
        </p:txBody>
      </p:sp>
      <p:sp>
        <p:nvSpPr>
          <p:cNvPr id="8" name="Rectangle: Rounded Corners 7">
            <a:extLst>
              <a:ext uri="{FF2B5EF4-FFF2-40B4-BE49-F238E27FC236}">
                <a16:creationId xmlns:a16="http://schemas.microsoft.com/office/drawing/2014/main" id="{ED33644A-D59B-14A1-5A03-B86AA68AC390}"/>
              </a:ext>
            </a:extLst>
          </p:cNvPr>
          <p:cNvSpPr/>
          <p:nvPr/>
        </p:nvSpPr>
        <p:spPr>
          <a:xfrm>
            <a:off x="834434" y="4633944"/>
            <a:ext cx="7485647" cy="85023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vi-VN" sz="3200" b="1" dirty="0">
                <a:solidFill>
                  <a:srgbClr val="0070C0"/>
                </a:solidFill>
                <a:latin typeface="Aptos (Body)"/>
              </a:rPr>
              <a:t> </a:t>
            </a:r>
            <a:r>
              <a:rPr lang="en-US" altLang="en-US" sz="3200" b="1" dirty="0">
                <a:solidFill>
                  <a:srgbClr val="0070C0"/>
                </a:solidFill>
                <a:latin typeface="Arial" panose="020B0604020202020204" pitchFamily="34" charset="0"/>
              </a:rPr>
              <a:t>Purchase Decision</a:t>
            </a:r>
            <a:endParaRPr lang="vi-VN" sz="3200" b="1" dirty="0">
              <a:solidFill>
                <a:srgbClr val="0070C0"/>
              </a:solidFill>
              <a:latin typeface="Aptos (Body)"/>
            </a:endParaRPr>
          </a:p>
        </p:txBody>
      </p:sp>
      <p:sp>
        <p:nvSpPr>
          <p:cNvPr id="9" name="Rectangle: Rounded Corners 8">
            <a:extLst>
              <a:ext uri="{FF2B5EF4-FFF2-40B4-BE49-F238E27FC236}">
                <a16:creationId xmlns:a16="http://schemas.microsoft.com/office/drawing/2014/main" id="{8B73860F-CFC4-4BDB-AEA3-4CEFACE70999}"/>
              </a:ext>
            </a:extLst>
          </p:cNvPr>
          <p:cNvSpPr/>
          <p:nvPr/>
        </p:nvSpPr>
        <p:spPr>
          <a:xfrm>
            <a:off x="834435" y="5659179"/>
            <a:ext cx="7485647" cy="85023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en-US" sz="3200" b="1" dirty="0">
                <a:solidFill>
                  <a:srgbClr val="0070C0"/>
                </a:solidFill>
              </a:rPr>
              <a:t>Post-Purchase Evaluation</a:t>
            </a:r>
            <a:endParaRPr lang="en-US" sz="3200" b="1" dirty="0">
              <a:solidFill>
                <a:srgbClr val="0070C0"/>
              </a:solidFill>
              <a:latin typeface="Aptos (Body)"/>
            </a:endParaRPr>
          </a:p>
        </p:txBody>
      </p:sp>
      <p:sp>
        <p:nvSpPr>
          <p:cNvPr id="22" name="TextBox 21">
            <a:extLst>
              <a:ext uri="{FF2B5EF4-FFF2-40B4-BE49-F238E27FC236}">
                <a16:creationId xmlns:a16="http://schemas.microsoft.com/office/drawing/2014/main" id="{856EC2E6-9498-42E4-7EEE-70F872186967}"/>
              </a:ext>
            </a:extLst>
          </p:cNvPr>
          <p:cNvSpPr txBox="1"/>
          <p:nvPr/>
        </p:nvSpPr>
        <p:spPr>
          <a:xfrm>
            <a:off x="8575465" y="1393156"/>
            <a:ext cx="3408145" cy="1015663"/>
          </a:xfrm>
          <a:prstGeom prst="rect">
            <a:avLst/>
          </a:prstGeom>
          <a:noFill/>
        </p:spPr>
        <p:txBody>
          <a:bodyPr wrap="square" rtlCol="0">
            <a:spAutoFit/>
          </a:bodyPr>
          <a:lstStyle/>
          <a:p>
            <a:r>
              <a:rPr lang="en-US" sz="2000" dirty="0">
                <a:solidFill>
                  <a:srgbClr val="0070C0"/>
                </a:solidFill>
              </a:rPr>
              <a:t>Physiological, safety, social, esteem, and self-actualization needs are identified.</a:t>
            </a:r>
            <a:endParaRPr lang="en-US" sz="2000" b="1" dirty="0">
              <a:solidFill>
                <a:srgbClr val="0070C0"/>
              </a:solidFill>
              <a:latin typeface="Aptos (Body)"/>
            </a:endParaRPr>
          </a:p>
        </p:txBody>
      </p:sp>
      <p:sp>
        <p:nvSpPr>
          <p:cNvPr id="23" name="TextBox 22">
            <a:extLst>
              <a:ext uri="{FF2B5EF4-FFF2-40B4-BE49-F238E27FC236}">
                <a16:creationId xmlns:a16="http://schemas.microsoft.com/office/drawing/2014/main" id="{49FDFD11-1B88-2B84-E3F4-924DCD2B1430}"/>
              </a:ext>
            </a:extLst>
          </p:cNvPr>
          <p:cNvSpPr txBox="1"/>
          <p:nvPr/>
        </p:nvSpPr>
        <p:spPr>
          <a:xfrm>
            <a:off x="8518356" y="2605311"/>
            <a:ext cx="3465095" cy="646331"/>
          </a:xfrm>
          <a:prstGeom prst="rect">
            <a:avLst/>
          </a:prstGeom>
          <a:noFill/>
        </p:spPr>
        <p:txBody>
          <a:bodyPr wrap="square" rtlCol="0">
            <a:spAutoFit/>
          </a:bodyPr>
          <a:lstStyle/>
          <a:p>
            <a:r>
              <a:rPr lang="en-US" dirty="0">
                <a:solidFill>
                  <a:srgbClr val="0070C0"/>
                </a:solidFill>
              </a:rPr>
              <a:t>Searching for information from various sources.</a:t>
            </a:r>
            <a:endParaRPr lang="vi-VN" sz="2000" b="1" dirty="0">
              <a:solidFill>
                <a:srgbClr val="0070C0"/>
              </a:solidFill>
              <a:latin typeface="Aptos (Body)"/>
            </a:endParaRPr>
          </a:p>
        </p:txBody>
      </p:sp>
      <p:sp>
        <p:nvSpPr>
          <p:cNvPr id="24" name="TextBox 23">
            <a:extLst>
              <a:ext uri="{FF2B5EF4-FFF2-40B4-BE49-F238E27FC236}">
                <a16:creationId xmlns:a16="http://schemas.microsoft.com/office/drawing/2014/main" id="{264B1304-6BCF-6809-E347-E73104CA1061}"/>
              </a:ext>
            </a:extLst>
          </p:cNvPr>
          <p:cNvSpPr txBox="1"/>
          <p:nvPr/>
        </p:nvSpPr>
        <p:spPr>
          <a:xfrm>
            <a:off x="8518356" y="3733262"/>
            <a:ext cx="3465095" cy="646331"/>
          </a:xfrm>
          <a:prstGeom prst="rect">
            <a:avLst/>
          </a:prstGeom>
          <a:noFill/>
        </p:spPr>
        <p:txBody>
          <a:bodyPr wrap="square" rtlCol="0">
            <a:spAutoFit/>
          </a:bodyPr>
          <a:lstStyle/>
          <a:p>
            <a:r>
              <a:rPr lang="en-US" dirty="0">
                <a:solidFill>
                  <a:srgbClr val="0070C0"/>
                </a:solidFill>
              </a:rPr>
              <a:t>Choosing the most suitable product or service.</a:t>
            </a:r>
            <a:endParaRPr lang="en-US" b="1" dirty="0">
              <a:solidFill>
                <a:srgbClr val="0070C0"/>
              </a:solidFill>
              <a:latin typeface="Aptos (Body)"/>
            </a:endParaRPr>
          </a:p>
        </p:txBody>
      </p:sp>
      <p:sp>
        <p:nvSpPr>
          <p:cNvPr id="25" name="TextBox 24">
            <a:extLst>
              <a:ext uri="{FF2B5EF4-FFF2-40B4-BE49-F238E27FC236}">
                <a16:creationId xmlns:a16="http://schemas.microsoft.com/office/drawing/2014/main" id="{D0A28011-C848-F872-84E0-A2DF46E60684}"/>
              </a:ext>
            </a:extLst>
          </p:cNvPr>
          <p:cNvSpPr txBox="1"/>
          <p:nvPr/>
        </p:nvSpPr>
        <p:spPr>
          <a:xfrm>
            <a:off x="8568193" y="4633944"/>
            <a:ext cx="3267242" cy="584775"/>
          </a:xfrm>
          <a:prstGeom prst="rect">
            <a:avLst/>
          </a:prstGeom>
          <a:noFill/>
        </p:spPr>
        <p:txBody>
          <a:bodyPr wrap="square" rtlCol="0">
            <a:spAutoFit/>
          </a:bodyPr>
          <a:lstStyle/>
          <a:p>
            <a:pPr lvl="0" eaLnBrk="0" fontAlgn="base" hangingPunct="0">
              <a:spcBef>
                <a:spcPct val="0"/>
              </a:spcBef>
              <a:spcAft>
                <a:spcPct val="0"/>
              </a:spcAft>
            </a:pPr>
            <a:r>
              <a:rPr lang="en-US" altLang="en-US" sz="1600" dirty="0">
                <a:solidFill>
                  <a:srgbClr val="0070C0"/>
                </a:solidFill>
                <a:latin typeface="Arial" panose="020B0604020202020204" pitchFamily="34" charset="0"/>
              </a:rPr>
              <a:t>Influenced by personal and external environmental factors.</a:t>
            </a:r>
          </a:p>
        </p:txBody>
      </p:sp>
      <p:sp>
        <p:nvSpPr>
          <p:cNvPr id="26" name="TextBox 25">
            <a:extLst>
              <a:ext uri="{FF2B5EF4-FFF2-40B4-BE49-F238E27FC236}">
                <a16:creationId xmlns:a16="http://schemas.microsoft.com/office/drawing/2014/main" id="{0056FE06-30C1-82AB-2D65-4853B7D3780C}"/>
              </a:ext>
            </a:extLst>
          </p:cNvPr>
          <p:cNvSpPr txBox="1"/>
          <p:nvPr/>
        </p:nvSpPr>
        <p:spPr>
          <a:xfrm>
            <a:off x="8575465" y="5630272"/>
            <a:ext cx="3309006" cy="923330"/>
          </a:xfrm>
          <a:prstGeom prst="rect">
            <a:avLst/>
          </a:prstGeom>
          <a:noFill/>
        </p:spPr>
        <p:txBody>
          <a:bodyPr wrap="square" rtlCol="0">
            <a:spAutoFit/>
          </a:bodyPr>
          <a:lstStyle/>
          <a:p>
            <a:pPr algn="just"/>
            <a:r>
              <a:rPr lang="en-US" dirty="0">
                <a:solidFill>
                  <a:srgbClr val="0070C0"/>
                </a:solidFill>
              </a:rPr>
              <a:t>Assessing product quality to determine if it meets customer expectations.</a:t>
            </a:r>
            <a:endParaRPr lang="en-US" sz="1700" b="1" dirty="0">
              <a:solidFill>
                <a:srgbClr val="0070C0"/>
              </a:solidFill>
              <a:latin typeface="Aptos (Body)"/>
            </a:endParaRPr>
          </a:p>
        </p:txBody>
      </p:sp>
      <p:grpSp>
        <p:nvGrpSpPr>
          <p:cNvPr id="6" name="Group 5">
            <a:extLst>
              <a:ext uri="{FF2B5EF4-FFF2-40B4-BE49-F238E27FC236}">
                <a16:creationId xmlns:a16="http://schemas.microsoft.com/office/drawing/2014/main" id="{02F4DA81-4FB6-C8BE-9FEC-78D283DCE317}"/>
              </a:ext>
            </a:extLst>
          </p:cNvPr>
          <p:cNvGrpSpPr/>
          <p:nvPr/>
        </p:nvGrpSpPr>
        <p:grpSpPr>
          <a:xfrm>
            <a:off x="858252" y="388096"/>
            <a:ext cx="10475497" cy="860288"/>
            <a:chOff x="858252" y="388096"/>
            <a:chExt cx="10475497" cy="860288"/>
          </a:xfrm>
        </p:grpSpPr>
        <p:sp>
          <p:nvSpPr>
            <p:cNvPr id="4" name="TextBox 3">
              <a:extLst>
                <a:ext uri="{FF2B5EF4-FFF2-40B4-BE49-F238E27FC236}">
                  <a16:creationId xmlns:a16="http://schemas.microsoft.com/office/drawing/2014/main" id="{F7C873CC-79F8-4AF5-56E1-10A98D1FBBA7}"/>
                </a:ext>
              </a:extLst>
            </p:cNvPr>
            <p:cNvSpPr txBox="1"/>
            <p:nvPr/>
          </p:nvSpPr>
          <p:spPr>
            <a:xfrm rot="10800000" flipH="1" flipV="1">
              <a:off x="1123192" y="388097"/>
              <a:ext cx="8542174" cy="830997"/>
            </a:xfrm>
            <a:prstGeom prst="rect">
              <a:avLst/>
            </a:prstGeom>
            <a:noFill/>
          </p:spPr>
          <p:txBody>
            <a:bodyPr wrap="square" rtlCol="0">
              <a:spAutoFit/>
            </a:bodyPr>
            <a:lstStyle/>
            <a:p>
              <a:r>
                <a:rPr lang="en-US" sz="2400" dirty="0"/>
                <a:t>CHARACTERISTICS OF CONSUMER </a:t>
              </a:r>
            </a:p>
            <a:p>
              <a:r>
                <a:rPr lang="en-US" sz="2400" dirty="0"/>
                <a:t>PURCHASING BEHAVIOR</a:t>
              </a:r>
              <a:endParaRPr lang="en-US" sz="2400" b="1" spc="600" dirty="0">
                <a:solidFill>
                  <a:schemeClr val="accent1">
                    <a:lumMod val="75000"/>
                  </a:schemeClr>
                </a:solidFill>
                <a:latin typeface="Aptos (Body)"/>
              </a:endParaRPr>
            </a:p>
          </p:txBody>
        </p:sp>
        <p:sp>
          <p:nvSpPr>
            <p:cNvPr id="5" name="Rectangle 4">
              <a:extLst>
                <a:ext uri="{FF2B5EF4-FFF2-40B4-BE49-F238E27FC236}">
                  <a16:creationId xmlns:a16="http://schemas.microsoft.com/office/drawing/2014/main" id="{C4616AE4-F1C3-35A7-7313-7FB4E98937A8}"/>
                </a:ext>
              </a:extLst>
            </p:cNvPr>
            <p:cNvSpPr/>
            <p:nvPr/>
          </p:nvSpPr>
          <p:spPr>
            <a:xfrm>
              <a:off x="858252" y="417385"/>
              <a:ext cx="246648" cy="8309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75987928-3285-996D-FBCB-677C4EAD2A97}"/>
                </a:ext>
              </a:extLst>
            </p:cNvPr>
            <p:cNvSpPr/>
            <p:nvPr/>
          </p:nvSpPr>
          <p:spPr>
            <a:xfrm>
              <a:off x="8440101" y="388096"/>
              <a:ext cx="2893648" cy="830998"/>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spc="600" dirty="0">
                  <a:solidFill>
                    <a:schemeClr val="accent1">
                      <a:lumMod val="75000"/>
                    </a:schemeClr>
                  </a:solidFill>
                  <a:latin typeface="Aptos (Body)"/>
                </a:rPr>
                <a:t>SOCIAL</a:t>
              </a:r>
              <a:endParaRPr lang="en-US" sz="2800" b="1" spc="600" dirty="0">
                <a:solidFill>
                  <a:schemeClr val="accent1">
                    <a:lumMod val="75000"/>
                  </a:schemeClr>
                </a:solidFill>
                <a:latin typeface="Aptos (Body)"/>
              </a:endParaRPr>
            </a:p>
          </p:txBody>
        </p:sp>
      </p:grpSp>
    </p:spTree>
    <p:extLst>
      <p:ext uri="{BB962C8B-B14F-4D97-AF65-F5344CB8AC3E}">
        <p14:creationId xmlns:p14="http://schemas.microsoft.com/office/powerpoint/2010/main" val="39002267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7" grpId="0" animBg="1"/>
      <p:bldP spid="8" grpId="0" animBg="1"/>
      <p:bldP spid="9" grpId="0" animBg="1"/>
      <p:bldP spid="22"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FD19600-EBA1-271F-35E0-1A99C0FF8FB1}"/>
              </a:ext>
            </a:extLst>
          </p:cNvPr>
          <p:cNvGrpSpPr/>
          <p:nvPr/>
        </p:nvGrpSpPr>
        <p:grpSpPr>
          <a:xfrm>
            <a:off x="1742725" y="1175588"/>
            <a:ext cx="1348159" cy="700088"/>
            <a:chOff x="1476725" y="729341"/>
            <a:chExt cx="1661011" cy="700088"/>
          </a:xfrm>
        </p:grpSpPr>
        <p:sp>
          <p:nvSpPr>
            <p:cNvPr id="15" name="Oval 14">
              <a:extLst>
                <a:ext uri="{FF2B5EF4-FFF2-40B4-BE49-F238E27FC236}">
                  <a16:creationId xmlns:a16="http://schemas.microsoft.com/office/drawing/2014/main" id="{5769029C-6F1E-62CF-6176-38F66C166CA3}"/>
                </a:ext>
              </a:extLst>
            </p:cNvPr>
            <p:cNvSpPr/>
            <p:nvPr/>
          </p:nvSpPr>
          <p:spPr>
            <a:xfrm>
              <a:off x="1476725" y="1215558"/>
              <a:ext cx="250104" cy="213871"/>
            </a:xfrm>
            <a:prstGeom prst="ellipse">
              <a:avLst/>
            </a:prstGeom>
            <a:solidFill>
              <a:srgbClr val="294983"/>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6" name="Straight Connector 15">
              <a:extLst>
                <a:ext uri="{FF2B5EF4-FFF2-40B4-BE49-F238E27FC236}">
                  <a16:creationId xmlns:a16="http://schemas.microsoft.com/office/drawing/2014/main" id="{84C9CA2A-B81C-CAF9-6DFA-4DE97578CFF7}"/>
                </a:ext>
              </a:extLst>
            </p:cNvPr>
            <p:cNvCxnSpPr>
              <a:cxnSpLocks/>
              <a:stCxn id="15" idx="6"/>
              <a:endCxn id="19" idx="3"/>
            </p:cNvCxnSpPr>
            <p:nvPr/>
          </p:nvCxnSpPr>
          <p:spPr>
            <a:xfrm flipV="1">
              <a:off x="1726829" y="729341"/>
              <a:ext cx="1410907" cy="593153"/>
            </a:xfrm>
            <a:prstGeom prst="line">
              <a:avLst/>
            </a:prstGeom>
          </p:spPr>
          <p:style>
            <a:lnRef idx="1">
              <a:schemeClr val="accent1"/>
            </a:lnRef>
            <a:fillRef idx="0">
              <a:schemeClr val="accent1"/>
            </a:fillRef>
            <a:effectRef idx="0">
              <a:schemeClr val="accent1"/>
            </a:effectRef>
            <a:fontRef idx="minor">
              <a:schemeClr val="tx1"/>
            </a:fontRef>
          </p:style>
        </p:cxnSp>
      </p:grpSp>
      <p:sp>
        <p:nvSpPr>
          <p:cNvPr id="6" name="Arc 5">
            <a:extLst>
              <a:ext uri="{FF2B5EF4-FFF2-40B4-BE49-F238E27FC236}">
                <a16:creationId xmlns:a16="http://schemas.microsoft.com/office/drawing/2014/main" id="{AEAA417E-687B-A14A-9C1C-B20F185D8E38}"/>
              </a:ext>
            </a:extLst>
          </p:cNvPr>
          <p:cNvSpPr/>
          <p:nvPr/>
        </p:nvSpPr>
        <p:spPr>
          <a:xfrm>
            <a:off x="-135328" y="1832451"/>
            <a:ext cx="4000030" cy="3796483"/>
          </a:xfrm>
          <a:prstGeom prst="arc">
            <a:avLst>
              <a:gd name="adj1" fmla="val 16200000"/>
              <a:gd name="adj2" fmla="val 5532116"/>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a:extLst>
              <a:ext uri="{FF2B5EF4-FFF2-40B4-BE49-F238E27FC236}">
                <a16:creationId xmlns:a16="http://schemas.microsoft.com/office/drawing/2014/main" id="{7BD0B3D2-C948-050C-964E-3FDB5634A127}"/>
              </a:ext>
            </a:extLst>
          </p:cNvPr>
          <p:cNvGrpSpPr/>
          <p:nvPr/>
        </p:nvGrpSpPr>
        <p:grpSpPr>
          <a:xfrm>
            <a:off x="552511" y="2220290"/>
            <a:ext cx="3002789" cy="3064030"/>
            <a:chOff x="286511" y="1774042"/>
            <a:chExt cx="3241613" cy="3307725"/>
          </a:xfrm>
        </p:grpSpPr>
        <p:grpSp>
          <p:nvGrpSpPr>
            <p:cNvPr id="11" name="Group 10">
              <a:extLst>
                <a:ext uri="{FF2B5EF4-FFF2-40B4-BE49-F238E27FC236}">
                  <a16:creationId xmlns:a16="http://schemas.microsoft.com/office/drawing/2014/main" id="{5EBF3E36-E308-E731-DCB1-C6FBAC296322}"/>
                </a:ext>
              </a:extLst>
            </p:cNvPr>
            <p:cNvGrpSpPr/>
            <p:nvPr/>
          </p:nvGrpSpPr>
          <p:grpSpPr>
            <a:xfrm>
              <a:off x="1586926" y="1774042"/>
              <a:ext cx="1941198" cy="3307725"/>
              <a:chOff x="6772656" y="2459736"/>
              <a:chExt cx="1315800" cy="2560320"/>
            </a:xfrm>
          </p:grpSpPr>
          <p:sp>
            <p:nvSpPr>
              <p:cNvPr id="13" name="Freeform: Shape 12">
                <a:extLst>
                  <a:ext uri="{FF2B5EF4-FFF2-40B4-BE49-F238E27FC236}">
                    <a16:creationId xmlns:a16="http://schemas.microsoft.com/office/drawing/2014/main" id="{E94F3342-6016-E587-8A81-6118F7A5C2B2}"/>
                  </a:ext>
                </a:extLst>
              </p:cNvPr>
              <p:cNvSpPr/>
              <p:nvPr/>
            </p:nvSpPr>
            <p:spPr>
              <a:xfrm flipV="1">
                <a:off x="6772656" y="3739896"/>
                <a:ext cx="1315800" cy="1280160"/>
              </a:xfrm>
              <a:custGeom>
                <a:avLst/>
                <a:gdLst>
                  <a:gd name="connsiteX0" fmla="*/ 0 w 1315800"/>
                  <a:gd name="connsiteY0" fmla="*/ 0 h 1280160"/>
                  <a:gd name="connsiteX1" fmla="*/ 1309938 w 1315800"/>
                  <a:gd name="connsiteY1" fmla="*/ 1165689 h 1280160"/>
                  <a:gd name="connsiteX2" fmla="*/ 1315800 w 1315800"/>
                  <a:gd name="connsiteY2" fmla="*/ 1280160 h 1280160"/>
                  <a:gd name="connsiteX3" fmla="*/ 0 w 1315800"/>
                  <a:gd name="connsiteY3" fmla="*/ 1280160 h 1280160"/>
                </a:gdLst>
                <a:ahLst/>
                <a:cxnLst>
                  <a:cxn ang="0">
                    <a:pos x="connsiteX0" y="connsiteY0"/>
                  </a:cxn>
                  <a:cxn ang="0">
                    <a:pos x="connsiteX1" y="connsiteY1"/>
                  </a:cxn>
                  <a:cxn ang="0">
                    <a:pos x="connsiteX2" y="connsiteY2"/>
                  </a:cxn>
                  <a:cxn ang="0">
                    <a:pos x="connsiteX3" y="connsiteY3"/>
                  </a:cxn>
                </a:cxnLst>
                <a:rect l="l" t="t" r="r" b="b"/>
                <a:pathLst>
                  <a:path w="1315800" h="1280160">
                    <a:moveTo>
                      <a:pt x="0" y="0"/>
                    </a:moveTo>
                    <a:cubicBezTo>
                      <a:pt x="681762" y="0"/>
                      <a:pt x="1242508" y="510939"/>
                      <a:pt x="1309938" y="1165689"/>
                    </a:cubicBezTo>
                    <a:lnTo>
                      <a:pt x="1315800" y="1280160"/>
                    </a:lnTo>
                    <a:lnTo>
                      <a:pt x="0" y="1280160"/>
                    </a:lnTo>
                    <a:close/>
                  </a:path>
                </a:pathLst>
              </a:custGeom>
              <a:solidFill>
                <a:schemeClr val="accent1">
                  <a:lumMod val="40000"/>
                  <a:lumOff val="60000"/>
                </a:schemeClr>
              </a:solidFill>
              <a:ln>
                <a:noFill/>
              </a:ln>
              <a:effectLst>
                <a:outerShdw blurRad="127000" dist="228600" dir="2700000" sx="98000" sy="98000" algn="ctr">
                  <a:srgbClr val="000000">
                    <a:alpha val="4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6D2DD99-12CA-7A32-CAE4-727BD541AFDD}"/>
                  </a:ext>
                </a:extLst>
              </p:cNvPr>
              <p:cNvSpPr/>
              <p:nvPr/>
            </p:nvSpPr>
            <p:spPr>
              <a:xfrm>
                <a:off x="6772656" y="2459736"/>
                <a:ext cx="1315800" cy="1280160"/>
              </a:xfrm>
              <a:custGeom>
                <a:avLst/>
                <a:gdLst>
                  <a:gd name="connsiteX0" fmla="*/ 0 w 1315800"/>
                  <a:gd name="connsiteY0" fmla="*/ 0 h 1280160"/>
                  <a:gd name="connsiteX1" fmla="*/ 1309938 w 1315800"/>
                  <a:gd name="connsiteY1" fmla="*/ 1165689 h 1280160"/>
                  <a:gd name="connsiteX2" fmla="*/ 1315800 w 1315800"/>
                  <a:gd name="connsiteY2" fmla="*/ 1280160 h 1280160"/>
                  <a:gd name="connsiteX3" fmla="*/ 0 w 1315800"/>
                  <a:gd name="connsiteY3" fmla="*/ 1280160 h 1280160"/>
                </a:gdLst>
                <a:ahLst/>
                <a:cxnLst>
                  <a:cxn ang="0">
                    <a:pos x="connsiteX0" y="connsiteY0"/>
                  </a:cxn>
                  <a:cxn ang="0">
                    <a:pos x="connsiteX1" y="connsiteY1"/>
                  </a:cxn>
                  <a:cxn ang="0">
                    <a:pos x="connsiteX2" y="connsiteY2"/>
                  </a:cxn>
                  <a:cxn ang="0">
                    <a:pos x="connsiteX3" y="connsiteY3"/>
                  </a:cxn>
                </a:cxnLst>
                <a:rect l="l" t="t" r="r" b="b"/>
                <a:pathLst>
                  <a:path w="1315800" h="1280160">
                    <a:moveTo>
                      <a:pt x="0" y="0"/>
                    </a:moveTo>
                    <a:cubicBezTo>
                      <a:pt x="681762" y="0"/>
                      <a:pt x="1242508" y="510939"/>
                      <a:pt x="1309938" y="1165689"/>
                    </a:cubicBezTo>
                    <a:lnTo>
                      <a:pt x="1315800" y="1280160"/>
                    </a:lnTo>
                    <a:lnTo>
                      <a:pt x="0" y="1280160"/>
                    </a:lnTo>
                    <a:close/>
                  </a:path>
                </a:pathLst>
              </a:custGeom>
              <a:solidFill>
                <a:schemeClr val="accent1">
                  <a:lumMod val="60000"/>
                  <a:lumOff val="40000"/>
                </a:schemeClr>
              </a:solidFill>
              <a:ln>
                <a:noFill/>
              </a:ln>
              <a:effectLst>
                <a:outerShdw blurRad="127000" dist="228600" dir="2700000" sx="98000" sy="98000" algn="ctr">
                  <a:srgbClr val="000000">
                    <a:alpha val="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Oval 11">
              <a:extLst>
                <a:ext uri="{FF2B5EF4-FFF2-40B4-BE49-F238E27FC236}">
                  <a16:creationId xmlns:a16="http://schemas.microsoft.com/office/drawing/2014/main" id="{4B329CB8-EA5B-4F9D-6DC2-8BE78FF9C6FB}"/>
                </a:ext>
              </a:extLst>
            </p:cNvPr>
            <p:cNvSpPr/>
            <p:nvPr/>
          </p:nvSpPr>
          <p:spPr>
            <a:xfrm>
              <a:off x="286511" y="2104815"/>
              <a:ext cx="2713909" cy="2646180"/>
            </a:xfrm>
            <a:prstGeom prst="ellipse">
              <a:avLst/>
            </a:prstGeom>
            <a:solidFill>
              <a:schemeClr val="bg1"/>
            </a:solidFill>
            <a:ln w="57150">
              <a:solidFill>
                <a:schemeClr val="accent1">
                  <a:lumMod val="50000"/>
                </a:schemeClr>
              </a:solidFill>
            </a:ln>
            <a:effectLst>
              <a:outerShdw blurRad="127000" dist="228600" dir="2700000" sx="98000" sy="98000" algn="ctr">
                <a:srgbClr val="000000">
                  <a:alpha val="6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spc="300" dirty="0">
                  <a:solidFill>
                    <a:schemeClr val="accent1">
                      <a:lumMod val="50000"/>
                    </a:schemeClr>
                  </a:solidFill>
                  <a:latin typeface="Aptos (Body)"/>
                </a:rPr>
                <a:t>             </a:t>
              </a:r>
              <a:r>
                <a:rPr lang="en-US" sz="2000" b="1" dirty="0">
                  <a:solidFill>
                    <a:schemeClr val="accent1">
                      <a:lumMod val="50000"/>
                    </a:schemeClr>
                  </a:solidFill>
                  <a:latin typeface="Aptos (Body)"/>
                </a:rPr>
                <a:t>Impacts of social networks on purchasing behaviors</a:t>
              </a:r>
              <a:endParaRPr lang="en-US" b="1" dirty="0">
                <a:solidFill>
                  <a:schemeClr val="accent1">
                    <a:lumMod val="50000"/>
                  </a:schemeClr>
                </a:solidFill>
                <a:latin typeface="Aptos (Body)"/>
              </a:endParaRPr>
            </a:p>
            <a:p>
              <a:pPr algn="ctr"/>
              <a:endParaRPr lang="en-US" dirty="0">
                <a:solidFill>
                  <a:schemeClr val="accent1">
                    <a:lumMod val="50000"/>
                  </a:schemeClr>
                </a:solidFill>
              </a:endParaRPr>
            </a:p>
          </p:txBody>
        </p:sp>
      </p:grpSp>
      <p:grpSp>
        <p:nvGrpSpPr>
          <p:cNvPr id="8" name="Group 7">
            <a:extLst>
              <a:ext uri="{FF2B5EF4-FFF2-40B4-BE49-F238E27FC236}">
                <a16:creationId xmlns:a16="http://schemas.microsoft.com/office/drawing/2014/main" id="{E78F1B62-69BB-DB20-D94B-16216D9E3A9D}"/>
              </a:ext>
            </a:extLst>
          </p:cNvPr>
          <p:cNvGrpSpPr/>
          <p:nvPr/>
        </p:nvGrpSpPr>
        <p:grpSpPr>
          <a:xfrm>
            <a:off x="1742725" y="5556000"/>
            <a:ext cx="1489090" cy="486314"/>
            <a:chOff x="1476725" y="1215558"/>
            <a:chExt cx="1489090" cy="486314"/>
          </a:xfrm>
        </p:grpSpPr>
        <p:sp>
          <p:nvSpPr>
            <p:cNvPr id="9" name="Oval 8">
              <a:extLst>
                <a:ext uri="{FF2B5EF4-FFF2-40B4-BE49-F238E27FC236}">
                  <a16:creationId xmlns:a16="http://schemas.microsoft.com/office/drawing/2014/main" id="{00C17D40-E15E-41C0-DBB6-4522743079DD}"/>
                </a:ext>
              </a:extLst>
            </p:cNvPr>
            <p:cNvSpPr/>
            <p:nvPr/>
          </p:nvSpPr>
          <p:spPr>
            <a:xfrm>
              <a:off x="1476725" y="1215558"/>
              <a:ext cx="250104" cy="213871"/>
            </a:xfrm>
            <a:prstGeom prst="ellipse">
              <a:avLst/>
            </a:prstGeom>
            <a:solidFill>
              <a:srgbClr val="294983"/>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64889D3F-C327-AE37-9ED0-8F628D16C2D2}"/>
                </a:ext>
              </a:extLst>
            </p:cNvPr>
            <p:cNvCxnSpPr>
              <a:cxnSpLocks/>
              <a:stCxn id="9" idx="6"/>
              <a:endCxn id="26" idx="2"/>
            </p:cNvCxnSpPr>
            <p:nvPr/>
          </p:nvCxnSpPr>
          <p:spPr>
            <a:xfrm>
              <a:off x="1726829" y="1322494"/>
              <a:ext cx="1238986" cy="37937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3ED2C77B-D498-7734-F282-F2A160142882}"/>
              </a:ext>
            </a:extLst>
          </p:cNvPr>
          <p:cNvGrpSpPr/>
          <p:nvPr/>
        </p:nvGrpSpPr>
        <p:grpSpPr>
          <a:xfrm>
            <a:off x="3003735" y="590669"/>
            <a:ext cx="2762773" cy="758759"/>
            <a:chOff x="4209527" y="903046"/>
            <a:chExt cx="2762773" cy="758759"/>
          </a:xfrm>
        </p:grpSpPr>
        <p:sp>
          <p:nvSpPr>
            <p:cNvPr id="18" name="Rectangle: Rounded Corners 17">
              <a:extLst>
                <a:ext uri="{FF2B5EF4-FFF2-40B4-BE49-F238E27FC236}">
                  <a16:creationId xmlns:a16="http://schemas.microsoft.com/office/drawing/2014/main" id="{DB96890C-6EE7-3638-D31A-EC0A0F6DBD7E}"/>
                </a:ext>
              </a:extLst>
            </p:cNvPr>
            <p:cNvSpPr/>
            <p:nvPr/>
          </p:nvSpPr>
          <p:spPr>
            <a:xfrm>
              <a:off x="4437607" y="903046"/>
              <a:ext cx="2534693" cy="758759"/>
            </a:xfrm>
            <a:prstGeom prst="roundRect">
              <a:avLst>
                <a:gd name="adj" fmla="val 36039"/>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Aptos (Body)"/>
                </a:rPr>
                <a:t>Positive</a:t>
              </a:r>
            </a:p>
          </p:txBody>
        </p:sp>
        <p:sp>
          <p:nvSpPr>
            <p:cNvPr id="19" name="Oval 18">
              <a:extLst>
                <a:ext uri="{FF2B5EF4-FFF2-40B4-BE49-F238E27FC236}">
                  <a16:creationId xmlns:a16="http://schemas.microsoft.com/office/drawing/2014/main" id="{CAD102E3-CBB1-5398-8EC9-0D95D13F37B3}"/>
                </a:ext>
              </a:extLst>
            </p:cNvPr>
            <p:cNvSpPr/>
            <p:nvPr/>
          </p:nvSpPr>
          <p:spPr>
            <a:xfrm>
              <a:off x="4209527" y="991746"/>
              <a:ext cx="595091" cy="581357"/>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ptos (Body)"/>
                </a:rPr>
                <a:t>1</a:t>
              </a:r>
              <a:endParaRPr lang="en-US" b="1" dirty="0">
                <a:solidFill>
                  <a:schemeClr val="tx1"/>
                </a:solidFill>
                <a:latin typeface="Aptos (Body)"/>
              </a:endParaRPr>
            </a:p>
          </p:txBody>
        </p:sp>
      </p:grpSp>
      <p:sp>
        <p:nvSpPr>
          <p:cNvPr id="20" name="TextBox 19">
            <a:extLst>
              <a:ext uri="{FF2B5EF4-FFF2-40B4-BE49-F238E27FC236}">
                <a16:creationId xmlns:a16="http://schemas.microsoft.com/office/drawing/2014/main" id="{B01A83B2-3E97-5579-3428-3C59EDFE071F}"/>
              </a:ext>
            </a:extLst>
          </p:cNvPr>
          <p:cNvSpPr txBox="1"/>
          <p:nvPr/>
        </p:nvSpPr>
        <p:spPr>
          <a:xfrm>
            <a:off x="4216787" y="959432"/>
            <a:ext cx="309853" cy="369332"/>
          </a:xfrm>
          <a:prstGeom prst="rect">
            <a:avLst/>
          </a:prstGeom>
          <a:noFill/>
        </p:spPr>
        <p:txBody>
          <a:bodyPr wrap="square" rtlCol="0">
            <a:spAutoFit/>
          </a:bodyPr>
          <a:lstStyle/>
          <a:p>
            <a:endParaRPr lang="en-US" dirty="0"/>
          </a:p>
        </p:txBody>
      </p:sp>
      <p:grpSp>
        <p:nvGrpSpPr>
          <p:cNvPr id="24" name="Group 23">
            <a:extLst>
              <a:ext uri="{FF2B5EF4-FFF2-40B4-BE49-F238E27FC236}">
                <a16:creationId xmlns:a16="http://schemas.microsoft.com/office/drawing/2014/main" id="{322BFA88-33BA-710F-6FD5-1EEA96631F5E}"/>
              </a:ext>
            </a:extLst>
          </p:cNvPr>
          <p:cNvGrpSpPr/>
          <p:nvPr/>
        </p:nvGrpSpPr>
        <p:grpSpPr>
          <a:xfrm>
            <a:off x="3231815" y="5662935"/>
            <a:ext cx="2762773" cy="758759"/>
            <a:chOff x="4209527" y="903046"/>
            <a:chExt cx="2762773" cy="758759"/>
          </a:xfrm>
        </p:grpSpPr>
        <p:sp>
          <p:nvSpPr>
            <p:cNvPr id="25" name="Rectangle: Rounded Corners 24">
              <a:extLst>
                <a:ext uri="{FF2B5EF4-FFF2-40B4-BE49-F238E27FC236}">
                  <a16:creationId xmlns:a16="http://schemas.microsoft.com/office/drawing/2014/main" id="{F7A3AFF9-FCE6-DCE0-3D32-3097053FBE0A}"/>
                </a:ext>
              </a:extLst>
            </p:cNvPr>
            <p:cNvSpPr/>
            <p:nvPr/>
          </p:nvSpPr>
          <p:spPr>
            <a:xfrm>
              <a:off x="4437607" y="903046"/>
              <a:ext cx="2534693" cy="758759"/>
            </a:xfrm>
            <a:prstGeom prst="roundRect">
              <a:avLst>
                <a:gd name="adj" fmla="val 36039"/>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Aptos (Body)"/>
                </a:rPr>
                <a:t>Negative</a:t>
              </a:r>
            </a:p>
          </p:txBody>
        </p:sp>
        <p:sp>
          <p:nvSpPr>
            <p:cNvPr id="26" name="Oval 25">
              <a:extLst>
                <a:ext uri="{FF2B5EF4-FFF2-40B4-BE49-F238E27FC236}">
                  <a16:creationId xmlns:a16="http://schemas.microsoft.com/office/drawing/2014/main" id="{F16D8597-E6FB-221C-94C5-0EDD55F0B27C}"/>
                </a:ext>
              </a:extLst>
            </p:cNvPr>
            <p:cNvSpPr/>
            <p:nvPr/>
          </p:nvSpPr>
          <p:spPr>
            <a:xfrm>
              <a:off x="4209527" y="991746"/>
              <a:ext cx="595091" cy="581357"/>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ptos (Body)"/>
                </a:rPr>
                <a:t>2</a:t>
              </a:r>
              <a:endParaRPr lang="en-US" b="1" dirty="0">
                <a:solidFill>
                  <a:schemeClr val="tx1"/>
                </a:solidFill>
                <a:latin typeface="Aptos (Body)"/>
              </a:endParaRPr>
            </a:p>
          </p:txBody>
        </p:sp>
      </p:grpSp>
      <p:sp>
        <p:nvSpPr>
          <p:cNvPr id="33" name="Rectangle: Rounded Corners 32">
            <a:extLst>
              <a:ext uri="{FF2B5EF4-FFF2-40B4-BE49-F238E27FC236}">
                <a16:creationId xmlns:a16="http://schemas.microsoft.com/office/drawing/2014/main" id="{228D6210-E62C-8FE2-45C5-1A45622A6B72}"/>
              </a:ext>
            </a:extLst>
          </p:cNvPr>
          <p:cNvSpPr/>
          <p:nvPr/>
        </p:nvSpPr>
        <p:spPr>
          <a:xfrm>
            <a:off x="6505570" y="590669"/>
            <a:ext cx="5191096" cy="999592"/>
          </a:xfrm>
          <a:prstGeom prst="roundRect">
            <a:avLst>
              <a:gd name="adj" fmla="val 26153"/>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rPr>
              <a:t>Mechanisms through which social network influences purchasing behavior: targeted advertising; influencer marketing; content and viral marketing; social proof and user-generated content (UGC).</a:t>
            </a:r>
            <a:endParaRPr lang="en-US" sz="1400" b="1" dirty="0">
              <a:solidFill>
                <a:schemeClr val="tx1"/>
              </a:solidFill>
              <a:latin typeface="Aptos (Body)"/>
            </a:endParaRPr>
          </a:p>
        </p:txBody>
      </p:sp>
      <p:sp>
        <p:nvSpPr>
          <p:cNvPr id="35" name="Rectangle: Rounded Corners 34">
            <a:extLst>
              <a:ext uri="{FF2B5EF4-FFF2-40B4-BE49-F238E27FC236}">
                <a16:creationId xmlns:a16="http://schemas.microsoft.com/office/drawing/2014/main" id="{1184CB53-9B6E-567F-6A3F-D8E34A6D9B78}"/>
              </a:ext>
            </a:extLst>
          </p:cNvPr>
          <p:cNvSpPr/>
          <p:nvPr/>
        </p:nvSpPr>
        <p:spPr>
          <a:xfrm>
            <a:off x="6505570" y="1661805"/>
            <a:ext cx="5191096" cy="933464"/>
          </a:xfrm>
          <a:prstGeom prst="roundRect">
            <a:avLst>
              <a:gd name="adj" fmla="val 26153"/>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rPr>
              <a:t>Psychological and consumer behavior factors: group effect; brand perception; brand loyalty; FOMO (Fear of Missing Out) effect; two-way interaction.</a:t>
            </a:r>
            <a:endParaRPr lang="en-US" sz="1400" b="1" dirty="0">
              <a:solidFill>
                <a:schemeClr val="tx1"/>
              </a:solidFill>
              <a:latin typeface="Aptos (Body)"/>
            </a:endParaRPr>
          </a:p>
        </p:txBody>
      </p:sp>
      <p:sp>
        <p:nvSpPr>
          <p:cNvPr id="36" name="Rectangle: Rounded Corners 35">
            <a:extLst>
              <a:ext uri="{FF2B5EF4-FFF2-40B4-BE49-F238E27FC236}">
                <a16:creationId xmlns:a16="http://schemas.microsoft.com/office/drawing/2014/main" id="{3E7173E7-8C9E-6217-0FCD-C1B9DB7AD751}"/>
              </a:ext>
            </a:extLst>
          </p:cNvPr>
          <p:cNvSpPr/>
          <p:nvPr/>
        </p:nvSpPr>
        <p:spPr>
          <a:xfrm>
            <a:off x="6505570" y="2666813"/>
            <a:ext cx="5191096" cy="719186"/>
          </a:xfrm>
          <a:prstGeom prst="roundRect">
            <a:avLst>
              <a:gd name="adj" fmla="val 26153"/>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rPr>
              <a:t>Shopping experience on social network: integrated shopping, direct interaction through social network.</a:t>
            </a:r>
            <a:endParaRPr lang="en-US" sz="1400" b="1" dirty="0">
              <a:solidFill>
                <a:schemeClr val="tx1"/>
              </a:solidFill>
              <a:latin typeface="Aptos (Body)"/>
            </a:endParaRPr>
          </a:p>
        </p:txBody>
      </p:sp>
      <p:cxnSp>
        <p:nvCxnSpPr>
          <p:cNvPr id="38" name="Straight Arrow Connector 37">
            <a:extLst>
              <a:ext uri="{FF2B5EF4-FFF2-40B4-BE49-F238E27FC236}">
                <a16:creationId xmlns:a16="http://schemas.microsoft.com/office/drawing/2014/main" id="{8A9F15C1-0B8A-6533-341F-028B52F08605}"/>
              </a:ext>
            </a:extLst>
          </p:cNvPr>
          <p:cNvCxnSpPr>
            <a:cxnSpLocks/>
            <a:stCxn id="18" idx="3"/>
            <a:endCxn id="33" idx="1"/>
          </p:cNvCxnSpPr>
          <p:nvPr/>
        </p:nvCxnSpPr>
        <p:spPr>
          <a:xfrm>
            <a:off x="5766508" y="970049"/>
            <a:ext cx="739062" cy="120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E43B2D8-F5BD-39D0-5876-51DB89FEA736}"/>
              </a:ext>
            </a:extLst>
          </p:cNvPr>
          <p:cNvCxnSpPr>
            <a:cxnSpLocks/>
            <a:stCxn id="18" idx="3"/>
            <a:endCxn id="35" idx="1"/>
          </p:cNvCxnSpPr>
          <p:nvPr/>
        </p:nvCxnSpPr>
        <p:spPr>
          <a:xfrm>
            <a:off x="5766508" y="970049"/>
            <a:ext cx="739062" cy="1158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935BD37-9630-2A09-DDFD-D2C6F3326905}"/>
              </a:ext>
            </a:extLst>
          </p:cNvPr>
          <p:cNvCxnSpPr>
            <a:cxnSpLocks/>
            <a:endCxn id="36" idx="1"/>
          </p:cNvCxnSpPr>
          <p:nvPr/>
        </p:nvCxnSpPr>
        <p:spPr>
          <a:xfrm>
            <a:off x="5766508" y="970051"/>
            <a:ext cx="739062" cy="2056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04474697-48C9-B60A-364F-D3AB54A0EACA}"/>
              </a:ext>
            </a:extLst>
          </p:cNvPr>
          <p:cNvSpPr/>
          <p:nvPr/>
        </p:nvSpPr>
        <p:spPr>
          <a:xfrm>
            <a:off x="6448392" y="4244146"/>
            <a:ext cx="5248274" cy="404256"/>
          </a:xfrm>
          <a:prstGeom prst="roundRect">
            <a:avLst>
              <a:gd name="adj" fmla="val 26153"/>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Social, psychological, and financial pressures.</a:t>
            </a:r>
            <a:endParaRPr lang="en-US" sz="1600" b="1" dirty="0">
              <a:solidFill>
                <a:schemeClr val="tx1"/>
              </a:solidFill>
              <a:latin typeface="Aptos (Body)"/>
            </a:endParaRPr>
          </a:p>
        </p:txBody>
      </p:sp>
      <p:sp>
        <p:nvSpPr>
          <p:cNvPr id="47" name="Rectangle: Rounded Corners 46">
            <a:extLst>
              <a:ext uri="{FF2B5EF4-FFF2-40B4-BE49-F238E27FC236}">
                <a16:creationId xmlns:a16="http://schemas.microsoft.com/office/drawing/2014/main" id="{FABCF447-D182-7F81-4498-65043A368566}"/>
              </a:ext>
            </a:extLst>
          </p:cNvPr>
          <p:cNvSpPr/>
          <p:nvPr/>
        </p:nvSpPr>
        <p:spPr>
          <a:xfrm>
            <a:off x="6448392" y="4905765"/>
            <a:ext cx="5248274" cy="404256"/>
          </a:xfrm>
          <a:prstGeom prst="roundRect">
            <a:avLst>
              <a:gd name="adj" fmla="val 26153"/>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phenomenon of social comparison and trend-chasing.</a:t>
            </a:r>
            <a:endParaRPr lang="en-US" sz="1600" b="1" dirty="0">
              <a:solidFill>
                <a:schemeClr val="tx1"/>
              </a:solidFill>
              <a:latin typeface="Aptos (Body)"/>
            </a:endParaRPr>
          </a:p>
        </p:txBody>
      </p:sp>
      <p:sp>
        <p:nvSpPr>
          <p:cNvPr id="48" name="Rectangle: Rounded Corners 47">
            <a:extLst>
              <a:ext uri="{FF2B5EF4-FFF2-40B4-BE49-F238E27FC236}">
                <a16:creationId xmlns:a16="http://schemas.microsoft.com/office/drawing/2014/main" id="{B0DC9CC1-934F-193C-F2CE-CE25719E3CBB}"/>
              </a:ext>
            </a:extLst>
          </p:cNvPr>
          <p:cNvSpPr/>
          <p:nvPr/>
        </p:nvSpPr>
        <p:spPr>
          <a:xfrm>
            <a:off x="6448392" y="5549507"/>
            <a:ext cx="5248274" cy="404256"/>
          </a:xfrm>
          <a:prstGeom prst="roundRect">
            <a:avLst>
              <a:gd name="adj" fmla="val 26153"/>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Excessive and exaggerated advertising and marketing</a:t>
            </a:r>
            <a:endParaRPr lang="en-US" sz="1600" b="1" dirty="0">
              <a:solidFill>
                <a:schemeClr val="tx1"/>
              </a:solidFill>
              <a:latin typeface="Aptos (Body)"/>
            </a:endParaRPr>
          </a:p>
        </p:txBody>
      </p:sp>
      <p:sp>
        <p:nvSpPr>
          <p:cNvPr id="49" name="Rectangle: Rounded Corners 48">
            <a:extLst>
              <a:ext uri="{FF2B5EF4-FFF2-40B4-BE49-F238E27FC236}">
                <a16:creationId xmlns:a16="http://schemas.microsoft.com/office/drawing/2014/main" id="{AB462ECC-A9A5-8476-387A-C3865D70AE7C}"/>
              </a:ext>
            </a:extLst>
          </p:cNvPr>
          <p:cNvSpPr/>
          <p:nvPr/>
        </p:nvSpPr>
        <p:spPr>
          <a:xfrm>
            <a:off x="6448392" y="6130864"/>
            <a:ext cx="5248274" cy="404256"/>
          </a:xfrm>
          <a:prstGeom prst="roundRect">
            <a:avLst>
              <a:gd name="adj" fmla="val 26153"/>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Misinformation and high risk of fraud</a:t>
            </a:r>
            <a:endParaRPr lang="en-US" sz="1600" b="1" dirty="0">
              <a:solidFill>
                <a:schemeClr val="tx1"/>
              </a:solidFill>
              <a:latin typeface="Aptos (Body)"/>
            </a:endParaRPr>
          </a:p>
        </p:txBody>
      </p:sp>
      <p:cxnSp>
        <p:nvCxnSpPr>
          <p:cNvPr id="51" name="Straight Arrow Connector 50">
            <a:extLst>
              <a:ext uri="{FF2B5EF4-FFF2-40B4-BE49-F238E27FC236}">
                <a16:creationId xmlns:a16="http://schemas.microsoft.com/office/drawing/2014/main" id="{FBEAD908-F318-CD89-61DA-194B12855E56}"/>
              </a:ext>
            </a:extLst>
          </p:cNvPr>
          <p:cNvCxnSpPr>
            <a:cxnSpLocks/>
            <a:stCxn id="25" idx="3"/>
            <a:endCxn id="46" idx="1"/>
          </p:cNvCxnSpPr>
          <p:nvPr/>
        </p:nvCxnSpPr>
        <p:spPr>
          <a:xfrm flipV="1">
            <a:off x="5994588" y="4446274"/>
            <a:ext cx="453804" cy="1596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4211C07-AA2C-2018-ADF6-FBDE068DD9AD}"/>
              </a:ext>
            </a:extLst>
          </p:cNvPr>
          <p:cNvCxnSpPr>
            <a:cxnSpLocks/>
            <a:stCxn id="25" idx="3"/>
            <a:endCxn id="47" idx="1"/>
          </p:cNvCxnSpPr>
          <p:nvPr/>
        </p:nvCxnSpPr>
        <p:spPr>
          <a:xfrm flipV="1">
            <a:off x="5994588" y="5107893"/>
            <a:ext cx="453804" cy="934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74536D8-FB34-5C31-E8AB-185562A728C0}"/>
              </a:ext>
            </a:extLst>
          </p:cNvPr>
          <p:cNvCxnSpPr>
            <a:cxnSpLocks/>
            <a:stCxn id="25" idx="3"/>
            <a:endCxn id="48" idx="1"/>
          </p:cNvCxnSpPr>
          <p:nvPr/>
        </p:nvCxnSpPr>
        <p:spPr>
          <a:xfrm flipV="1">
            <a:off x="5994588" y="5751635"/>
            <a:ext cx="453804" cy="290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854F48C-29AE-7AE2-368F-4341B48AAFB4}"/>
              </a:ext>
            </a:extLst>
          </p:cNvPr>
          <p:cNvCxnSpPr>
            <a:cxnSpLocks/>
            <a:stCxn id="25" idx="3"/>
            <a:endCxn id="49" idx="1"/>
          </p:cNvCxnSpPr>
          <p:nvPr/>
        </p:nvCxnSpPr>
        <p:spPr>
          <a:xfrm>
            <a:off x="5994588" y="6042315"/>
            <a:ext cx="453804" cy="290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84621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left)">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left)">
                                      <p:cBhvr>
                                        <p:cTn id="50" dur="5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wipe(left)">
                                      <p:cBhvr>
                                        <p:cTn id="70" dur="500"/>
                                        <p:tgtEl>
                                          <p:spTgt spid="5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wipe(left)">
                                      <p:cBhvr>
                                        <p:cTn id="75" dur="500"/>
                                        <p:tgtEl>
                                          <p:spTgt spid="4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left)">
                                      <p:cBhvr>
                                        <p:cTn id="80" dur="500"/>
                                        <p:tgtEl>
                                          <p:spTgt spid="5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left)">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left)">
                                      <p:cBhvr>
                                        <p:cTn id="90" dur="500"/>
                                        <p:tgtEl>
                                          <p:spTgt spid="5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wipe(left)">
                                      <p:cBhvr>
                                        <p:cTn id="95" dur="500"/>
                                        <p:tgtEl>
                                          <p:spTgt spid="4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left)">
                                      <p:cBhvr>
                                        <p:cTn id="100" dur="5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wipe(left)">
                                      <p:cBhvr>
                                        <p:cTn id="10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 grpId="0" animBg="1"/>
      <p:bldP spid="35" grpId="0" animBg="1"/>
      <p:bldP spid="36" grpId="0" animBg="1"/>
      <p:bldP spid="46" grpId="0" animBg="1"/>
      <p:bldP spid="47" grpId="0" animBg="1"/>
      <p:bldP spid="48" grpId="0" animBg="1"/>
      <p:bldP spid="4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2172</TotalTime>
  <Words>1965</Words>
  <Application>Microsoft Office PowerPoint</Application>
  <PresentationFormat>Widescreen</PresentationFormat>
  <Paragraphs>215</Paragraphs>
  <Slides>18</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18</vt:i4>
      </vt:variant>
    </vt:vector>
  </HeadingPairs>
  <TitlesOfParts>
    <vt:vector size="33" baseType="lpstr">
      <vt:lpstr>Malgun Gothic</vt:lpstr>
      <vt:lpstr>Aptos (Body)</vt:lpstr>
      <vt:lpstr>Arial</vt:lpstr>
      <vt:lpstr>Bahnschrift SemiBold SemiConden</vt:lpstr>
      <vt:lpstr>Calibri</vt:lpstr>
      <vt:lpstr>Calibri Light</vt:lpstr>
      <vt:lpstr>Candara Light</vt:lpstr>
      <vt:lpstr>Dancing Script</vt:lpstr>
      <vt:lpstr>Handy Casual</vt:lpstr>
      <vt:lpstr>Krabuler</vt:lpstr>
      <vt:lpstr>Segoe UI Variable Display Semib</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Cherry Hoàng</cp:lastModifiedBy>
  <cp:revision>338</cp:revision>
  <dcterms:created xsi:type="dcterms:W3CDTF">2024-09-22T17:53:54Z</dcterms:created>
  <dcterms:modified xsi:type="dcterms:W3CDTF">2025-01-23T06:18:10Z</dcterms:modified>
</cp:coreProperties>
</file>