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1" r:id="rId4"/>
    <p:sldId id="259" r:id="rId5"/>
    <p:sldId id="284" r:id="rId6"/>
    <p:sldId id="286" r:id="rId7"/>
    <p:sldId id="285" r:id="rId8"/>
    <p:sldId id="287" r:id="rId9"/>
    <p:sldId id="264" r:id="rId10"/>
    <p:sldId id="262" r:id="rId11"/>
    <p:sldId id="265" r:id="rId12"/>
    <p:sldId id="283" r:id="rId13"/>
    <p:sldId id="279" r:id="rId14"/>
    <p:sldId id="260" r:id="rId15"/>
    <p:sldId id="261" r:id="rId16"/>
    <p:sldId id="280" r:id="rId17"/>
    <p:sldId id="272" r:id="rId18"/>
    <p:sldId id="269" r:id="rId19"/>
    <p:sldId id="273" r:id="rId20"/>
    <p:sldId id="278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6"/>
    <p:restoredTop sz="94643"/>
  </p:normalViewPr>
  <p:slideViewPr>
    <p:cSldViewPr snapToGrid="0">
      <p:cViewPr varScale="1">
        <p:scale>
          <a:sx n="83" d="100"/>
          <a:sy n="83" d="100"/>
        </p:scale>
        <p:origin x="23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DD631-5D01-42C8-8FD7-16CA4FFF7A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44D4ED-5532-4FCD-BCC8-49964B2A59FF}">
      <dgm:prSet/>
      <dgm:spPr/>
      <dgm:t>
        <a:bodyPr/>
        <a:lstStyle/>
        <a:p>
          <a:r>
            <a:rPr kumimoji="1" lang="en-US"/>
            <a:t>1.</a:t>
          </a:r>
          <a:r>
            <a:rPr kumimoji="1" lang="ko-KR"/>
            <a:t>문제 인식 및 분석 </a:t>
          </a:r>
          <a:endParaRPr lang="en-US"/>
        </a:p>
      </dgm:t>
    </dgm:pt>
    <dgm:pt modelId="{7D16233B-E3BD-4E8B-B600-7C0EB4789043}" type="parTrans" cxnId="{F964ACCC-632F-42C5-953A-1A8A18F7C22E}">
      <dgm:prSet/>
      <dgm:spPr/>
      <dgm:t>
        <a:bodyPr/>
        <a:lstStyle/>
        <a:p>
          <a:endParaRPr lang="en-US"/>
        </a:p>
      </dgm:t>
    </dgm:pt>
    <dgm:pt modelId="{58112024-60D4-4E81-ACFD-97054457B278}" type="sibTrans" cxnId="{F964ACCC-632F-42C5-953A-1A8A18F7C22E}">
      <dgm:prSet/>
      <dgm:spPr/>
      <dgm:t>
        <a:bodyPr/>
        <a:lstStyle/>
        <a:p>
          <a:endParaRPr lang="en-US"/>
        </a:p>
      </dgm:t>
    </dgm:pt>
    <dgm:pt modelId="{B84AAFF1-B7E8-4163-950C-1450DCE84581}">
      <dgm:prSet/>
      <dgm:spPr/>
      <dgm:t>
        <a:bodyPr/>
        <a:lstStyle/>
        <a:p>
          <a:r>
            <a:rPr kumimoji="1" lang="en-US" dirty="0"/>
            <a:t>2.</a:t>
          </a:r>
          <a:r>
            <a:rPr kumimoji="1" lang="ko-KR" dirty="0"/>
            <a:t>해결책 제시 </a:t>
          </a:r>
          <a:endParaRPr lang="en-US" dirty="0"/>
        </a:p>
      </dgm:t>
    </dgm:pt>
    <dgm:pt modelId="{1635169B-0988-4806-9425-4B82B286BA16}" type="parTrans" cxnId="{9AD22956-137B-4190-8A07-E8474A19CC56}">
      <dgm:prSet/>
      <dgm:spPr/>
      <dgm:t>
        <a:bodyPr/>
        <a:lstStyle/>
        <a:p>
          <a:endParaRPr lang="en-US"/>
        </a:p>
      </dgm:t>
    </dgm:pt>
    <dgm:pt modelId="{EC8CD3D4-4BAF-436A-B5CD-943B7E98B94E}" type="sibTrans" cxnId="{9AD22956-137B-4190-8A07-E8474A19CC56}">
      <dgm:prSet/>
      <dgm:spPr/>
      <dgm:t>
        <a:bodyPr/>
        <a:lstStyle/>
        <a:p>
          <a:endParaRPr lang="en-US"/>
        </a:p>
      </dgm:t>
    </dgm:pt>
    <dgm:pt modelId="{FBE82EC1-D794-4536-AD34-C56F590623D9}">
      <dgm:prSet/>
      <dgm:spPr/>
      <dgm:t>
        <a:bodyPr/>
        <a:lstStyle/>
        <a:p>
          <a:r>
            <a:rPr kumimoji="1" lang="en-US"/>
            <a:t>3.</a:t>
          </a:r>
          <a:r>
            <a:rPr kumimoji="1" lang="ko-KR"/>
            <a:t>실험 계획 </a:t>
          </a:r>
          <a:endParaRPr lang="en-US"/>
        </a:p>
      </dgm:t>
    </dgm:pt>
    <dgm:pt modelId="{84053BC7-E4EE-4218-BBF5-B3799FD1B48D}" type="parTrans" cxnId="{B6C90C2F-9F35-4CEC-99E9-7975906A1A6B}">
      <dgm:prSet/>
      <dgm:spPr/>
      <dgm:t>
        <a:bodyPr/>
        <a:lstStyle/>
        <a:p>
          <a:endParaRPr lang="en-US"/>
        </a:p>
      </dgm:t>
    </dgm:pt>
    <dgm:pt modelId="{D1624BD9-16C6-4BD7-B039-F6835A047B2B}" type="sibTrans" cxnId="{B6C90C2F-9F35-4CEC-99E9-7975906A1A6B}">
      <dgm:prSet/>
      <dgm:spPr/>
      <dgm:t>
        <a:bodyPr/>
        <a:lstStyle/>
        <a:p>
          <a:endParaRPr lang="en-US"/>
        </a:p>
      </dgm:t>
    </dgm:pt>
    <dgm:pt modelId="{FB722956-29B3-45F1-B880-6B03FA7D787B}">
      <dgm:prSet/>
      <dgm:spPr/>
      <dgm:t>
        <a:bodyPr/>
        <a:lstStyle/>
        <a:p>
          <a:r>
            <a:rPr kumimoji="1" lang="en-US"/>
            <a:t>4.</a:t>
          </a:r>
          <a:r>
            <a:rPr kumimoji="1" lang="ko-KR"/>
            <a:t>예상되는 실험결과</a:t>
          </a:r>
          <a:endParaRPr lang="en-US"/>
        </a:p>
      </dgm:t>
    </dgm:pt>
    <dgm:pt modelId="{A7281E72-107F-4B9E-AA09-F55B19BC885F}" type="parTrans" cxnId="{4E96ADE8-5064-4372-B934-9487EC8F6966}">
      <dgm:prSet/>
      <dgm:spPr/>
      <dgm:t>
        <a:bodyPr/>
        <a:lstStyle/>
        <a:p>
          <a:endParaRPr lang="en-US"/>
        </a:p>
      </dgm:t>
    </dgm:pt>
    <dgm:pt modelId="{CA92C91C-C7CE-4BBD-BEF9-BB1653B2C3E7}" type="sibTrans" cxnId="{4E96ADE8-5064-4372-B934-9487EC8F6966}">
      <dgm:prSet/>
      <dgm:spPr/>
      <dgm:t>
        <a:bodyPr/>
        <a:lstStyle/>
        <a:p>
          <a:endParaRPr lang="en-US"/>
        </a:p>
      </dgm:t>
    </dgm:pt>
    <dgm:pt modelId="{A4D00032-C536-4D26-B812-957BD6E299B3}">
      <dgm:prSet/>
      <dgm:spPr/>
      <dgm:t>
        <a:bodyPr/>
        <a:lstStyle/>
        <a:p>
          <a:r>
            <a:rPr kumimoji="1" lang="en-US"/>
            <a:t>5.</a:t>
          </a:r>
          <a:r>
            <a:rPr kumimoji="1" lang="ko-KR"/>
            <a:t>결론</a:t>
          </a:r>
          <a:endParaRPr lang="en-US"/>
        </a:p>
      </dgm:t>
    </dgm:pt>
    <dgm:pt modelId="{D3986881-CC30-458A-B288-6FCC01EF3FAB}" type="parTrans" cxnId="{FD089B14-80B9-4DDE-99D3-9629C908C8CF}">
      <dgm:prSet/>
      <dgm:spPr/>
      <dgm:t>
        <a:bodyPr/>
        <a:lstStyle/>
        <a:p>
          <a:endParaRPr lang="en-US"/>
        </a:p>
      </dgm:t>
    </dgm:pt>
    <dgm:pt modelId="{50E5CD66-308A-49FF-8BC8-DD64CC4B538E}" type="sibTrans" cxnId="{FD089B14-80B9-4DDE-99D3-9629C908C8CF}">
      <dgm:prSet/>
      <dgm:spPr/>
      <dgm:t>
        <a:bodyPr/>
        <a:lstStyle/>
        <a:p>
          <a:endParaRPr lang="en-US"/>
        </a:p>
      </dgm:t>
    </dgm:pt>
    <dgm:pt modelId="{1C895CB4-75F8-A34E-A2B7-D0A14B4F2EEF}" type="pres">
      <dgm:prSet presAssocID="{1FDDD631-5D01-42C8-8FD7-16CA4FFF7AAA}" presName="vert0" presStyleCnt="0">
        <dgm:presLayoutVars>
          <dgm:dir/>
          <dgm:animOne val="branch"/>
          <dgm:animLvl val="lvl"/>
        </dgm:presLayoutVars>
      </dgm:prSet>
      <dgm:spPr/>
    </dgm:pt>
    <dgm:pt modelId="{85E6AE2E-653F-1942-B390-D35242F9F772}" type="pres">
      <dgm:prSet presAssocID="{E044D4ED-5532-4FCD-BCC8-49964B2A59FF}" presName="thickLine" presStyleLbl="alignNode1" presStyleIdx="0" presStyleCnt="5"/>
      <dgm:spPr/>
    </dgm:pt>
    <dgm:pt modelId="{3D0D7A1B-01C2-C641-BB0F-3873CE078270}" type="pres">
      <dgm:prSet presAssocID="{E044D4ED-5532-4FCD-BCC8-49964B2A59FF}" presName="horz1" presStyleCnt="0"/>
      <dgm:spPr/>
    </dgm:pt>
    <dgm:pt modelId="{0BD1A5D7-4C9B-B04A-BB41-D8BCE1BA85BA}" type="pres">
      <dgm:prSet presAssocID="{E044D4ED-5532-4FCD-BCC8-49964B2A59FF}" presName="tx1" presStyleLbl="revTx" presStyleIdx="0" presStyleCnt="5"/>
      <dgm:spPr/>
    </dgm:pt>
    <dgm:pt modelId="{D3D105EA-57C1-844A-918E-2DA36FB1F190}" type="pres">
      <dgm:prSet presAssocID="{E044D4ED-5532-4FCD-BCC8-49964B2A59FF}" presName="vert1" presStyleCnt="0"/>
      <dgm:spPr/>
    </dgm:pt>
    <dgm:pt modelId="{87D38F26-72E6-C943-8CC5-A9D5D6B14ED0}" type="pres">
      <dgm:prSet presAssocID="{B84AAFF1-B7E8-4163-950C-1450DCE84581}" presName="thickLine" presStyleLbl="alignNode1" presStyleIdx="1" presStyleCnt="5"/>
      <dgm:spPr/>
    </dgm:pt>
    <dgm:pt modelId="{D907EDE1-7836-2B48-92EC-841CA9DF2985}" type="pres">
      <dgm:prSet presAssocID="{B84AAFF1-B7E8-4163-950C-1450DCE84581}" presName="horz1" presStyleCnt="0"/>
      <dgm:spPr/>
    </dgm:pt>
    <dgm:pt modelId="{D3876381-9392-1D44-BB0B-2385803DCC92}" type="pres">
      <dgm:prSet presAssocID="{B84AAFF1-B7E8-4163-950C-1450DCE84581}" presName="tx1" presStyleLbl="revTx" presStyleIdx="1" presStyleCnt="5"/>
      <dgm:spPr/>
    </dgm:pt>
    <dgm:pt modelId="{B2FD7D74-CC5C-0045-BCA7-009442826C2C}" type="pres">
      <dgm:prSet presAssocID="{B84AAFF1-B7E8-4163-950C-1450DCE84581}" presName="vert1" presStyleCnt="0"/>
      <dgm:spPr/>
    </dgm:pt>
    <dgm:pt modelId="{F12187DD-DA4F-5648-B7DA-9036C3AEBA34}" type="pres">
      <dgm:prSet presAssocID="{FBE82EC1-D794-4536-AD34-C56F590623D9}" presName="thickLine" presStyleLbl="alignNode1" presStyleIdx="2" presStyleCnt="5"/>
      <dgm:spPr/>
    </dgm:pt>
    <dgm:pt modelId="{C6B19C27-6B75-3A46-B486-9321F0721F9B}" type="pres">
      <dgm:prSet presAssocID="{FBE82EC1-D794-4536-AD34-C56F590623D9}" presName="horz1" presStyleCnt="0"/>
      <dgm:spPr/>
    </dgm:pt>
    <dgm:pt modelId="{600D85E5-9A60-284C-8F9C-C3294DCD6699}" type="pres">
      <dgm:prSet presAssocID="{FBE82EC1-D794-4536-AD34-C56F590623D9}" presName="tx1" presStyleLbl="revTx" presStyleIdx="2" presStyleCnt="5"/>
      <dgm:spPr/>
    </dgm:pt>
    <dgm:pt modelId="{256B6BF5-6D93-8949-B6B6-DA9598A2F8C1}" type="pres">
      <dgm:prSet presAssocID="{FBE82EC1-D794-4536-AD34-C56F590623D9}" presName="vert1" presStyleCnt="0"/>
      <dgm:spPr/>
    </dgm:pt>
    <dgm:pt modelId="{070F209A-197A-164A-9B1B-7849A2D87A04}" type="pres">
      <dgm:prSet presAssocID="{FB722956-29B3-45F1-B880-6B03FA7D787B}" presName="thickLine" presStyleLbl="alignNode1" presStyleIdx="3" presStyleCnt="5"/>
      <dgm:spPr/>
    </dgm:pt>
    <dgm:pt modelId="{08CA79A1-7B19-EE43-A8FE-FF5CA36D9FEE}" type="pres">
      <dgm:prSet presAssocID="{FB722956-29B3-45F1-B880-6B03FA7D787B}" presName="horz1" presStyleCnt="0"/>
      <dgm:spPr/>
    </dgm:pt>
    <dgm:pt modelId="{6B9C2C90-3BAC-0C4E-88DB-906BE9E07795}" type="pres">
      <dgm:prSet presAssocID="{FB722956-29B3-45F1-B880-6B03FA7D787B}" presName="tx1" presStyleLbl="revTx" presStyleIdx="3" presStyleCnt="5"/>
      <dgm:spPr/>
    </dgm:pt>
    <dgm:pt modelId="{9C76FC6B-FD79-AE4B-A283-AB7F79E0E845}" type="pres">
      <dgm:prSet presAssocID="{FB722956-29B3-45F1-B880-6B03FA7D787B}" presName="vert1" presStyleCnt="0"/>
      <dgm:spPr/>
    </dgm:pt>
    <dgm:pt modelId="{6946F851-CF1E-5E4B-86F3-A891B257381F}" type="pres">
      <dgm:prSet presAssocID="{A4D00032-C536-4D26-B812-957BD6E299B3}" presName="thickLine" presStyleLbl="alignNode1" presStyleIdx="4" presStyleCnt="5"/>
      <dgm:spPr/>
    </dgm:pt>
    <dgm:pt modelId="{FE606563-3CD9-834D-8B26-684A0DED7BD5}" type="pres">
      <dgm:prSet presAssocID="{A4D00032-C536-4D26-B812-957BD6E299B3}" presName="horz1" presStyleCnt="0"/>
      <dgm:spPr/>
    </dgm:pt>
    <dgm:pt modelId="{AF7054C8-044F-C44A-BFD1-E396A19FC63D}" type="pres">
      <dgm:prSet presAssocID="{A4D00032-C536-4D26-B812-957BD6E299B3}" presName="tx1" presStyleLbl="revTx" presStyleIdx="4" presStyleCnt="5"/>
      <dgm:spPr/>
    </dgm:pt>
    <dgm:pt modelId="{536AFC3C-59E5-7D41-8CB5-427E71ED41B6}" type="pres">
      <dgm:prSet presAssocID="{A4D00032-C536-4D26-B812-957BD6E299B3}" presName="vert1" presStyleCnt="0"/>
      <dgm:spPr/>
    </dgm:pt>
  </dgm:ptLst>
  <dgm:cxnLst>
    <dgm:cxn modelId="{FD089B14-80B9-4DDE-99D3-9629C908C8CF}" srcId="{1FDDD631-5D01-42C8-8FD7-16CA4FFF7AAA}" destId="{A4D00032-C536-4D26-B812-957BD6E299B3}" srcOrd="4" destOrd="0" parTransId="{D3986881-CC30-458A-B288-6FCC01EF3FAB}" sibTransId="{50E5CD66-308A-49FF-8BC8-DD64CC4B538E}"/>
    <dgm:cxn modelId="{D2ED8B16-0C91-2D4B-9C4D-1AAADD8962DF}" type="presOf" srcId="{1FDDD631-5D01-42C8-8FD7-16CA4FFF7AAA}" destId="{1C895CB4-75F8-A34E-A2B7-D0A14B4F2EEF}" srcOrd="0" destOrd="0" presId="urn:microsoft.com/office/officeart/2008/layout/LinedList"/>
    <dgm:cxn modelId="{B6C90C2F-9F35-4CEC-99E9-7975906A1A6B}" srcId="{1FDDD631-5D01-42C8-8FD7-16CA4FFF7AAA}" destId="{FBE82EC1-D794-4536-AD34-C56F590623D9}" srcOrd="2" destOrd="0" parTransId="{84053BC7-E4EE-4218-BBF5-B3799FD1B48D}" sibTransId="{D1624BD9-16C6-4BD7-B039-F6835A047B2B}"/>
    <dgm:cxn modelId="{86CC2663-C637-B543-B774-88EF48819855}" type="presOf" srcId="{B84AAFF1-B7E8-4163-950C-1450DCE84581}" destId="{D3876381-9392-1D44-BB0B-2385803DCC92}" srcOrd="0" destOrd="0" presId="urn:microsoft.com/office/officeart/2008/layout/LinedList"/>
    <dgm:cxn modelId="{B761C94F-B5A7-414B-A27C-926057C4139C}" type="presOf" srcId="{FB722956-29B3-45F1-B880-6B03FA7D787B}" destId="{6B9C2C90-3BAC-0C4E-88DB-906BE9E07795}" srcOrd="0" destOrd="0" presId="urn:microsoft.com/office/officeart/2008/layout/LinedList"/>
    <dgm:cxn modelId="{9AD22956-137B-4190-8A07-E8474A19CC56}" srcId="{1FDDD631-5D01-42C8-8FD7-16CA4FFF7AAA}" destId="{B84AAFF1-B7E8-4163-950C-1450DCE84581}" srcOrd="1" destOrd="0" parTransId="{1635169B-0988-4806-9425-4B82B286BA16}" sibTransId="{EC8CD3D4-4BAF-436A-B5CD-943B7E98B94E}"/>
    <dgm:cxn modelId="{8408C89A-00FC-624F-8323-75444F4E63D2}" type="presOf" srcId="{FBE82EC1-D794-4536-AD34-C56F590623D9}" destId="{600D85E5-9A60-284C-8F9C-C3294DCD6699}" srcOrd="0" destOrd="0" presId="urn:microsoft.com/office/officeart/2008/layout/LinedList"/>
    <dgm:cxn modelId="{939586B5-8FDF-1643-9151-DFD9E97E89B3}" type="presOf" srcId="{E044D4ED-5532-4FCD-BCC8-49964B2A59FF}" destId="{0BD1A5D7-4C9B-B04A-BB41-D8BCE1BA85BA}" srcOrd="0" destOrd="0" presId="urn:microsoft.com/office/officeart/2008/layout/LinedList"/>
    <dgm:cxn modelId="{F964ACCC-632F-42C5-953A-1A8A18F7C22E}" srcId="{1FDDD631-5D01-42C8-8FD7-16CA4FFF7AAA}" destId="{E044D4ED-5532-4FCD-BCC8-49964B2A59FF}" srcOrd="0" destOrd="0" parTransId="{7D16233B-E3BD-4E8B-B600-7C0EB4789043}" sibTransId="{58112024-60D4-4E81-ACFD-97054457B278}"/>
    <dgm:cxn modelId="{13E177E5-68EC-FC47-B4DE-7F58C677D8DF}" type="presOf" srcId="{A4D00032-C536-4D26-B812-957BD6E299B3}" destId="{AF7054C8-044F-C44A-BFD1-E396A19FC63D}" srcOrd="0" destOrd="0" presId="urn:microsoft.com/office/officeart/2008/layout/LinedList"/>
    <dgm:cxn modelId="{4E96ADE8-5064-4372-B934-9487EC8F6966}" srcId="{1FDDD631-5D01-42C8-8FD7-16CA4FFF7AAA}" destId="{FB722956-29B3-45F1-B880-6B03FA7D787B}" srcOrd="3" destOrd="0" parTransId="{A7281E72-107F-4B9E-AA09-F55B19BC885F}" sibTransId="{CA92C91C-C7CE-4BBD-BEF9-BB1653B2C3E7}"/>
    <dgm:cxn modelId="{BAC7B16E-09E9-0F40-9A91-56417492D56D}" type="presParOf" srcId="{1C895CB4-75F8-A34E-A2B7-D0A14B4F2EEF}" destId="{85E6AE2E-653F-1942-B390-D35242F9F772}" srcOrd="0" destOrd="0" presId="urn:microsoft.com/office/officeart/2008/layout/LinedList"/>
    <dgm:cxn modelId="{E05AD8B5-5BFB-FF47-997E-6FDF98CAA45D}" type="presParOf" srcId="{1C895CB4-75F8-A34E-A2B7-D0A14B4F2EEF}" destId="{3D0D7A1B-01C2-C641-BB0F-3873CE078270}" srcOrd="1" destOrd="0" presId="urn:microsoft.com/office/officeart/2008/layout/LinedList"/>
    <dgm:cxn modelId="{4310D892-50C7-B841-BD82-AFB7102EBF7A}" type="presParOf" srcId="{3D0D7A1B-01C2-C641-BB0F-3873CE078270}" destId="{0BD1A5D7-4C9B-B04A-BB41-D8BCE1BA85BA}" srcOrd="0" destOrd="0" presId="urn:microsoft.com/office/officeart/2008/layout/LinedList"/>
    <dgm:cxn modelId="{A4ABA08B-2808-5D4B-B24C-E53113844A78}" type="presParOf" srcId="{3D0D7A1B-01C2-C641-BB0F-3873CE078270}" destId="{D3D105EA-57C1-844A-918E-2DA36FB1F190}" srcOrd="1" destOrd="0" presId="urn:microsoft.com/office/officeart/2008/layout/LinedList"/>
    <dgm:cxn modelId="{120A1BE0-D859-CE40-A342-EE11854E3F32}" type="presParOf" srcId="{1C895CB4-75F8-A34E-A2B7-D0A14B4F2EEF}" destId="{87D38F26-72E6-C943-8CC5-A9D5D6B14ED0}" srcOrd="2" destOrd="0" presId="urn:microsoft.com/office/officeart/2008/layout/LinedList"/>
    <dgm:cxn modelId="{D535564D-DE39-254A-94A8-E308E999B1F6}" type="presParOf" srcId="{1C895CB4-75F8-A34E-A2B7-D0A14B4F2EEF}" destId="{D907EDE1-7836-2B48-92EC-841CA9DF2985}" srcOrd="3" destOrd="0" presId="urn:microsoft.com/office/officeart/2008/layout/LinedList"/>
    <dgm:cxn modelId="{1AC15BD0-6F35-0B4E-8AA7-EE108AB74161}" type="presParOf" srcId="{D907EDE1-7836-2B48-92EC-841CA9DF2985}" destId="{D3876381-9392-1D44-BB0B-2385803DCC92}" srcOrd="0" destOrd="0" presId="urn:microsoft.com/office/officeart/2008/layout/LinedList"/>
    <dgm:cxn modelId="{DA64CE8E-0DC0-0C42-93A4-BE6435B90492}" type="presParOf" srcId="{D907EDE1-7836-2B48-92EC-841CA9DF2985}" destId="{B2FD7D74-CC5C-0045-BCA7-009442826C2C}" srcOrd="1" destOrd="0" presId="urn:microsoft.com/office/officeart/2008/layout/LinedList"/>
    <dgm:cxn modelId="{430F6774-F9F4-0445-8597-75F59FAFE8D6}" type="presParOf" srcId="{1C895CB4-75F8-A34E-A2B7-D0A14B4F2EEF}" destId="{F12187DD-DA4F-5648-B7DA-9036C3AEBA34}" srcOrd="4" destOrd="0" presId="urn:microsoft.com/office/officeart/2008/layout/LinedList"/>
    <dgm:cxn modelId="{022F620A-CD0F-054B-9203-7055AF52B1AE}" type="presParOf" srcId="{1C895CB4-75F8-A34E-A2B7-D0A14B4F2EEF}" destId="{C6B19C27-6B75-3A46-B486-9321F0721F9B}" srcOrd="5" destOrd="0" presId="urn:microsoft.com/office/officeart/2008/layout/LinedList"/>
    <dgm:cxn modelId="{156A8084-1F1E-C04D-91DA-9B5EAA25C393}" type="presParOf" srcId="{C6B19C27-6B75-3A46-B486-9321F0721F9B}" destId="{600D85E5-9A60-284C-8F9C-C3294DCD6699}" srcOrd="0" destOrd="0" presId="urn:microsoft.com/office/officeart/2008/layout/LinedList"/>
    <dgm:cxn modelId="{CA7FA408-B4DF-0B40-AD78-F786C473E617}" type="presParOf" srcId="{C6B19C27-6B75-3A46-B486-9321F0721F9B}" destId="{256B6BF5-6D93-8949-B6B6-DA9598A2F8C1}" srcOrd="1" destOrd="0" presId="urn:microsoft.com/office/officeart/2008/layout/LinedList"/>
    <dgm:cxn modelId="{E5D5F29A-5AB7-4F45-B88C-78CC59960A9C}" type="presParOf" srcId="{1C895CB4-75F8-A34E-A2B7-D0A14B4F2EEF}" destId="{070F209A-197A-164A-9B1B-7849A2D87A04}" srcOrd="6" destOrd="0" presId="urn:microsoft.com/office/officeart/2008/layout/LinedList"/>
    <dgm:cxn modelId="{45D309BC-B784-AC4E-B9AF-33570DC696E2}" type="presParOf" srcId="{1C895CB4-75F8-A34E-A2B7-D0A14B4F2EEF}" destId="{08CA79A1-7B19-EE43-A8FE-FF5CA36D9FEE}" srcOrd="7" destOrd="0" presId="urn:microsoft.com/office/officeart/2008/layout/LinedList"/>
    <dgm:cxn modelId="{EE3E7014-7F20-E140-9EEA-D7DE64FEF628}" type="presParOf" srcId="{08CA79A1-7B19-EE43-A8FE-FF5CA36D9FEE}" destId="{6B9C2C90-3BAC-0C4E-88DB-906BE9E07795}" srcOrd="0" destOrd="0" presId="urn:microsoft.com/office/officeart/2008/layout/LinedList"/>
    <dgm:cxn modelId="{606177EF-0F6E-F342-BBBB-6BE4925082A7}" type="presParOf" srcId="{08CA79A1-7B19-EE43-A8FE-FF5CA36D9FEE}" destId="{9C76FC6B-FD79-AE4B-A283-AB7F79E0E845}" srcOrd="1" destOrd="0" presId="urn:microsoft.com/office/officeart/2008/layout/LinedList"/>
    <dgm:cxn modelId="{70748571-F7EB-1C49-8721-751E72CDB600}" type="presParOf" srcId="{1C895CB4-75F8-A34E-A2B7-D0A14B4F2EEF}" destId="{6946F851-CF1E-5E4B-86F3-A891B257381F}" srcOrd="8" destOrd="0" presId="urn:microsoft.com/office/officeart/2008/layout/LinedList"/>
    <dgm:cxn modelId="{1BC47726-2E3C-AD4F-BB66-646B7205DF16}" type="presParOf" srcId="{1C895CB4-75F8-A34E-A2B7-D0A14B4F2EEF}" destId="{FE606563-3CD9-834D-8B26-684A0DED7BD5}" srcOrd="9" destOrd="0" presId="urn:microsoft.com/office/officeart/2008/layout/LinedList"/>
    <dgm:cxn modelId="{72816C82-35DF-9440-B1F0-C4D63EA1E3F3}" type="presParOf" srcId="{FE606563-3CD9-834D-8B26-684A0DED7BD5}" destId="{AF7054C8-044F-C44A-BFD1-E396A19FC63D}" srcOrd="0" destOrd="0" presId="urn:microsoft.com/office/officeart/2008/layout/LinedList"/>
    <dgm:cxn modelId="{06C842DA-0EA6-0741-B342-529B1E777D2A}" type="presParOf" srcId="{FE606563-3CD9-834D-8B26-684A0DED7BD5}" destId="{536AFC3C-59E5-7D41-8CB5-427E71ED41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6AE2E-653F-1942-B390-D35242F9F772}">
      <dsp:nvSpPr>
        <dsp:cNvPr id="0" name=""/>
        <dsp:cNvSpPr/>
      </dsp:nvSpPr>
      <dsp:spPr>
        <a:xfrm>
          <a:off x="0" y="619"/>
          <a:ext cx="4639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1A5D7-4C9B-B04A-BB41-D8BCE1BA85BA}">
      <dsp:nvSpPr>
        <dsp:cNvPr id="0" name=""/>
        <dsp:cNvSpPr/>
      </dsp:nvSpPr>
      <dsp:spPr>
        <a:xfrm>
          <a:off x="0" y="619"/>
          <a:ext cx="4639733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/>
            <a:t>1.</a:t>
          </a:r>
          <a:r>
            <a:rPr kumimoji="1" lang="ko-KR" sz="3600" kern="1200"/>
            <a:t>문제 인식 및 분석 </a:t>
          </a:r>
          <a:endParaRPr lang="en-US" sz="3600" kern="1200"/>
        </a:p>
      </dsp:txBody>
      <dsp:txXfrm>
        <a:off x="0" y="619"/>
        <a:ext cx="4639733" cy="1015414"/>
      </dsp:txXfrm>
    </dsp:sp>
    <dsp:sp modelId="{87D38F26-72E6-C943-8CC5-A9D5D6B14ED0}">
      <dsp:nvSpPr>
        <dsp:cNvPr id="0" name=""/>
        <dsp:cNvSpPr/>
      </dsp:nvSpPr>
      <dsp:spPr>
        <a:xfrm>
          <a:off x="0" y="1016034"/>
          <a:ext cx="4639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76381-9392-1D44-BB0B-2385803DCC92}">
      <dsp:nvSpPr>
        <dsp:cNvPr id="0" name=""/>
        <dsp:cNvSpPr/>
      </dsp:nvSpPr>
      <dsp:spPr>
        <a:xfrm>
          <a:off x="0" y="1016034"/>
          <a:ext cx="4639733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 dirty="0"/>
            <a:t>2.</a:t>
          </a:r>
          <a:r>
            <a:rPr kumimoji="1" lang="ko-KR" sz="3600" kern="1200" dirty="0"/>
            <a:t>해결책 제시 </a:t>
          </a:r>
          <a:endParaRPr lang="en-US" sz="3600" kern="1200" dirty="0"/>
        </a:p>
      </dsp:txBody>
      <dsp:txXfrm>
        <a:off x="0" y="1016034"/>
        <a:ext cx="4639733" cy="1015414"/>
      </dsp:txXfrm>
    </dsp:sp>
    <dsp:sp modelId="{F12187DD-DA4F-5648-B7DA-9036C3AEBA34}">
      <dsp:nvSpPr>
        <dsp:cNvPr id="0" name=""/>
        <dsp:cNvSpPr/>
      </dsp:nvSpPr>
      <dsp:spPr>
        <a:xfrm>
          <a:off x="0" y="2031449"/>
          <a:ext cx="4639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D85E5-9A60-284C-8F9C-C3294DCD6699}">
      <dsp:nvSpPr>
        <dsp:cNvPr id="0" name=""/>
        <dsp:cNvSpPr/>
      </dsp:nvSpPr>
      <dsp:spPr>
        <a:xfrm>
          <a:off x="0" y="2031449"/>
          <a:ext cx="4639733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/>
            <a:t>3.</a:t>
          </a:r>
          <a:r>
            <a:rPr kumimoji="1" lang="ko-KR" sz="3600" kern="1200"/>
            <a:t>실험 계획 </a:t>
          </a:r>
          <a:endParaRPr lang="en-US" sz="3600" kern="1200"/>
        </a:p>
      </dsp:txBody>
      <dsp:txXfrm>
        <a:off x="0" y="2031449"/>
        <a:ext cx="4639733" cy="1015414"/>
      </dsp:txXfrm>
    </dsp:sp>
    <dsp:sp modelId="{070F209A-197A-164A-9B1B-7849A2D87A04}">
      <dsp:nvSpPr>
        <dsp:cNvPr id="0" name=""/>
        <dsp:cNvSpPr/>
      </dsp:nvSpPr>
      <dsp:spPr>
        <a:xfrm>
          <a:off x="0" y="3046863"/>
          <a:ext cx="4639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C2C90-3BAC-0C4E-88DB-906BE9E07795}">
      <dsp:nvSpPr>
        <dsp:cNvPr id="0" name=""/>
        <dsp:cNvSpPr/>
      </dsp:nvSpPr>
      <dsp:spPr>
        <a:xfrm>
          <a:off x="0" y="3046863"/>
          <a:ext cx="4639733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/>
            <a:t>4.</a:t>
          </a:r>
          <a:r>
            <a:rPr kumimoji="1" lang="ko-KR" sz="3600" kern="1200"/>
            <a:t>예상되는 실험결과</a:t>
          </a:r>
          <a:endParaRPr lang="en-US" sz="3600" kern="1200"/>
        </a:p>
      </dsp:txBody>
      <dsp:txXfrm>
        <a:off x="0" y="3046863"/>
        <a:ext cx="4639733" cy="1015414"/>
      </dsp:txXfrm>
    </dsp:sp>
    <dsp:sp modelId="{6946F851-CF1E-5E4B-86F3-A891B257381F}">
      <dsp:nvSpPr>
        <dsp:cNvPr id="0" name=""/>
        <dsp:cNvSpPr/>
      </dsp:nvSpPr>
      <dsp:spPr>
        <a:xfrm>
          <a:off x="0" y="4062278"/>
          <a:ext cx="46397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054C8-044F-C44A-BFD1-E396A19FC63D}">
      <dsp:nvSpPr>
        <dsp:cNvPr id="0" name=""/>
        <dsp:cNvSpPr/>
      </dsp:nvSpPr>
      <dsp:spPr>
        <a:xfrm>
          <a:off x="0" y="4062278"/>
          <a:ext cx="4639733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600" kern="1200"/>
            <a:t>5.</a:t>
          </a:r>
          <a:r>
            <a:rPr kumimoji="1" lang="ko-KR" sz="3600" kern="1200"/>
            <a:t>결론</a:t>
          </a:r>
          <a:endParaRPr lang="en-US" sz="3600" kern="1200"/>
        </a:p>
      </dsp:txBody>
      <dsp:txXfrm>
        <a:off x="0" y="4062278"/>
        <a:ext cx="4639733" cy="101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4A1D-6872-BE41-8755-31380F6AB9AD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D0578-0B74-6544-9AE6-88EF7245DE7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039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D7B96-FB00-E41A-CBB8-DAEFEC3D4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7D70FB-A22C-199A-F46C-8060C0CA6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6FAEC2-B36D-2BF5-BA44-C6A3E08E7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6E4624-A837-F602-78A5-632AACF88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657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9D831-6C17-57EA-6A69-8BE0DDC4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AFC610-BF14-958A-B390-A4047D414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2942D9-45C5-D8F2-B594-8CB56E6A5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5D8013-E9D6-05E7-A81F-2A14B2AE3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6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470F-D2FE-3DD5-071B-8A32FDCA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DF8E36-9F46-2581-B2A4-20477DA1C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AE877C9-6782-2776-3A13-2FD657404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2A1067-F8F7-9F63-2327-D6F8A2DA9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033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44EB8-2AEC-B5F2-CD29-B4DEE4C90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1D1DD1-7390-B975-CD81-2CAE00CC8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928A0B-0003-0470-3991-3C57FC6D0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1AD14D-530B-3F86-374A-950B479FC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435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132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43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7A556-8E8F-B0E8-B3B6-46B2B11D6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C62931-9477-9A21-B747-6F0A2DBC9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A1256E-1071-6DEB-78F4-BFD80B7BA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ABADBA-AF30-636D-A5CB-75292AA59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521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1356F-3B83-6130-99A4-5DBE825C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1E882A-083E-17CC-B5DD-DFE103B26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96FA33-C796-7DEE-F638-CED1D7EE1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40A65C-9DFB-9757-04B8-20006AEFA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59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DDA7F-F5B1-4356-6200-7D0E90DD9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65FFB3-E543-CD1D-9C61-03BE8324A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0F85ABA-C169-907B-DD7B-A18D77806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514A3-DF04-94E1-7F66-BEEF2572F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D0578-0B74-6544-9AE6-88EF7245DE7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329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62E90-A40C-7225-C009-DD221EFB7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7EE07A-4E04-6D92-7A40-D7A6F8999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8F584-43DD-4BDE-87CA-34DA09EA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485DC-648C-B85A-C332-13C34EC9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724E1-E221-817D-D1A7-A5867A91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08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C8DE2-F077-A72C-8337-9B47B1FF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2F984C-2121-9AA2-707D-EC51A1495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9DEF4-4712-7760-7019-9648B9EB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372F60-166B-AA7D-C6D4-E9C2F666E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834FE-D8D8-8E34-DA78-90DD537C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12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4B4F8DC-88E6-B027-373D-28A0FBECB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436B9F-2218-25A3-6376-26EBFDF1C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EFEB99-8352-2B85-30CE-5FD4AB09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4BEF80-F033-13B5-1232-145320CF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92408-9569-30B4-744B-F95696AE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695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6FECB-63F8-2F06-563B-C7EC6E40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A072F8-B717-7656-428F-08708EE23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976B3A-3DB2-6C28-74D8-280B3CE1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B73620-9E72-1527-2921-55FA5335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C5ADCF-1AF8-1629-33BE-B8AFAC5D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900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42BB0-77BF-4CF7-0A5B-6E20DC2F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7B40B-73D5-D298-B0E5-49AF7BEAF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C56E3B-852A-F114-A3B9-EA6063F7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6DC144-CCDF-BCA1-9AA6-20D95F1B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775A86-29FF-B0C5-6BC7-ADBDD441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057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3CC400-7F8F-9360-22F6-A51656C8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4310F-6977-3785-D260-845D6B6CB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91EEE9-CFA1-3AFF-7269-3865624EC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230AE9-A9A5-00A9-59DE-866FACB7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1AD431-7684-5003-008C-30F32071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3A4987-C68F-5D90-1633-C6EA2D79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05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39BBB2-EF42-5922-8B5E-330F53C0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A9CD0-8207-18B7-2BD5-8C1AE660C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FD1C61-C549-F549-346E-32A2D2505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1A6390-4A4B-B488-7FCF-2A6F01B8F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34236C5-CC88-23BB-077E-6C99BE4DE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DD2AF7-6349-7FBF-F994-A172BC51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48032D-11E6-F797-B887-36FD6B8C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1E665F-0DA4-B667-6FFC-46E5B84F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977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7ED50A-0FF5-3B3E-802C-5DFD8668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001D239-9801-03FA-C98A-6A7D2B0C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4069F5-25B5-75C1-9905-7467D260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A960B2-D693-B2AE-0B64-B91CFF71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611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8C74637-33D5-CD47-0B34-052D6F21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80AB5-7570-DDB8-7C74-9F13F104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B8CC7F-742B-0712-C2E6-2E6B19F3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05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4B6A6-F48C-B42E-D46F-523FE1BD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CE18A1-A7EF-F6F3-B295-5CDAE9BD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A5E608-D736-A187-E7F7-5FACB6DF8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39E32F-5185-A74E-98E9-8F1D428C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123486-EDE1-5A6F-0CB3-6661E9F7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A53DA4-3978-1E1B-8E32-B4A0FA0D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61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E880C-EA10-9C55-833C-DF50A080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52085D-3DA6-94ED-10E2-7C74A06E5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3C9573-5203-2AFA-2FA1-54C0E910B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20F023-77D2-AF66-A770-296D6D5C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617808-B739-7C8B-8823-FE8D516F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237FB0-7F52-F553-EB02-3C042646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24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5719A7-D0D0-AD44-E122-81BD7260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80A799-BF86-8681-31CA-204A3E92E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0B97A6-543F-9383-5D03-5023353AE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01FBD-AC7F-8C46-90D3-BE33A94A82C8}" type="datetimeFigureOut">
              <a:rPr kumimoji="1" lang="zh-CN" altLang="en-US" smtClean="0"/>
              <a:t>2024/12/21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3DA45A-448D-ABB4-9A15-7841DE84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1595DB-55FA-D5AB-9D28-B75DF95AD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8994D-4334-B047-88F6-1344160633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2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6B8BFA4C-FD10-3C61-200C-2384EE14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 b="-1"/>
          <a:stretch/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2B4D417-D52A-6B20-D614-EB5D0F0E9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87" y="1526270"/>
            <a:ext cx="10126113" cy="3401309"/>
          </a:xfrm>
        </p:spPr>
        <p:txBody>
          <a:bodyPr>
            <a:noAutofit/>
          </a:bodyPr>
          <a:lstStyle/>
          <a:p>
            <a:r>
              <a:rPr lang="ko-KR" altLang="en-US" sz="5400" b="1" dirty="0">
                <a:solidFill>
                  <a:srgbClr val="FFFFFF"/>
                </a:solidFill>
                <a:latin typeface="Noto Sans KR"/>
              </a:rPr>
              <a:t>합성 섬유가 가득한 </a:t>
            </a:r>
            <a:r>
              <a:rPr lang="en-US" altLang="ko-KR" sz="5400" b="1" dirty="0">
                <a:solidFill>
                  <a:srgbClr val="FFFFFF"/>
                </a:solidFill>
                <a:latin typeface="Noto Sans KR"/>
              </a:rPr>
              <a:t>“</a:t>
            </a:r>
            <a:r>
              <a:rPr lang="ko-KR" altLang="en-US" sz="5400" b="1" dirty="0" err="1">
                <a:solidFill>
                  <a:srgbClr val="FFFFFF"/>
                </a:solidFill>
                <a:latin typeface="Noto Sans KR"/>
              </a:rPr>
              <a:t>패스트</a:t>
            </a:r>
            <a:r>
              <a:rPr lang="ko-KR" altLang="en-US" sz="5400" b="1" dirty="0">
                <a:solidFill>
                  <a:srgbClr val="FFFFFF"/>
                </a:solidFill>
                <a:latin typeface="Noto Sans KR"/>
              </a:rPr>
              <a:t> 패션</a:t>
            </a:r>
            <a:r>
              <a:rPr lang="en-US" altLang="ko-KR" sz="5400" b="1" dirty="0">
                <a:solidFill>
                  <a:srgbClr val="FFFFFF"/>
                </a:solidFill>
                <a:latin typeface="Noto Sans KR"/>
              </a:rPr>
              <a:t>”</a:t>
            </a:r>
            <a:r>
              <a:rPr lang="ko-KR" altLang="en-US" sz="5400" b="1" dirty="0" err="1">
                <a:solidFill>
                  <a:srgbClr val="FFFFFF"/>
                </a:solidFill>
                <a:latin typeface="Noto Sans KR"/>
              </a:rPr>
              <a:t>으로</a:t>
            </a:r>
            <a:r>
              <a:rPr lang="ko-KR" altLang="en-US" sz="5400" b="1" dirty="0">
                <a:solidFill>
                  <a:srgbClr val="FFFFFF"/>
                </a:solidFill>
                <a:latin typeface="Noto Sans KR"/>
              </a:rPr>
              <a:t> 인한 환경 오염 문제</a:t>
            </a:r>
            <a:br>
              <a:rPr lang="ko-KR" altLang="en-US" sz="5400" b="1" i="0" dirty="0">
                <a:solidFill>
                  <a:srgbClr val="FFFFFF"/>
                </a:solidFill>
                <a:effectLst/>
                <a:latin typeface="Noto Sans KR"/>
              </a:rPr>
            </a:br>
            <a:endParaRPr kumimoji="1" lang="zh-CN" altLang="en-US" sz="5400" b="1" dirty="0">
              <a:solidFill>
                <a:srgbClr val="FFFFFF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75098F3-D39B-40EF-0557-BF4960029E95}"/>
              </a:ext>
            </a:extLst>
          </p:cNvPr>
          <p:cNvSpPr txBox="1"/>
          <p:nvPr/>
        </p:nvSpPr>
        <p:spPr>
          <a:xfrm>
            <a:off x="338667" y="78667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 err="1">
                <a:solidFill>
                  <a:srgbClr val="FFFFFF"/>
                </a:solidFill>
                <a:effectLst/>
                <a:latin typeface="Noto Sans KR"/>
              </a:rPr>
              <a:t>자원환경과국제관계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0B0F487C-30AF-9D5F-BE22-D809DC7D1E99}"/>
              </a:ext>
            </a:extLst>
          </p:cNvPr>
          <p:cNvCxnSpPr>
            <a:cxnSpLocks/>
          </p:cNvCxnSpPr>
          <p:nvPr/>
        </p:nvCxnSpPr>
        <p:spPr>
          <a:xfrm>
            <a:off x="135487" y="1405466"/>
            <a:ext cx="9838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0A976362-AAF0-54EF-4A23-2D1845C69F3F}"/>
              </a:ext>
            </a:extLst>
          </p:cNvPr>
          <p:cNvSpPr txBox="1"/>
          <p:nvPr/>
        </p:nvSpPr>
        <p:spPr>
          <a:xfrm>
            <a:off x="7364017" y="6165502"/>
            <a:ext cx="521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b="1" dirty="0"/>
              <a:t>2</a:t>
            </a:r>
            <a:r>
              <a:rPr kumimoji="1" lang="ko-KR" altLang="en-US" sz="2400" b="1" dirty="0"/>
              <a:t>조 김나현 장천 </a:t>
            </a:r>
            <a:r>
              <a:rPr kumimoji="1" lang="ko-KR" altLang="en-US" sz="2400" b="1" dirty="0" err="1"/>
              <a:t>정림산</a:t>
            </a:r>
            <a:r>
              <a:rPr kumimoji="1" lang="ko-KR" altLang="en-US" sz="2400" b="1" dirty="0"/>
              <a:t> 정수인 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3333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C2B24B-B1E9-24B2-5DA1-4252E76D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A9B2B272-2FA6-3127-7795-131F786D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09756CD-3D5B-C98A-310E-94BEAA1A7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B134DA-6070-4CD1-DBFE-E5C7AA1FB9F7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.1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현황  섬유 분석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69543D5-EB05-0891-FCD8-5AB5D4AAAEA7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147CB798-43A1-4D90-0C94-C3568FE5D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1639332"/>
            <a:ext cx="3283844" cy="470917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E83EF31A-DBCF-E119-FCFD-439C9060DF91}"/>
              </a:ext>
            </a:extLst>
          </p:cNvPr>
          <p:cNvSpPr/>
          <p:nvPr/>
        </p:nvSpPr>
        <p:spPr>
          <a:xfrm>
            <a:off x="3548604" y="763492"/>
            <a:ext cx="8328152" cy="5649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rgbClr val="000000"/>
              </a:solidFill>
              <a:effectLst/>
              <a:latin typeface="HCRBatang"/>
            </a:endParaRPr>
          </a:p>
          <a:p>
            <a:pPr algn="ctr"/>
            <a:r>
              <a:rPr lang="en-US" altLang="zh-CN" sz="2400" dirty="0">
                <a:solidFill>
                  <a:srgbClr val="000000"/>
                </a:solidFill>
                <a:latin typeface="HCRBatang"/>
              </a:rPr>
              <a:t>11</a:t>
            </a:r>
            <a:r>
              <a:rPr lang="ko-KR" altLang="en-US" sz="2400" dirty="0">
                <a:solidFill>
                  <a:srgbClr val="000000"/>
                </a:solidFill>
                <a:latin typeface="HCRBatang"/>
              </a:rPr>
              <a:t>월 </a:t>
            </a:r>
            <a:r>
              <a:rPr lang="ko-KR" altLang="en-US" sz="2400" dirty="0" err="1">
                <a:solidFill>
                  <a:srgbClr val="000000"/>
                </a:solidFill>
                <a:effectLst/>
                <a:latin typeface="HCRBatang"/>
              </a:rPr>
              <a:t>타오바오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CRBatang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CRBatang"/>
              </a:rPr>
              <a:t>20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CRBatang"/>
              </a:rPr>
              <a:t>대 여성 인기 브랜드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CRBatang"/>
              </a:rPr>
              <a:t>1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HCRBatang"/>
              </a:rPr>
              <a:t>위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HCRBatang"/>
              </a:rPr>
              <a:t>: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HCRBatang"/>
              </a:rPr>
              <a:t>DDIDDI MODA</a:t>
            </a:r>
            <a:endParaRPr lang="en-US" altLang="zh-CN" sz="2400" dirty="0"/>
          </a:p>
          <a:p>
            <a:pPr algn="ctr"/>
            <a:endParaRPr kumimoji="1"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0572DC-9DAF-ECCB-8628-EB8524D96AD4}"/>
              </a:ext>
            </a:extLst>
          </p:cNvPr>
          <p:cNvSpPr txBox="1"/>
          <p:nvPr/>
        </p:nvSpPr>
        <p:spPr>
          <a:xfrm>
            <a:off x="3548604" y="1561651"/>
            <a:ext cx="87527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chemeClr val="bg1"/>
                </a:solidFill>
              </a:rPr>
              <a:t>1</a:t>
            </a:r>
            <a:r>
              <a:rPr kumimoji="1" lang="ko-KR" altLang="en-US" dirty="0">
                <a:solidFill>
                  <a:schemeClr val="bg1"/>
                </a:solidFill>
              </a:rPr>
              <a:t>위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</a:rPr>
              <a:t>아크릴 </a:t>
            </a:r>
            <a:r>
              <a:rPr kumimoji="1" lang="en-US" altLang="ko-KR" dirty="0">
                <a:solidFill>
                  <a:schemeClr val="bg1"/>
                </a:solidFill>
              </a:rPr>
              <a:t>67.3%, </a:t>
            </a:r>
            <a:r>
              <a:rPr kumimoji="1" lang="ko-KR" altLang="en-US" dirty="0" err="1">
                <a:solidFill>
                  <a:schemeClr val="bg1"/>
                </a:solidFill>
              </a:rPr>
              <a:t>폴리에스터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13.0%, </a:t>
            </a:r>
            <a:r>
              <a:rPr kumimoji="1" lang="ko-KR" altLang="en-US" dirty="0">
                <a:solidFill>
                  <a:schemeClr val="bg1"/>
                </a:solidFill>
              </a:rPr>
              <a:t>나일론 </a:t>
            </a:r>
            <a:r>
              <a:rPr kumimoji="1" lang="en-US" altLang="ko-KR" dirty="0">
                <a:solidFill>
                  <a:schemeClr val="bg1"/>
                </a:solidFill>
              </a:rPr>
              <a:t>11.9%, </a:t>
            </a:r>
            <a:r>
              <a:rPr kumimoji="1" lang="ko-KR" altLang="en-US" dirty="0">
                <a:solidFill>
                  <a:schemeClr val="bg1"/>
                </a:solidFill>
              </a:rPr>
              <a:t>양털 </a:t>
            </a:r>
            <a:r>
              <a:rPr kumimoji="1" lang="en-US" altLang="ko-KR" dirty="0">
                <a:solidFill>
                  <a:schemeClr val="bg1"/>
                </a:solidFill>
              </a:rPr>
              <a:t>5.2%, </a:t>
            </a:r>
            <a:r>
              <a:rPr kumimoji="1" lang="ko-KR" altLang="en-US" dirty="0" err="1">
                <a:solidFill>
                  <a:schemeClr val="bg1"/>
                </a:solidFill>
              </a:rPr>
              <a:t>스판덱스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2.6%, </a:t>
            </a:r>
            <a:r>
              <a:rPr kumimoji="1" lang="en-US" altLang="ko-KR" dirty="0">
                <a:solidFill>
                  <a:schemeClr val="bg1"/>
                </a:solidFill>
                <a:highlight>
                  <a:srgbClr val="FF0000"/>
                </a:highlight>
              </a:rPr>
              <a:t>95,000</a:t>
            </a:r>
            <a:r>
              <a:rPr kumimoji="1" lang="ko-KR" altLang="en-US" dirty="0">
                <a:solidFill>
                  <a:schemeClr val="bg1"/>
                </a:solidFill>
                <a:highlight>
                  <a:srgbClr val="FF0000"/>
                </a:highlight>
              </a:rPr>
              <a:t>원</a:t>
            </a:r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r>
              <a:rPr kumimoji="1" lang="en-US" altLang="ko-KR" dirty="0">
                <a:solidFill>
                  <a:schemeClr val="bg1"/>
                </a:solidFill>
              </a:rPr>
              <a:t>2</a:t>
            </a:r>
            <a:r>
              <a:rPr kumimoji="1" lang="ko-KR" altLang="en-US" dirty="0">
                <a:solidFill>
                  <a:schemeClr val="bg1"/>
                </a:solidFill>
              </a:rPr>
              <a:t>위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 err="1">
                <a:solidFill>
                  <a:schemeClr val="bg1"/>
                </a:solidFill>
              </a:rPr>
              <a:t>폴리에스터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45.9%, </a:t>
            </a:r>
            <a:r>
              <a:rPr kumimoji="1" lang="ko-KR" altLang="en-US" dirty="0">
                <a:solidFill>
                  <a:schemeClr val="bg1"/>
                </a:solidFill>
              </a:rPr>
              <a:t>양모 </a:t>
            </a:r>
            <a:r>
              <a:rPr kumimoji="1" lang="en-US" altLang="ko-KR" dirty="0">
                <a:solidFill>
                  <a:schemeClr val="bg1"/>
                </a:solidFill>
              </a:rPr>
              <a:t>27.7%, </a:t>
            </a:r>
            <a:r>
              <a:rPr kumimoji="1" lang="ko-KR" altLang="en-US" dirty="0">
                <a:solidFill>
                  <a:schemeClr val="bg1"/>
                </a:solidFill>
              </a:rPr>
              <a:t>아크릴 </a:t>
            </a:r>
            <a:r>
              <a:rPr kumimoji="1" lang="en-US" altLang="ko-KR" dirty="0">
                <a:solidFill>
                  <a:schemeClr val="bg1"/>
                </a:solidFill>
              </a:rPr>
              <a:t>26.4%, </a:t>
            </a:r>
            <a:r>
              <a:rPr kumimoji="1" lang="en-US" altLang="ko-KR" dirty="0">
                <a:solidFill>
                  <a:schemeClr val="bg1"/>
                </a:solidFill>
                <a:highlight>
                  <a:srgbClr val="FF0000"/>
                </a:highlight>
              </a:rPr>
              <a:t>117,420</a:t>
            </a:r>
            <a:r>
              <a:rPr kumimoji="1" lang="ko-KR" altLang="en-US" dirty="0">
                <a:solidFill>
                  <a:schemeClr val="bg1"/>
                </a:solidFill>
                <a:highlight>
                  <a:srgbClr val="FF0000"/>
                </a:highlight>
              </a:rPr>
              <a:t>원</a:t>
            </a:r>
            <a:endParaRPr kumimoji="1" lang="en-US" altLang="ko-KR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endParaRPr kumimoji="1" lang="en-US" altLang="ko-KR" dirty="0">
              <a:solidFill>
                <a:schemeClr val="bg1"/>
              </a:solidFill>
            </a:endParaRPr>
          </a:p>
          <a:p>
            <a:r>
              <a:rPr kumimoji="1" lang="en-US" altLang="ko-KR" dirty="0">
                <a:solidFill>
                  <a:schemeClr val="bg1"/>
                </a:solidFill>
              </a:rPr>
              <a:t>3</a:t>
            </a:r>
            <a:r>
              <a:rPr kumimoji="1" lang="ko-KR" altLang="en-US" dirty="0">
                <a:solidFill>
                  <a:schemeClr val="bg1"/>
                </a:solidFill>
              </a:rPr>
              <a:t>등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</a:rPr>
              <a:t>면 </a:t>
            </a:r>
            <a:r>
              <a:rPr kumimoji="1" lang="en-US" altLang="ko-KR" dirty="0">
                <a:solidFill>
                  <a:schemeClr val="bg1"/>
                </a:solidFill>
              </a:rPr>
              <a:t>64.2% </a:t>
            </a:r>
            <a:r>
              <a:rPr kumimoji="1" lang="ko-KR" altLang="en-US" dirty="0">
                <a:solidFill>
                  <a:schemeClr val="bg1"/>
                </a:solidFill>
              </a:rPr>
              <a:t>나일론 </a:t>
            </a:r>
            <a:r>
              <a:rPr kumimoji="1" lang="en-US" altLang="ko-KR" dirty="0">
                <a:solidFill>
                  <a:schemeClr val="bg1"/>
                </a:solidFill>
              </a:rPr>
              <a:t>35.8% , </a:t>
            </a:r>
            <a:r>
              <a:rPr kumimoji="1" lang="ko-KR" altLang="en-US" dirty="0">
                <a:solidFill>
                  <a:schemeClr val="bg1"/>
                </a:solidFill>
              </a:rPr>
              <a:t>안감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 err="1">
                <a:solidFill>
                  <a:schemeClr val="bg1"/>
                </a:solidFill>
              </a:rPr>
              <a:t>폴리에스터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100% , </a:t>
            </a:r>
            <a:r>
              <a:rPr kumimoji="1" lang="en-US" altLang="ko-KR" dirty="0">
                <a:solidFill>
                  <a:schemeClr val="bg1"/>
                </a:solidFill>
                <a:highlight>
                  <a:srgbClr val="FF0000"/>
                </a:highlight>
              </a:rPr>
              <a:t>95,000</a:t>
            </a:r>
            <a:r>
              <a:rPr kumimoji="1" lang="ko-KR" altLang="en-US" dirty="0">
                <a:solidFill>
                  <a:schemeClr val="bg1"/>
                </a:solidFill>
                <a:highlight>
                  <a:srgbClr val="FF0000"/>
                </a:highlight>
              </a:rPr>
              <a:t>원</a:t>
            </a:r>
            <a:endParaRPr kumimoji="1" lang="en-US" altLang="ko-KR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ko-KR" dirty="0">
                <a:solidFill>
                  <a:schemeClr val="bg1"/>
                </a:solidFill>
              </a:rPr>
              <a:t>4</a:t>
            </a:r>
            <a:r>
              <a:rPr kumimoji="1" lang="ko-KR" altLang="en-US" dirty="0">
                <a:solidFill>
                  <a:schemeClr val="bg1"/>
                </a:solidFill>
              </a:rPr>
              <a:t>위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</a:rPr>
              <a:t>아크릴 </a:t>
            </a:r>
            <a:r>
              <a:rPr kumimoji="1" lang="en-US" altLang="ko-KR" dirty="0">
                <a:solidFill>
                  <a:schemeClr val="bg1"/>
                </a:solidFill>
              </a:rPr>
              <a:t>64.8%, </a:t>
            </a:r>
            <a:r>
              <a:rPr kumimoji="1" lang="ko-KR" altLang="en-US" dirty="0" err="1">
                <a:solidFill>
                  <a:schemeClr val="bg1"/>
                </a:solidFill>
              </a:rPr>
              <a:t>폴리에스터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13.3%, </a:t>
            </a:r>
            <a:r>
              <a:rPr kumimoji="1" lang="ko-KR" altLang="en-US" dirty="0">
                <a:solidFill>
                  <a:schemeClr val="bg1"/>
                </a:solidFill>
              </a:rPr>
              <a:t>나일론 </a:t>
            </a:r>
            <a:r>
              <a:rPr kumimoji="1" lang="en-US" altLang="ko-KR" dirty="0">
                <a:solidFill>
                  <a:schemeClr val="bg1"/>
                </a:solidFill>
              </a:rPr>
              <a:t>12.8%, </a:t>
            </a:r>
            <a:r>
              <a:rPr kumimoji="1" lang="ko-KR" altLang="en-US" dirty="0">
                <a:solidFill>
                  <a:schemeClr val="bg1"/>
                </a:solidFill>
              </a:rPr>
              <a:t>양털 </a:t>
            </a:r>
            <a:r>
              <a:rPr kumimoji="1" lang="en-US" altLang="ko-KR" dirty="0">
                <a:solidFill>
                  <a:schemeClr val="bg1"/>
                </a:solidFill>
              </a:rPr>
              <a:t>6%, </a:t>
            </a:r>
            <a:r>
              <a:rPr kumimoji="1" lang="ko-KR" altLang="en-US" dirty="0" err="1">
                <a:solidFill>
                  <a:schemeClr val="bg1"/>
                </a:solidFill>
              </a:rPr>
              <a:t>스판덱스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3.1% , </a:t>
            </a:r>
            <a:r>
              <a:rPr kumimoji="1" lang="en-US" altLang="ko-KR" dirty="0">
                <a:solidFill>
                  <a:schemeClr val="bg1"/>
                </a:solidFill>
                <a:highlight>
                  <a:srgbClr val="FF0000"/>
                </a:highlight>
              </a:rPr>
              <a:t>62,510</a:t>
            </a:r>
            <a:r>
              <a:rPr kumimoji="1" lang="ko-KR" altLang="en-US" dirty="0">
                <a:solidFill>
                  <a:schemeClr val="bg1"/>
                </a:solidFill>
                <a:highlight>
                  <a:srgbClr val="FF0000"/>
                </a:highlight>
              </a:rPr>
              <a:t>원</a:t>
            </a:r>
            <a:endParaRPr kumimoji="1" lang="en-US" altLang="ko-KR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ko-KR" dirty="0">
                <a:solidFill>
                  <a:schemeClr val="bg1"/>
                </a:solidFill>
              </a:rPr>
              <a:t>5</a:t>
            </a:r>
            <a:r>
              <a:rPr kumimoji="1" lang="ko-KR" altLang="en-US" dirty="0">
                <a:solidFill>
                  <a:schemeClr val="bg1"/>
                </a:solidFill>
              </a:rPr>
              <a:t>위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 err="1">
                <a:solidFill>
                  <a:schemeClr val="bg1"/>
                </a:solidFill>
              </a:rPr>
              <a:t>폴리에스터섬유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92.1%, </a:t>
            </a:r>
            <a:r>
              <a:rPr kumimoji="1" lang="ko-KR" altLang="en-US" dirty="0" err="1">
                <a:solidFill>
                  <a:schemeClr val="bg1"/>
                </a:solidFill>
              </a:rPr>
              <a:t>스판덱스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7.9% </a:t>
            </a:r>
            <a:r>
              <a:rPr kumimoji="1" lang="en-US" altLang="ko-KR" dirty="0">
                <a:solidFill>
                  <a:schemeClr val="bg1"/>
                </a:solidFill>
                <a:highlight>
                  <a:srgbClr val="FF0000"/>
                </a:highlight>
              </a:rPr>
              <a:t>65,550</a:t>
            </a:r>
            <a:r>
              <a:rPr kumimoji="1" lang="ko-KR" altLang="en-US" dirty="0">
                <a:solidFill>
                  <a:schemeClr val="bg1"/>
                </a:solidFill>
                <a:highlight>
                  <a:srgbClr val="FF0000"/>
                </a:highlight>
              </a:rPr>
              <a:t>원</a:t>
            </a:r>
            <a:endParaRPr kumimoji="1" lang="en-US" altLang="zh-CN" dirty="0">
              <a:solidFill>
                <a:schemeClr val="bg1"/>
              </a:solidFill>
            </a:endParaRP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ko-KR" dirty="0">
                <a:solidFill>
                  <a:schemeClr val="bg1"/>
                </a:solidFill>
              </a:rPr>
              <a:t>6</a:t>
            </a:r>
            <a:r>
              <a:rPr kumimoji="1" lang="ko-KR" altLang="en-US" dirty="0">
                <a:solidFill>
                  <a:schemeClr val="bg1"/>
                </a:solidFill>
              </a:rPr>
              <a:t>위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</a:rPr>
              <a:t>아크릴 </a:t>
            </a:r>
            <a:r>
              <a:rPr kumimoji="1" lang="en-US" altLang="ko-KR" dirty="0">
                <a:solidFill>
                  <a:schemeClr val="bg1"/>
                </a:solidFill>
              </a:rPr>
              <a:t>50.1%, </a:t>
            </a:r>
            <a:r>
              <a:rPr kumimoji="1" lang="ko-KR" altLang="en-US" dirty="0" err="1">
                <a:solidFill>
                  <a:schemeClr val="bg1"/>
                </a:solidFill>
              </a:rPr>
              <a:t>폴리에스터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30.6% , </a:t>
            </a:r>
            <a:r>
              <a:rPr kumimoji="1" lang="ko-KR" altLang="en-US" dirty="0">
                <a:solidFill>
                  <a:schemeClr val="bg1"/>
                </a:solidFill>
              </a:rPr>
              <a:t>나일론 </a:t>
            </a:r>
            <a:r>
              <a:rPr kumimoji="1" lang="en-US" altLang="ko-KR" dirty="0">
                <a:solidFill>
                  <a:schemeClr val="bg1"/>
                </a:solidFill>
              </a:rPr>
              <a:t>19.3% , </a:t>
            </a:r>
            <a:r>
              <a:rPr kumimoji="1" lang="en-US" altLang="ko-KR" dirty="0">
                <a:solidFill>
                  <a:schemeClr val="bg1"/>
                </a:solidFill>
                <a:highlight>
                  <a:srgbClr val="FF0000"/>
                </a:highlight>
              </a:rPr>
              <a:t>71,820</a:t>
            </a:r>
            <a:r>
              <a:rPr kumimoji="1" lang="ko-KR" altLang="en-US" dirty="0">
                <a:solidFill>
                  <a:schemeClr val="bg1"/>
                </a:solidFill>
                <a:highlight>
                  <a:srgbClr val="FF0000"/>
                </a:highlight>
              </a:rPr>
              <a:t>원</a:t>
            </a:r>
            <a:endParaRPr kumimoji="1" lang="en-US" altLang="ko-KR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en-US" altLang="ko-KR" dirty="0">
                <a:solidFill>
                  <a:schemeClr val="bg1"/>
                </a:solidFill>
              </a:rPr>
              <a:t>7</a:t>
            </a:r>
            <a:r>
              <a:rPr kumimoji="1" lang="ko-KR" altLang="en-US" dirty="0">
                <a:solidFill>
                  <a:schemeClr val="bg1"/>
                </a:solidFill>
              </a:rPr>
              <a:t>위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 err="1">
                <a:solidFill>
                  <a:schemeClr val="bg1"/>
                </a:solidFill>
              </a:rPr>
              <a:t>합연사</a:t>
            </a:r>
            <a:r>
              <a:rPr kumimoji="1" lang="ko-KR" altLang="en-US" dirty="0">
                <a:solidFill>
                  <a:schemeClr val="bg1"/>
                </a:solidFill>
              </a:rPr>
              <a:t>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</a:rPr>
              <a:t>면 </a:t>
            </a:r>
            <a:r>
              <a:rPr kumimoji="1" lang="en-US" altLang="ko-KR" dirty="0">
                <a:solidFill>
                  <a:schemeClr val="bg1"/>
                </a:solidFill>
              </a:rPr>
              <a:t>61.3% </a:t>
            </a:r>
            <a:r>
              <a:rPr kumimoji="1" lang="ko-KR" altLang="en-US" dirty="0">
                <a:solidFill>
                  <a:schemeClr val="bg1"/>
                </a:solidFill>
              </a:rPr>
              <a:t>아크릴 </a:t>
            </a:r>
            <a:r>
              <a:rPr kumimoji="1" lang="en-US" altLang="ko-KR" dirty="0">
                <a:solidFill>
                  <a:schemeClr val="bg1"/>
                </a:solidFill>
              </a:rPr>
              <a:t>38.7% , </a:t>
            </a:r>
            <a:r>
              <a:rPr kumimoji="1" lang="ko-KR" altLang="en-US" dirty="0">
                <a:solidFill>
                  <a:schemeClr val="bg1"/>
                </a:solidFill>
              </a:rPr>
              <a:t>단사 </a:t>
            </a:r>
            <a:r>
              <a:rPr kumimoji="1" lang="en-US" altLang="ko-KR" dirty="0">
                <a:solidFill>
                  <a:schemeClr val="bg1"/>
                </a:solidFill>
              </a:rPr>
              <a:t>: </a:t>
            </a:r>
            <a:r>
              <a:rPr kumimoji="1" lang="ko-KR" altLang="en-US" dirty="0">
                <a:solidFill>
                  <a:schemeClr val="bg1"/>
                </a:solidFill>
              </a:rPr>
              <a:t>나일론 </a:t>
            </a:r>
            <a:r>
              <a:rPr kumimoji="1" lang="en-US" altLang="ko-KR" dirty="0">
                <a:solidFill>
                  <a:schemeClr val="bg1"/>
                </a:solidFill>
              </a:rPr>
              <a:t>100% , </a:t>
            </a:r>
            <a:r>
              <a:rPr kumimoji="1" lang="en-US" altLang="ko-KR" dirty="0">
                <a:solidFill>
                  <a:schemeClr val="bg1"/>
                </a:solidFill>
                <a:highlight>
                  <a:srgbClr val="FF0000"/>
                </a:highlight>
              </a:rPr>
              <a:t>65,360</a:t>
            </a:r>
            <a:r>
              <a:rPr kumimoji="1" lang="ko-KR" altLang="en-US" dirty="0">
                <a:solidFill>
                  <a:schemeClr val="bg1"/>
                </a:solidFill>
                <a:highlight>
                  <a:srgbClr val="FF0000"/>
                </a:highlight>
              </a:rPr>
              <a:t>원</a:t>
            </a:r>
            <a:endParaRPr kumimoji="1" lang="zh-CN" altLang="en-US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A88540-FA6E-5FE5-D148-8206759072B7}"/>
              </a:ext>
            </a:extLst>
          </p:cNvPr>
          <p:cNvSpPr txBox="1"/>
          <p:nvPr/>
        </p:nvSpPr>
        <p:spPr>
          <a:xfrm>
            <a:off x="457199" y="1066800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2</a:t>
            </a:r>
            <a:r>
              <a:rPr kumimoji="1" lang="zh-CN" altLang="en-US" sz="2800" dirty="0">
                <a:solidFill>
                  <a:schemeClr val="bg1"/>
                </a:solidFill>
              </a:rPr>
              <a:t>）</a:t>
            </a:r>
            <a:r>
              <a:rPr kumimoji="1" lang="ko-KR" altLang="en-US" sz="2800" dirty="0">
                <a:solidFill>
                  <a:schemeClr val="bg1"/>
                </a:solidFill>
              </a:rPr>
              <a:t>중국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3677BF-A993-4C96-86CF-8F1307A5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7C446017-A970-6CA4-3AB5-22E86C31A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91BDF509-B41C-C97B-D508-292B7C4F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C6A72A-5775-B340-551B-9CC63D33F33E}"/>
              </a:ext>
            </a:extLst>
          </p:cNvPr>
          <p:cNvSpPr txBox="1"/>
          <p:nvPr/>
        </p:nvSpPr>
        <p:spPr>
          <a:xfrm>
            <a:off x="152400" y="186266"/>
            <a:ext cx="70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현제 진행되는 옷 처리 방법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EB16D5A6-66D8-7B69-8DA6-2767D23B0E9E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406BAD8-A2AA-97C5-A0EC-4C26DE248609}"/>
              </a:ext>
            </a:extLst>
          </p:cNvPr>
          <p:cNvSpPr txBox="1"/>
          <p:nvPr/>
        </p:nvSpPr>
        <p:spPr>
          <a:xfrm>
            <a:off x="660400" y="1202267"/>
            <a:ext cx="2540000" cy="199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5" name="图片 4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3C1C75D2-AB23-9966-49A2-726171F89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2" y="938085"/>
            <a:ext cx="11330517" cy="29083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70AB597-F281-E640-2079-9C7A734872EC}"/>
              </a:ext>
            </a:extLst>
          </p:cNvPr>
          <p:cNvSpPr txBox="1"/>
          <p:nvPr/>
        </p:nvSpPr>
        <p:spPr>
          <a:xfrm>
            <a:off x="353482" y="4442587"/>
            <a:ext cx="11961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solidFill>
                  <a:schemeClr val="bg1"/>
                </a:solidFill>
                <a:effectLst/>
                <a:latin typeface="HCRBatang-Bold"/>
              </a:rPr>
              <a:t>약 </a:t>
            </a:r>
            <a:r>
              <a:rPr lang="en-US" altLang="ko-KR" sz="1800" b="1" dirty="0">
                <a:solidFill>
                  <a:schemeClr val="bg1"/>
                </a:solidFill>
                <a:effectLst/>
                <a:latin typeface="HCRBatang-Bold"/>
              </a:rPr>
              <a:t>73~75%</a:t>
            </a:r>
            <a:r>
              <a:rPr lang="ko-KR" altLang="en-US" b="1" dirty="0">
                <a:solidFill>
                  <a:schemeClr val="bg1"/>
                </a:solidFill>
                <a:latin typeface="HCRBatang-Bold"/>
              </a:rPr>
              <a:t>가 </a:t>
            </a:r>
            <a:r>
              <a:rPr lang="ko-KR" altLang="en-US" sz="1800" b="1" dirty="0">
                <a:solidFill>
                  <a:schemeClr val="bg1"/>
                </a:solidFill>
                <a:effectLst/>
                <a:latin typeface="HCRBatang-Bold"/>
              </a:rPr>
              <a:t>소각되거나 매립되고 있음</a:t>
            </a:r>
            <a:r>
              <a:rPr lang="en-US" altLang="ko-KR" sz="1800" b="1" dirty="0">
                <a:solidFill>
                  <a:schemeClr val="bg1"/>
                </a:solidFill>
                <a:effectLst/>
                <a:latin typeface="HCRBatang-Bold"/>
              </a:rPr>
              <a:t>. </a:t>
            </a:r>
            <a:r>
              <a:rPr lang="zh-CN" altLang="en-US" b="1" dirty="0">
                <a:solidFill>
                  <a:schemeClr val="bg1"/>
                </a:solidFill>
              </a:rPr>
              <a:t>  </a:t>
            </a:r>
            <a:r>
              <a:rPr lang="en-US" altLang="zh-CN" b="1" dirty="0">
                <a:solidFill>
                  <a:schemeClr val="bg1"/>
                </a:solidFill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latin typeface="HCRBatang"/>
              </a:rPr>
              <a:t>BUT 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매립되는 비율이 더 높음</a:t>
            </a:r>
            <a:endParaRPr lang="en-US" altLang="ko-KR" sz="1800" dirty="0">
              <a:solidFill>
                <a:srgbClr val="FF0000"/>
              </a:solidFill>
              <a:effectLst/>
              <a:latin typeface="HCRBatang"/>
            </a:endParaRPr>
          </a:p>
          <a:p>
            <a:endParaRPr lang="en-US" altLang="ko-KR" dirty="0">
              <a:solidFill>
                <a:schemeClr val="bg1"/>
              </a:solidFill>
              <a:latin typeface="HCRBatang"/>
            </a:endParaRPr>
          </a:p>
          <a:p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매립되거나 소각되면 문제인 이유 </a:t>
            </a:r>
            <a:r>
              <a:rPr lang="zh-CN" altLang="en-US" dirty="0">
                <a:solidFill>
                  <a:schemeClr val="bg1"/>
                </a:solidFill>
              </a:rPr>
              <a:t> 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-&gt;  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소각 시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CRBatang"/>
              </a:rPr>
              <a:t>,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섬유에서 이산화탄소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CRBatang"/>
              </a:rPr>
              <a:t>,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 일산화탄소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CRBatang"/>
              </a:rPr>
              <a:t>,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 유독 가스가 발생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CRBatang"/>
              </a:rPr>
              <a:t>. </a:t>
            </a:r>
            <a:endParaRPr lang="ko-KR" altLang="en-US" dirty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  <a:effectLst/>
                <a:latin typeface="HCRBatang"/>
              </a:rPr>
              <a:t>                                                                                              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매립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HCRBatang"/>
              </a:rPr>
              <a:t> 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시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CRBatang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HCRBatang"/>
              </a:rPr>
              <a:t>유해 물질 발생하여</a:t>
            </a:r>
            <a:r>
              <a:rPr lang="ko-KR" altLang="en-US" sz="1800" dirty="0">
                <a:solidFill>
                  <a:srgbClr val="FF0000"/>
                </a:solidFill>
                <a:effectLst/>
                <a:latin typeface="HCRBatang"/>
              </a:rPr>
              <a:t> 주변이 오염됨</a:t>
            </a:r>
            <a:r>
              <a:rPr lang="en-US" altLang="ko-KR" sz="1800" dirty="0">
                <a:solidFill>
                  <a:srgbClr val="FF0000"/>
                </a:solidFill>
                <a:effectLst/>
                <a:latin typeface="HCRBatang"/>
              </a:rPr>
              <a:t>. </a:t>
            </a:r>
            <a:endParaRPr lang="ko-KR" altLang="en-US" dirty="0">
              <a:solidFill>
                <a:srgbClr val="FF0000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8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8F6891-CE43-A76B-1365-456CA135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E8C716AA-9FF7-C12B-56D8-743F1643D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CB39ED51-0A90-67C0-7D08-0E852259A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FDFCED-B509-3268-EE97-A36BC80CE785}"/>
              </a:ext>
            </a:extLst>
          </p:cNvPr>
          <p:cNvSpPr txBox="1"/>
          <p:nvPr/>
        </p:nvSpPr>
        <p:spPr>
          <a:xfrm>
            <a:off x="152400" y="186266"/>
            <a:ext cx="70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현제 진행되는 옷 처리 방법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966B3746-F678-00EF-B639-08327343E818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1AB4854-46C6-B57C-2852-240834ECDF4C}"/>
              </a:ext>
            </a:extLst>
          </p:cNvPr>
          <p:cNvSpPr txBox="1"/>
          <p:nvPr/>
        </p:nvSpPr>
        <p:spPr>
          <a:xfrm>
            <a:off x="660400" y="1202267"/>
            <a:ext cx="2540000" cy="199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7FEF8638-006F-FFF6-129E-951C926FBF35}"/>
              </a:ext>
            </a:extLst>
          </p:cNvPr>
          <p:cNvSpPr/>
          <p:nvPr/>
        </p:nvSpPr>
        <p:spPr>
          <a:xfrm>
            <a:off x="525171" y="4874069"/>
            <a:ext cx="4930648" cy="1270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effectLst/>
                <a:latin typeface="HCRBatang"/>
              </a:rPr>
              <a:t> </a:t>
            </a:r>
            <a:endParaRPr lang="en-US" altLang="ko-KR" sz="2400" dirty="0">
              <a:solidFill>
                <a:schemeClr val="bg1"/>
              </a:solidFill>
              <a:effectLst/>
              <a:latin typeface="HCRBatang"/>
            </a:endParaRPr>
          </a:p>
          <a:p>
            <a:endParaRPr lang="en-US" altLang="ko-KR" sz="2400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#</a:t>
            </a:r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매립이 더 많이 진행되는 이유</a:t>
            </a:r>
            <a:r>
              <a:rPr lang="zh-CN" altLang="en-US" sz="2400" dirty="0">
                <a:solidFill>
                  <a:schemeClr val="bg1"/>
                </a:solidFill>
                <a:effectLst/>
                <a:latin typeface="HCRBatang"/>
              </a:rPr>
              <a:t>                               </a:t>
            </a:r>
            <a:endParaRPr lang="en-US" altLang="zh-CN" sz="2400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HCRBatang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1. </a:t>
            </a:r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소각에 비해 저렴함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.</a:t>
            </a:r>
          </a:p>
          <a:p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 2. </a:t>
            </a:r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간단함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sz="2400" dirty="0">
              <a:solidFill>
                <a:schemeClr val="bg1"/>
              </a:solidFill>
            </a:endParaRPr>
          </a:p>
          <a:p>
            <a:endParaRPr kumimoji="1" lang="zh-CN" altLang="en-US" sz="2400" dirty="0"/>
          </a:p>
          <a:p>
            <a:pPr algn="ctr"/>
            <a:endParaRPr kumimoji="1" lang="zh-CN" altLang="en-US" sz="2400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FA542071-1B8B-03DD-8EBE-0DA105BD1B4D}"/>
              </a:ext>
            </a:extLst>
          </p:cNvPr>
          <p:cNvSpPr/>
          <p:nvPr/>
        </p:nvSpPr>
        <p:spPr>
          <a:xfrm>
            <a:off x="6459081" y="4874069"/>
            <a:ext cx="4930648" cy="1270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bg1"/>
              </a:solidFill>
              <a:effectLst/>
              <a:latin typeface="HCRBatang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하지만 점차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매립지 부족으로 인해 소각 비율이 더 커질 예정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sz="2400" dirty="0">
              <a:solidFill>
                <a:schemeClr val="bg1"/>
              </a:solidFill>
            </a:endParaRPr>
          </a:p>
          <a:p>
            <a:pPr algn="ctr"/>
            <a:endParaRPr kumimoji="1"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 descr="人们在岩石上&#10;&#10;中度可信度描述已自动生成">
            <a:extLst>
              <a:ext uri="{FF2B5EF4-FFF2-40B4-BE49-F238E27FC236}">
                <a16:creationId xmlns:a16="http://schemas.microsoft.com/office/drawing/2014/main" id="{96A09399-E4DA-91AA-F65C-4B179136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9" y="895741"/>
            <a:ext cx="5435152" cy="3603525"/>
          </a:xfrm>
          <a:prstGeom prst="rect">
            <a:avLst/>
          </a:prstGeom>
        </p:spPr>
      </p:pic>
      <p:pic>
        <p:nvPicPr>
          <p:cNvPr id="9" name="图片 8" descr="图片包含 户外, 大, 人们, 骑&#10;&#10;描述已自动生成">
            <a:extLst>
              <a:ext uri="{FF2B5EF4-FFF2-40B4-BE49-F238E27FC236}">
                <a16:creationId xmlns:a16="http://schemas.microsoft.com/office/drawing/2014/main" id="{71D95D8E-B4C2-DF61-2A00-DEA5C8C3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4" y="895740"/>
            <a:ext cx="5435143" cy="36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DDE81D-3270-2BEE-89AC-1D5C729C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5135">
            <a:extLst>
              <a:ext uri="{FF2B5EF4-FFF2-40B4-BE49-F238E27FC236}">
                <a16:creationId xmlns:a16="http://schemas.microsoft.com/office/drawing/2014/main" id="{CF1DF56E-DAA6-AC30-4FBD-B672790E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D95329F7-E289-ABAF-3373-6E24845D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92D7862-A9C1-2695-113B-C329F29887C7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</a:t>
            </a:r>
            <a:r>
              <a:rPr kumimoji="1" lang="ko-KR" alt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해결책 제시</a:t>
            </a:r>
            <a:endParaRPr kumimoji="1" lang="en-US" altLang="zh-CN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8" name="sketchy line">
            <a:extLst>
              <a:ext uri="{FF2B5EF4-FFF2-40B4-BE49-F238E27FC236}">
                <a16:creationId xmlns:a16="http://schemas.microsoft.com/office/drawing/2014/main" id="{83F121F9-4A51-CFDE-A41E-26924E4FA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6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69776-7973-E60D-2C32-806C2E3C2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1131446-5213-D52A-BB35-6B05A1119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C32C3E9E-69E3-2DDD-8B92-8B203C0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F16853C4-8DF6-CA50-899F-AAEC149C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FDFB66E-7AAF-3464-CE69-1027ACBEFF92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2.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해결책 제시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3F3542DC-310E-2620-E710-BB5E463BD9C9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图形用户界面, 网站&#10;&#10;描述已自动生成">
            <a:extLst>
              <a:ext uri="{FF2B5EF4-FFF2-40B4-BE49-F238E27FC236}">
                <a16:creationId xmlns:a16="http://schemas.microsoft.com/office/drawing/2014/main" id="{7478CBBC-EE4E-B807-6D19-CC5DA31B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7" y="1571101"/>
            <a:ext cx="2501900" cy="3835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24632CB-BB97-898A-997D-703871A98F87}"/>
              </a:ext>
            </a:extLst>
          </p:cNvPr>
          <p:cNvSpPr txBox="1"/>
          <p:nvPr/>
        </p:nvSpPr>
        <p:spPr>
          <a:xfrm>
            <a:off x="3208274" y="1503642"/>
            <a:ext cx="96949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“옷 섬유를 알 수 있는 홈페이지 제작” </a:t>
            </a:r>
            <a:endParaRPr lang="en-US" altLang="ko-KR" sz="2800" dirty="0">
              <a:solidFill>
                <a:schemeClr val="bg1"/>
              </a:solidFill>
              <a:effectLst/>
              <a:latin typeface="HCRBatang"/>
            </a:endParaRPr>
          </a:p>
          <a:p>
            <a:endParaRPr lang="ko-KR" altLang="en-US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옆 사진과 비슷한 홈페이지를 제작함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endParaRPr lang="ko-KR" altLang="en-US" sz="2800" dirty="0">
              <a:solidFill>
                <a:schemeClr val="bg1"/>
              </a:solidFill>
            </a:endParaRPr>
          </a:p>
          <a:p>
            <a:pPr marL="457200" indent="-457200">
              <a:buFont typeface="Symbol" pitchFamily="2" charset="2"/>
              <a:buChar char="Þ"/>
            </a:pP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인기가 많은 옷들을 한 곳으로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HCRBatang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홈페이지에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) 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모아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,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HCRBatang"/>
              </a:rPr>
              <a:t>      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그 옷 의 섬유가 </a:t>
            </a:r>
            <a:r>
              <a:rPr lang="ko-KR" altLang="en-US" sz="2800" dirty="0">
                <a:solidFill>
                  <a:schemeClr val="bg1"/>
                </a:solidFill>
                <a:latin typeface="HCRBatang"/>
              </a:rPr>
              <a:t>무엇인지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,</a:t>
            </a:r>
          </a:p>
          <a:p>
            <a:r>
              <a:rPr lang="ko-KR" altLang="en-US" sz="2800" dirty="0">
                <a:solidFill>
                  <a:schemeClr val="bg1"/>
                </a:solidFill>
                <a:latin typeface="HCRBatang"/>
              </a:rPr>
              <a:t>      옷의 자연분해 기간이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 얼만지 등을</a:t>
            </a:r>
            <a:endParaRPr lang="en-US" altLang="ko-KR" sz="2800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ko-KR" altLang="en-US" sz="2800" dirty="0">
                <a:solidFill>
                  <a:schemeClr val="bg1"/>
                </a:solidFill>
                <a:latin typeface="HCRBatang"/>
              </a:rPr>
              <a:t>      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파악할 </a:t>
            </a:r>
            <a:r>
              <a:rPr lang="zh-CN" altLang="en-US" sz="2800" dirty="0">
                <a:solidFill>
                  <a:schemeClr val="bg1"/>
                </a:solidFill>
                <a:effectLst/>
                <a:latin typeface="HCRBatang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수 있도록 함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.</a:t>
            </a:r>
            <a:endParaRPr lang="ko-KR" altLang="en-US" sz="2800" dirty="0">
              <a:solidFill>
                <a:schemeClr val="bg1"/>
              </a:solidFill>
            </a:endParaRPr>
          </a:p>
          <a:p>
            <a:endParaRPr kumimoji="1"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6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99A4AA-4E6F-547D-7855-A8977B02D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9AE9818-F4A2-F97F-89CB-8CD04B9AC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4206473-2CF3-38D3-778C-CF1EB030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4EE5A156-D254-C18F-D864-FC3ED390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F952853-5B21-5032-E756-3013FA8C2C0B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2.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해결책 제시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9D79D8D2-6C75-9378-C5FE-387F191F6FA2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1774058-EAE3-76F7-99BD-DF2F7FDD5F66}"/>
              </a:ext>
            </a:extLst>
          </p:cNvPr>
          <p:cNvSpPr txBox="1"/>
          <p:nvPr/>
        </p:nvSpPr>
        <p:spPr>
          <a:xfrm>
            <a:off x="152400" y="1049867"/>
            <a:ext cx="11693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/>
                </a:solidFill>
                <a:effectLst/>
                <a:latin typeface="HCRBatang-Bold"/>
              </a:rPr>
              <a:t>썩는 일수 계산법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HCRBatang-Bold"/>
              </a:rPr>
              <a:t>：</a:t>
            </a:r>
            <a:endParaRPr lang="ko-KR" altLang="en-US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임의로 분해시간표를 제작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HCRBatang"/>
              </a:rPr>
              <a:t>합성 섬유가 많이 함유될수록 썩는 기한이 오래 걸림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HCRBatang"/>
              </a:rPr>
              <a:t>.)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 descr="图形用户界面, 应用程序, 表格&#10;&#10;描述已自动生成">
            <a:extLst>
              <a:ext uri="{FF2B5EF4-FFF2-40B4-BE49-F238E27FC236}">
                <a16:creationId xmlns:a16="http://schemas.microsoft.com/office/drawing/2014/main" id="{8A159CC6-2A07-7851-A073-54B7B704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2912532"/>
            <a:ext cx="5751365" cy="3219048"/>
          </a:xfrm>
          <a:prstGeom prst="rect">
            <a:avLst/>
          </a:prstGeom>
        </p:spPr>
      </p:pic>
      <p:pic>
        <p:nvPicPr>
          <p:cNvPr id="6" name="图片 5" descr="图形用户界面, 应用程序, 表格&#10;&#10;描述已自动生成">
            <a:extLst>
              <a:ext uri="{FF2B5EF4-FFF2-40B4-BE49-F238E27FC236}">
                <a16:creationId xmlns:a16="http://schemas.microsoft.com/office/drawing/2014/main" id="{5B5C1B48-38B5-731E-5714-65225D3F4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76" y="2912532"/>
            <a:ext cx="5751365" cy="32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0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608B79-0593-1A9B-881C-F562E1361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5135">
            <a:extLst>
              <a:ext uri="{FF2B5EF4-FFF2-40B4-BE49-F238E27FC236}">
                <a16:creationId xmlns:a16="http://schemas.microsoft.com/office/drawing/2014/main" id="{68AF32C0-CA0E-AF86-3D51-B5A14AC6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8993884A-0670-7137-10B3-FA98A928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51A4443-A672-BD58-1164-AF366B32A413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</a:t>
            </a:r>
            <a:r>
              <a:rPr kumimoji="1" lang="ko-KR" alt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실험 </a:t>
            </a:r>
            <a:r>
              <a:rPr kumimoji="1" lang="ko-KR" altLang="en-US" sz="6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계회</a:t>
            </a:r>
            <a:endParaRPr kumimoji="1" lang="en-US" altLang="zh-CN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8" name="sketchy line">
            <a:extLst>
              <a:ext uri="{FF2B5EF4-FFF2-40B4-BE49-F238E27FC236}">
                <a16:creationId xmlns:a16="http://schemas.microsoft.com/office/drawing/2014/main" id="{4075F017-650B-C8C0-E1F0-0FAEDC28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36B09A-34BB-6710-9FAE-16019FD5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D788ABAE-DF11-5AE5-C47F-345C21EF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16CFF1B-E8D2-40BD-039E-BE1121CE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38B90E-1B9C-660E-F7B2-286744CCBB5C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>
                <a:solidFill>
                  <a:schemeClr val="bg1"/>
                </a:solidFill>
              </a:rPr>
              <a:t>3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실험 </a:t>
            </a:r>
            <a:r>
              <a:rPr kumimoji="1" lang="ko-KR" altLang="en-US" sz="2800" b="1" dirty="0" err="1">
                <a:solidFill>
                  <a:schemeClr val="bg1"/>
                </a:solidFill>
              </a:rPr>
              <a:t>계회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CDEAD3C-A8DC-05F6-00C4-7590808CCCD3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C4B0DF4E-4C36-A58A-ED3C-2F2AF6593210}"/>
              </a:ext>
            </a:extLst>
          </p:cNvPr>
          <p:cNvSpPr txBox="1"/>
          <p:nvPr/>
        </p:nvSpPr>
        <p:spPr>
          <a:xfrm>
            <a:off x="4673600" y="1270000"/>
            <a:ext cx="387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B98BFF-B1BC-2F0F-A98E-D3186D02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6" y="1049866"/>
            <a:ext cx="4574959" cy="509180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4F5D17C-23E5-718A-E457-4FB989B25EB1}"/>
              </a:ext>
            </a:extLst>
          </p:cNvPr>
          <p:cNvSpPr txBox="1"/>
          <p:nvPr/>
        </p:nvSpPr>
        <p:spPr>
          <a:xfrm>
            <a:off x="5552608" y="1063366"/>
            <a:ext cx="65616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- </a:t>
            </a:r>
            <a:r>
              <a:rPr lang="ko-KR" altLang="en-US" sz="1800" b="1" dirty="0">
                <a:solidFill>
                  <a:schemeClr val="bg1"/>
                </a:solidFill>
                <a:effectLst/>
                <a:latin typeface="HCRBatang-Bold"/>
              </a:rPr>
              <a:t>실험 기간 </a:t>
            </a:r>
            <a:r>
              <a:rPr lang="en-US" altLang="ko-KR" sz="1800" b="1" dirty="0">
                <a:solidFill>
                  <a:schemeClr val="bg1"/>
                </a:solidFill>
                <a:effectLst/>
                <a:latin typeface="HCRBatang-Bold"/>
              </a:rPr>
              <a:t>: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-Bold"/>
              </a:rPr>
              <a:t>1,2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-Bold"/>
              </a:rPr>
              <a:t>개월 </a:t>
            </a:r>
            <a:endParaRPr lang="ko-KR" alt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bg1"/>
                </a:solidFill>
                <a:effectLst/>
                <a:latin typeface="HCRBatang-Bold"/>
              </a:rPr>
              <a:t>예산 </a:t>
            </a:r>
            <a:r>
              <a:rPr lang="en-US" altLang="ko-KR" sz="1800" b="1" dirty="0">
                <a:solidFill>
                  <a:schemeClr val="bg1"/>
                </a:solidFill>
                <a:effectLst/>
                <a:latin typeface="HCRBatang-Bold"/>
              </a:rPr>
              <a:t>: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약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100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만원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(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홈페이지 만들기 비용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+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홈페이지 광고 비용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) </a:t>
            </a:r>
          </a:p>
          <a:p>
            <a:pPr marL="285750" indent="-285750">
              <a:buFontTx/>
              <a:buChar char="-"/>
            </a:pPr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-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주요 실험 내용 </a:t>
            </a:r>
            <a:endParaRPr lang="ko-KR" alt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옷의 섬유를 분석하는 홈페이지 제작한다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pPr marL="342900" indent="-342900">
              <a:buAutoNum type="arabicPeriod"/>
            </a:pPr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2.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여러 브랜드의 인기 제품들을 썩는 기한과 섬유 특징들을  </a:t>
            </a:r>
            <a:endParaRPr lang="en-US" altLang="ko-KR" dirty="0">
              <a:solidFill>
                <a:schemeClr val="bg1"/>
              </a:solidFill>
              <a:latin typeface="HCRBatang"/>
            </a:endParaRPr>
          </a:p>
          <a:p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    포함하여 홈페이지에 업로드한다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    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3.1)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만약 </a:t>
            </a:r>
            <a:r>
              <a:rPr lang="ko-KR" altLang="en-US" dirty="0">
                <a:solidFill>
                  <a:schemeClr val="bg1"/>
                </a:solidFill>
                <a:latin typeface="HCRBatang"/>
              </a:rPr>
              <a:t>천연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섬유를 사용했다면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홈페이지 홈에 ‘</a:t>
            </a:r>
            <a:r>
              <a:rPr lang="en-US" altLang="zh-CN" sz="1800" dirty="0">
                <a:solidFill>
                  <a:schemeClr val="bg1"/>
                </a:solidFill>
                <a:effectLst/>
                <a:latin typeface="HCRBatang"/>
              </a:rPr>
              <a:t>best’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와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 </a:t>
            </a:r>
          </a:p>
          <a:p>
            <a:r>
              <a:rPr lang="en-US" altLang="ko-KR" dirty="0">
                <a:solidFill>
                  <a:schemeClr val="bg1"/>
                </a:solidFill>
                <a:latin typeface="HCRBatang"/>
              </a:rPr>
              <a:t>       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같은 문구를 사용하여 사람들의 이목이 끌리도록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   </a:t>
            </a:r>
          </a:p>
          <a:p>
            <a:r>
              <a:rPr lang="en-US" altLang="ko-KR" dirty="0">
                <a:solidFill>
                  <a:schemeClr val="bg1"/>
                </a:solidFill>
                <a:latin typeface="HCRBatang"/>
              </a:rPr>
              <a:t>       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유도함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r>
              <a:rPr lang="ko-KR" altLang="en-US" dirty="0">
                <a:solidFill>
                  <a:schemeClr val="bg1"/>
                </a:solidFill>
                <a:latin typeface="HCRBatang"/>
              </a:rPr>
              <a:t>  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2</a:t>
            </a:r>
            <a:r>
              <a:rPr lang="en-US" altLang="ko-KR" dirty="0">
                <a:solidFill>
                  <a:schemeClr val="bg1"/>
                </a:solidFill>
                <a:latin typeface="HCRBatang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CRBatang"/>
              </a:rPr>
              <a:t> 천연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섬유를 사용하지 않았다면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그 옷과 비슷한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    </a:t>
            </a:r>
          </a:p>
          <a:p>
            <a:r>
              <a:rPr lang="en-US" altLang="ko-KR" dirty="0">
                <a:solidFill>
                  <a:schemeClr val="bg1"/>
                </a:solidFill>
                <a:latin typeface="HCRBatang"/>
              </a:rPr>
              <a:t>      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옷인데 천연섬유를 사용한 혹은 썩는 데 덜 오래 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  </a:t>
            </a:r>
          </a:p>
          <a:p>
            <a:r>
              <a:rPr lang="en-US" altLang="ko-KR" dirty="0">
                <a:solidFill>
                  <a:schemeClr val="bg1"/>
                </a:solidFill>
                <a:latin typeface="HCRBatang"/>
              </a:rPr>
              <a:t>       </a:t>
            </a:r>
            <a:r>
              <a:rPr lang="ko-KR" altLang="en-US" sz="1800" dirty="0">
                <a:solidFill>
                  <a:schemeClr val="bg1"/>
                </a:solidFill>
                <a:effectLst/>
                <a:latin typeface="HCRBatang"/>
              </a:rPr>
              <a:t>걸리는 옷을 추천해주는 알고리즘을 추가할 예정</a:t>
            </a:r>
            <a:r>
              <a:rPr lang="en-US" altLang="ko-KR" sz="1800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dirty="0">
              <a:solidFill>
                <a:schemeClr val="bg1"/>
              </a:solidFill>
            </a:endParaRPr>
          </a:p>
          <a:p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6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E40A3-DB0A-FF9D-A64C-3EA312DC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513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310AC22D-04EB-3E0B-B8D5-1C2BC482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03D076A-48C2-8FEE-C1C7-BCD59698BA61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</a:t>
            </a:r>
            <a:r>
              <a:rPr kumimoji="1" lang="ko-KR" alt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예상되는 실험결과</a:t>
            </a:r>
            <a:endParaRPr kumimoji="1" lang="en-US" altLang="ko-KR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0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A66FC7-7135-610A-0231-A1CF7BB1E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7E8CBFB3-CC9C-8B4C-1944-CD2D8EB11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02D71C8-FBDB-A75D-049E-C74E44ED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FD7E9F9C-F335-B22B-EBA1-22FD0A7F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CECA0E2-3A7E-B373-334B-53B3E0C71221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>
                <a:solidFill>
                  <a:schemeClr val="bg1"/>
                </a:solidFill>
              </a:rPr>
              <a:t>4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예상되는 실험결과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C6CBEB44-21F7-4B71-A294-825A5BBA2DA9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0367D9B9-27D6-5F4C-F3AC-E4C6C43D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11" y="997438"/>
            <a:ext cx="5574722" cy="31749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478EAC2-D715-0EEB-3470-6D30941C037C}"/>
              </a:ext>
            </a:extLst>
          </p:cNvPr>
          <p:cNvSpPr txBox="1"/>
          <p:nvPr/>
        </p:nvSpPr>
        <p:spPr>
          <a:xfrm>
            <a:off x="1648068" y="4172434"/>
            <a:ext cx="307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C000"/>
                </a:solidFill>
              </a:rPr>
              <a:t>【Before】</a:t>
            </a:r>
            <a:endParaRPr kumimoji="1"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04A5C1-930B-70B5-9CC3-9951F50742EA}"/>
              </a:ext>
            </a:extLst>
          </p:cNvPr>
          <p:cNvSpPr txBox="1"/>
          <p:nvPr/>
        </p:nvSpPr>
        <p:spPr>
          <a:xfrm>
            <a:off x="8342317" y="4172434"/>
            <a:ext cx="307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FFC000"/>
                </a:solidFill>
              </a:rPr>
              <a:t>【After】</a:t>
            </a:r>
            <a:endParaRPr kumimoji="1"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281BF31E-1453-44D8-88A2-D9E9D09DC3C5}"/>
              </a:ext>
            </a:extLst>
          </p:cNvPr>
          <p:cNvSpPr/>
          <p:nvPr/>
        </p:nvSpPr>
        <p:spPr>
          <a:xfrm>
            <a:off x="5471815" y="4399436"/>
            <a:ext cx="914400" cy="489648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C7D446-A0DC-EC93-FC57-F42EF60E5319}"/>
              </a:ext>
            </a:extLst>
          </p:cNvPr>
          <p:cNvSpPr txBox="1"/>
          <p:nvPr/>
        </p:nvSpPr>
        <p:spPr>
          <a:xfrm>
            <a:off x="821591" y="5130495"/>
            <a:ext cx="390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>
                <a:solidFill>
                  <a:schemeClr val="bg1"/>
                </a:solidFill>
              </a:rPr>
              <a:t>옷을 살 때 디자인과 가격만 생각하고 소재는 신경 쓰지 않음</a:t>
            </a:r>
            <a:r>
              <a:rPr kumimoji="1" lang="en-US" altLang="ko-KR" dirty="0">
                <a:solidFill>
                  <a:schemeClr val="bg1"/>
                </a:solidFill>
              </a:rPr>
              <a:t>.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05EEC8-C4A3-1E9D-41AA-16630140595B}"/>
              </a:ext>
            </a:extLst>
          </p:cNvPr>
          <p:cNvSpPr txBox="1"/>
          <p:nvPr/>
        </p:nvSpPr>
        <p:spPr>
          <a:xfrm>
            <a:off x="7350369" y="4761164"/>
            <a:ext cx="4488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err="1">
                <a:solidFill>
                  <a:schemeClr val="bg1"/>
                </a:solidFill>
              </a:rPr>
              <a:t>패스트</a:t>
            </a:r>
            <a:r>
              <a:rPr kumimoji="1" lang="ko-KR" altLang="en-US" dirty="0">
                <a:solidFill>
                  <a:schemeClr val="bg1"/>
                </a:solidFill>
              </a:rPr>
              <a:t> 패션으로 인한 오염에 대한</a:t>
            </a:r>
            <a:endParaRPr kumimoji="1" lang="en-US" altLang="ko-KR" dirty="0">
              <a:solidFill>
                <a:schemeClr val="bg1"/>
              </a:solidFill>
            </a:endParaRPr>
          </a:p>
          <a:p>
            <a:r>
              <a:rPr kumimoji="1" lang="ko-KR" altLang="en-US" dirty="0">
                <a:solidFill>
                  <a:schemeClr val="bg1"/>
                </a:solidFill>
              </a:rPr>
              <a:t>대중의 관심이 높아지면서</a:t>
            </a:r>
            <a:endParaRPr kumimoji="1" lang="en-US" altLang="ko-KR" dirty="0">
              <a:solidFill>
                <a:schemeClr val="bg1"/>
              </a:solidFill>
            </a:endParaRPr>
          </a:p>
          <a:p>
            <a:r>
              <a:rPr kumimoji="1" lang="ko-KR" altLang="en-US" dirty="0">
                <a:solidFill>
                  <a:schemeClr val="bg1"/>
                </a:solidFill>
              </a:rPr>
              <a:t>합성 섬유 대신 천연 섬유 의류 구매 증가</a:t>
            </a:r>
            <a:endParaRPr kumimoji="1" lang="en-US" altLang="ko-KR" dirty="0">
              <a:solidFill>
                <a:schemeClr val="bg1"/>
              </a:solidFill>
            </a:endParaRPr>
          </a:p>
          <a:p>
            <a:endParaRPr kumimoji="1" lang="en-US" altLang="zh-CN" dirty="0">
              <a:solidFill>
                <a:schemeClr val="bg1"/>
              </a:solidFill>
            </a:endParaRPr>
          </a:p>
          <a:p>
            <a:r>
              <a:rPr kumimoji="1" lang="ko-KR" altLang="en-US" dirty="0">
                <a:solidFill>
                  <a:schemeClr val="bg1"/>
                </a:solidFill>
              </a:rPr>
              <a:t>장기적으로는 기업도 생산을 할 때</a:t>
            </a:r>
            <a:r>
              <a:rPr kumimoji="1" lang="en-US" altLang="ko-KR" dirty="0">
                <a:solidFill>
                  <a:schemeClr val="bg1"/>
                </a:solidFill>
              </a:rPr>
              <a:t>,</a:t>
            </a:r>
          </a:p>
          <a:p>
            <a:r>
              <a:rPr kumimoji="1" lang="ko-KR" altLang="en-US" dirty="0">
                <a:solidFill>
                  <a:schemeClr val="bg1"/>
                </a:solidFill>
              </a:rPr>
              <a:t>합성섬유보다 천연섬유로 만들 것</a:t>
            </a:r>
            <a:r>
              <a:rPr kumimoji="1" lang="en-US" altLang="ko-KR" dirty="0">
                <a:solidFill>
                  <a:schemeClr val="bg1"/>
                </a:solidFill>
              </a:rPr>
              <a:t>.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575183C-36A8-8F22-8CC2-424D98D3B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34" y="997433"/>
            <a:ext cx="5776618" cy="32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1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E28A6B-5F41-0838-D0B5-3EA9A2D10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992A93C-72AD-28A7-3DF3-A5498E453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E93AF0B8-36F9-9CC2-CF9F-EA72324F2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 b="-1"/>
          <a:stretch/>
        </p:blipFill>
        <p:spPr bwMode="auto">
          <a:xfrm>
            <a:off x="135487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9">
            <a:extLst>
              <a:ext uri="{FF2B5EF4-FFF2-40B4-BE49-F238E27FC236}">
                <a16:creationId xmlns:a16="http://schemas.microsoft.com/office/drawing/2014/main" id="{305295BF-06D5-FA7F-B3AE-8DB0BD67055F}"/>
              </a:ext>
            </a:extLst>
          </p:cNvPr>
          <p:cNvSpPr txBox="1">
            <a:spLocks/>
          </p:cNvSpPr>
          <p:nvPr/>
        </p:nvSpPr>
        <p:spPr>
          <a:xfrm>
            <a:off x="-711220" y="2890351"/>
            <a:ext cx="5960554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5400" b="1">
                <a:solidFill>
                  <a:srgbClr val="FFC000"/>
                </a:solidFill>
              </a:rPr>
              <a:t>CONTENTS</a:t>
            </a:r>
            <a:endParaRPr kumimoji="1" lang="en-US" altLang="zh-CN" sz="5400" b="1" dirty="0">
              <a:solidFill>
                <a:srgbClr val="FFC000"/>
              </a:solidFill>
            </a:endParaRPr>
          </a:p>
        </p:txBody>
      </p:sp>
      <p:graphicFrame>
        <p:nvGraphicFramePr>
          <p:cNvPr id="1033" name="文本框 8">
            <a:extLst>
              <a:ext uri="{FF2B5EF4-FFF2-40B4-BE49-F238E27FC236}">
                <a16:creationId xmlns:a16="http://schemas.microsoft.com/office/drawing/2014/main" id="{25C52A0F-7CD6-37A7-F97E-AB89CCBD0EEB}"/>
              </a:ext>
            </a:extLst>
          </p:cNvPr>
          <p:cNvGraphicFramePr/>
          <p:nvPr/>
        </p:nvGraphicFramePr>
        <p:xfrm>
          <a:off x="5096934" y="889842"/>
          <a:ext cx="4639733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287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01D1E-2B1F-A719-A6A2-D979EBEB1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5135">
            <a:extLst>
              <a:ext uri="{FF2B5EF4-FFF2-40B4-BE49-F238E27FC236}">
                <a16:creationId xmlns:a16="http://schemas.microsoft.com/office/drawing/2014/main" id="{0AC54AD5-AE73-0EBD-5B94-930538CE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B77AEADF-FC36-EB7E-4BB4-76767555B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9A3EDE2-1137-F174-3035-F02C7AED4B8C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6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</a:t>
            </a:r>
            <a:r>
              <a:rPr kumimoji="1" lang="ko-KR" altLang="en-US" sz="6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결론</a:t>
            </a:r>
            <a:endParaRPr kumimoji="1" lang="en-US" altLang="zh-CN" sz="6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8" name="sketchy line">
            <a:extLst>
              <a:ext uri="{FF2B5EF4-FFF2-40B4-BE49-F238E27FC236}">
                <a16:creationId xmlns:a16="http://schemas.microsoft.com/office/drawing/2014/main" id="{38D23FA4-20DF-A9C9-0F21-05EAF88F8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AFCB5-1B1B-E344-8098-0DBEB0FE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6836916-820B-F148-771D-72B51F017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5E07103-BB44-D054-78E7-2FA5E7D7E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6BF44B2C-74D5-84D8-61D0-7FA633A5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D77FAED-A7DE-AC1E-5455-11818337533A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>
                <a:solidFill>
                  <a:schemeClr val="bg1"/>
                </a:solidFill>
              </a:rPr>
              <a:t>5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결론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27645138-97EE-6D46-F076-11E4AFF4ED4D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8E3C0E05-8F96-AFD3-FC7A-E0F7D1B03059}"/>
              </a:ext>
            </a:extLst>
          </p:cNvPr>
          <p:cNvSpPr txBox="1"/>
          <p:nvPr/>
        </p:nvSpPr>
        <p:spPr>
          <a:xfrm>
            <a:off x="3879273" y="915114"/>
            <a:ext cx="372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</a:rPr>
              <a:t>SDGs</a:t>
            </a:r>
            <a:r>
              <a:rPr kumimoji="1" lang="ko-KR" altLang="en-US" sz="3200" b="1" dirty="0">
                <a:solidFill>
                  <a:schemeClr val="bg1"/>
                </a:solidFill>
              </a:rPr>
              <a:t>와  연관성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图片 5" descr="图片包含 文本&#10;&#10;描述已自动生成">
            <a:extLst>
              <a:ext uri="{FF2B5EF4-FFF2-40B4-BE49-F238E27FC236}">
                <a16:creationId xmlns:a16="http://schemas.microsoft.com/office/drawing/2014/main" id="{64F33415-0230-3A83-7B82-679EA0ECDE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51" r="3143" b="2646"/>
          <a:stretch/>
        </p:blipFill>
        <p:spPr>
          <a:xfrm>
            <a:off x="726993" y="1593515"/>
            <a:ext cx="4449234" cy="4538065"/>
          </a:xfrm>
          <a:prstGeom prst="rect">
            <a:avLst/>
          </a:prstGeom>
        </p:spPr>
      </p:pic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id="{016F8BC0-722B-0023-9674-623FD84B6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76" y="1593515"/>
            <a:ext cx="4479188" cy="45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D7FB6-FD8E-768F-4880-CE6374032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5D8E9C7-AE2E-E522-0116-2AE93DF18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B8F89B1-9AA1-3044-AA59-EA1B5C6F5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226D137F-2738-0194-AFB6-D5338C55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776A900-B9CB-9F58-92A2-C5C34E92919A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>
                <a:solidFill>
                  <a:schemeClr val="bg1"/>
                </a:solidFill>
              </a:rPr>
              <a:t>5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결론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B2EDF3DB-7D02-000C-39CE-379454A083D0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FB56AEA-5365-0012-33F9-CAA4F7957CC1}"/>
              </a:ext>
            </a:extLst>
          </p:cNvPr>
          <p:cNvSpPr txBox="1"/>
          <p:nvPr/>
        </p:nvSpPr>
        <p:spPr>
          <a:xfrm>
            <a:off x="77724" y="929611"/>
            <a:ext cx="372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>
                <a:solidFill>
                  <a:schemeClr val="bg1"/>
                </a:solidFill>
              </a:rPr>
              <a:t>이 실험의 중요성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9489DA-E30A-F849-6B61-543C8C1FE6C9}"/>
              </a:ext>
            </a:extLst>
          </p:cNvPr>
          <p:cNvSpPr txBox="1"/>
          <p:nvPr/>
        </p:nvSpPr>
        <p:spPr>
          <a:xfrm>
            <a:off x="599283" y="2084050"/>
            <a:ext cx="10990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현재 많은 패션 브랜드는 빠르게 변화하는 트렌드를 신속하게 반영하여 저렴한 가격으로 대량 생산 및 유통을 이어가고 있다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소비자들에게는 최신 유행 스타일의 옷을 저렴한 가격대 로 빠르게 구매할 수 있다는 장점이 있지만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이면에는 심각한 문제점이 있다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sz="2400" b="1" dirty="0">
              <a:solidFill>
                <a:schemeClr val="bg1"/>
              </a:solidFill>
            </a:endParaRPr>
          </a:p>
          <a:p>
            <a:endParaRPr lang="en-US" altLang="ko-KR" sz="2400" b="1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빠르고 다양한 옷을 대량 생산하는 과정에서 기후변화의 주원인인 화석연료가 많이 발생하고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합성 섬유 세탁 과정에서 나오는 미세플라스틱은 수질 오염을 </a:t>
            </a:r>
            <a:r>
              <a:rPr lang="ko-KR" altLang="en-US" sz="2400" b="1" dirty="0" err="1">
                <a:solidFill>
                  <a:schemeClr val="bg1"/>
                </a:solidFill>
                <a:effectLst/>
                <a:latin typeface="HCRBatang"/>
              </a:rPr>
              <a:t>심화시킨다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sz="2400" b="1" dirty="0">
              <a:solidFill>
                <a:schemeClr val="bg1"/>
              </a:solidFill>
            </a:endParaRPr>
          </a:p>
          <a:p>
            <a:endParaRPr kumimoji="1"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8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235C1-218C-4CF7-70AB-3759E8E15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299C305-DA44-AF1E-1714-7BD267CEA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1A53794F-C509-6880-E0CE-E90E77846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8EE6BECD-DA4E-24A1-CB86-B993EC42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D7DC74-5545-0B90-DF4B-53B1FC7E8AB2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>
                <a:solidFill>
                  <a:schemeClr val="bg1"/>
                </a:solidFill>
              </a:rPr>
              <a:t>5</a:t>
            </a:r>
            <a:r>
              <a:rPr kumimoji="1" lang="en-US" altLang="zh-CN" sz="2800" b="1" dirty="0">
                <a:solidFill>
                  <a:schemeClr val="bg1"/>
                </a:solidFill>
              </a:rPr>
              <a:t>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결론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581D5B5E-AC49-CC62-DCAF-AB71B80001BE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58D314D9-EBEE-9482-AB7F-4D3C222B33E0}"/>
              </a:ext>
            </a:extLst>
          </p:cNvPr>
          <p:cNvSpPr txBox="1"/>
          <p:nvPr/>
        </p:nvSpPr>
        <p:spPr>
          <a:xfrm>
            <a:off x="77724" y="929611"/>
            <a:ext cx="372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>
                <a:solidFill>
                  <a:schemeClr val="bg1"/>
                </a:solidFill>
              </a:rPr>
              <a:t>이 실험의 중요성</a:t>
            </a:r>
            <a:endParaRPr kumimoji="1" lang="en-US" altLang="ko-KR" sz="2800" b="1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178546-27D8-1572-440E-2CA1FE952168}"/>
              </a:ext>
            </a:extLst>
          </p:cNvPr>
          <p:cNvSpPr txBox="1"/>
          <p:nvPr/>
        </p:nvSpPr>
        <p:spPr>
          <a:xfrm>
            <a:off x="580291" y="1656021"/>
            <a:ext cx="109903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또한 빠른 유행 변화로 인해 오래 입지 않고 금방 버려지는 옷들은 수거함에서 아프리카로 </a:t>
            </a:r>
            <a:r>
              <a:rPr lang="ko-KR" altLang="en-US" sz="2400" b="1" dirty="0" err="1">
                <a:solidFill>
                  <a:schemeClr val="bg1"/>
                </a:solidFill>
                <a:effectLst/>
                <a:latin typeface="HCRBatang"/>
              </a:rPr>
              <a:t>옮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 겨져 쓰레기 산을 이룬다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endParaRPr lang="ko-KR" altLang="en-US" sz="2400" b="1" dirty="0">
              <a:solidFill>
                <a:schemeClr val="bg1"/>
              </a:solidFill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이런 문제점들은 다 결국 환경 오염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음식 등을 통해 </a:t>
            </a:r>
            <a:r>
              <a:rPr lang="ko-KR" altLang="en-US" sz="2400" b="1" dirty="0" err="1">
                <a:solidFill>
                  <a:schemeClr val="bg1"/>
                </a:solidFill>
                <a:effectLst/>
                <a:latin typeface="HCRBatang"/>
              </a:rPr>
              <a:t>우리에게로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 되돌아오게 된다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sz="2400" b="1" dirty="0">
              <a:solidFill>
                <a:schemeClr val="bg1"/>
              </a:solidFill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그러나 우리는 옷을 사기 전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이런 문제점들은 생각하지 않는다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endParaRPr lang="ko-KR" altLang="en-US" sz="2400" b="1" dirty="0">
              <a:solidFill>
                <a:schemeClr val="bg1"/>
              </a:solidFill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소비자로서 옷을 구매하기 전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b="1" dirty="0" err="1">
                <a:solidFill>
                  <a:schemeClr val="bg1"/>
                </a:solidFill>
                <a:effectLst/>
                <a:latin typeface="HCRBatang"/>
              </a:rPr>
              <a:t>패스트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 패션 문제의 심각성과 구매로 인한 결과를 미리 보여준 다면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소비 패턴도 변화할 수 있다고 생각하며</a:t>
            </a:r>
            <a:r>
              <a:rPr lang="en-US" altLang="ko-KR" sz="2400" b="1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소비 패턴이 변한다면 옷을 생산하는 </a:t>
            </a:r>
            <a:r>
              <a:rPr lang="ko-KR" altLang="en-US" sz="2400" b="1" dirty="0" err="1">
                <a:solidFill>
                  <a:schemeClr val="bg1"/>
                </a:solidFill>
                <a:effectLst/>
                <a:latin typeface="HCRBatang"/>
              </a:rPr>
              <a:t>기업의움직임도</a:t>
            </a:r>
            <a:r>
              <a:rPr lang="ko-KR" altLang="en-US" sz="2400" b="1" dirty="0">
                <a:solidFill>
                  <a:schemeClr val="bg1"/>
                </a:solidFill>
                <a:effectLst/>
                <a:latin typeface="HCRBatang"/>
              </a:rPr>
              <a:t> 변화할 것으로 기대하기 때문에 이 실험이 중요하다 </a:t>
            </a:r>
            <a:endParaRPr lang="ko-KR" altLang="en-US" sz="2400" b="1" dirty="0">
              <a:solidFill>
                <a:schemeClr val="bg1"/>
              </a:solidFill>
            </a:endParaRPr>
          </a:p>
          <a:p>
            <a:endParaRPr lang="ko-KR" altLang="en-US" sz="2400" b="1" dirty="0">
              <a:solidFill>
                <a:schemeClr val="bg1"/>
              </a:solidFill>
            </a:endParaRPr>
          </a:p>
          <a:p>
            <a:endParaRPr kumimoji="1"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81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E5F05-8F43-9447-8ECF-C62B19FB7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773D0E77-FE2C-2309-53D3-6635A5AF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5135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8F5E1B3-D667-138E-C5A8-8A199CAFD3FD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zh-CN"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0962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A10D9-83CE-51BF-7DA9-42A1EF239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Rectangle 5135">
            <a:extLst>
              <a:ext uri="{FF2B5EF4-FFF2-40B4-BE49-F238E27FC236}">
                <a16:creationId xmlns:a16="http://schemas.microsoft.com/office/drawing/2014/main" id="{1273FB09-8AC1-7982-9B99-0A63ACC3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0A83C257-0E8A-653D-2EA4-E2442BDB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6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DFBAF31-5601-5F1A-27DB-4F5EF04A2F35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</a:t>
            </a:r>
            <a:r>
              <a:rPr kumimoji="1" lang="ko-KR" alt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문제 인식 및 분석</a:t>
            </a:r>
            <a:endParaRPr kumimoji="1" lang="en-US" altLang="zh-CN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38" name="sketchy line">
            <a:extLst>
              <a:ext uri="{FF2B5EF4-FFF2-40B4-BE49-F238E27FC236}">
                <a16:creationId xmlns:a16="http://schemas.microsoft.com/office/drawing/2014/main" id="{34EB26BD-B9FC-C7D7-3572-281599101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快時尚目前是全球第二大污染來源。（網上圖片）">
            <a:extLst>
              <a:ext uri="{FF2B5EF4-FFF2-40B4-BE49-F238E27FC236}">
                <a16:creationId xmlns:a16="http://schemas.microsoft.com/office/drawing/2014/main" id="{CB5E8118-56B9-D8A9-5E33-7E8B02AD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4"/>
          <a:stretch/>
        </p:blipFill>
        <p:spPr bwMode="auto">
          <a:xfrm>
            <a:off x="-1" y="743361"/>
            <a:ext cx="6096001" cy="34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A07170B-16F6-A8F9-F69D-FA7FC2E828A0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1.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문제의 정의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81EEE8C2-FC65-E3F4-1661-78294CB10368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什么是快时尚？为什么它是一个问题？ – LINVELLES">
            <a:extLst>
              <a:ext uri="{FF2B5EF4-FFF2-40B4-BE49-F238E27FC236}">
                <a16:creationId xmlns:a16="http://schemas.microsoft.com/office/drawing/2014/main" id="{0B6F04FC-71FD-C615-9198-FC0222E4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76" y="895752"/>
            <a:ext cx="5808133" cy="35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数字化转型，看4大快时尚品牌如何花式自救？-36氪">
            <a:extLst>
              <a:ext uri="{FF2B5EF4-FFF2-40B4-BE49-F238E27FC236}">
                <a16:creationId xmlns:a16="http://schemas.microsoft.com/office/drawing/2014/main" id="{A3368202-2AB9-9A1C-28DF-1C2940CD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5752"/>
            <a:ext cx="5808133" cy="35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BA64226-A608-D306-B72B-8915A0250AC3}"/>
              </a:ext>
            </a:extLst>
          </p:cNvPr>
          <p:cNvSpPr/>
          <p:nvPr/>
        </p:nvSpPr>
        <p:spPr>
          <a:xfrm>
            <a:off x="152400" y="4580767"/>
            <a:ext cx="11826409" cy="492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kumimoji="1" lang="ko-KR" altLang="en-US" sz="2400" b="1" dirty="0">
                <a:solidFill>
                  <a:schemeClr val="bg1"/>
                </a:solidFill>
              </a:rPr>
              <a:t>합성 섬유가 가득한 “</a:t>
            </a:r>
            <a:r>
              <a:rPr kumimoji="1" lang="ko-KR" altLang="en-US" sz="2400" b="1" dirty="0" err="1">
                <a:solidFill>
                  <a:schemeClr val="bg1"/>
                </a:solidFill>
              </a:rPr>
              <a:t>패스트</a:t>
            </a:r>
            <a:r>
              <a:rPr kumimoji="1" lang="ko-KR" altLang="en-US" sz="2400" b="1" dirty="0">
                <a:solidFill>
                  <a:schemeClr val="bg1"/>
                </a:solidFill>
              </a:rPr>
              <a:t> </a:t>
            </a:r>
            <a:r>
              <a:rPr kumimoji="1" lang="ko-KR" altLang="en-US" sz="2400" b="1" dirty="0" err="1">
                <a:solidFill>
                  <a:schemeClr val="bg1"/>
                </a:solidFill>
              </a:rPr>
              <a:t>패션”으로</a:t>
            </a:r>
            <a:r>
              <a:rPr kumimoji="1" lang="ko-KR" altLang="en-US" sz="2400" b="1" dirty="0">
                <a:solidFill>
                  <a:schemeClr val="bg1"/>
                </a:solidFill>
              </a:rPr>
              <a:t> 인한 환경 오염 심각성</a:t>
            </a:r>
            <a:endParaRPr kumimoji="1" lang="zh-CN" altLang="en-US" sz="2400" b="1" dirty="0">
              <a:solidFill>
                <a:schemeClr val="bg1"/>
              </a:solidFill>
            </a:endParaRPr>
          </a:p>
          <a:p>
            <a:pPr algn="ctr"/>
            <a:endParaRPr kumimoji="1" lang="zh-CN" altLang="en-US" sz="2400" dirty="0"/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EF117FBD-BA2A-CBDD-F3F5-A6A9A2CAD58E}"/>
              </a:ext>
            </a:extLst>
          </p:cNvPr>
          <p:cNvSpPr/>
          <p:nvPr/>
        </p:nvSpPr>
        <p:spPr>
          <a:xfrm>
            <a:off x="310475" y="5326004"/>
            <a:ext cx="590805" cy="46519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BE1BC9-0B0C-7F91-2457-C280FEEE2A4F}"/>
              </a:ext>
            </a:extLst>
          </p:cNvPr>
          <p:cNvSpPr txBox="1"/>
          <p:nvPr/>
        </p:nvSpPr>
        <p:spPr>
          <a:xfrm>
            <a:off x="1380449" y="5326004"/>
            <a:ext cx="1032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빠르게 변화하는 유행으로 인한 옷의 </a:t>
            </a:r>
            <a:r>
              <a:rPr lang="ko-KR" altLang="en-US" sz="2400" dirty="0" err="1">
                <a:solidFill>
                  <a:schemeClr val="bg1"/>
                </a:solidFill>
                <a:effectLst/>
                <a:latin typeface="HCRBatang"/>
              </a:rPr>
              <a:t>과생산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, </a:t>
            </a:r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과소비가 일어나게 됨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.</a:t>
            </a:r>
          </a:p>
          <a:p>
            <a:endParaRPr lang="en-US" altLang="ko-KR" sz="2400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이 문제를 줄이기 위한 방안은 ‘생산’ 감소임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. 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F2692A38-8E3A-9A76-9152-5CF742168F8E}"/>
              </a:ext>
            </a:extLst>
          </p:cNvPr>
          <p:cNvSpPr/>
          <p:nvPr/>
        </p:nvSpPr>
        <p:spPr>
          <a:xfrm>
            <a:off x="310475" y="6013048"/>
            <a:ext cx="590805" cy="46519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001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442804-F247-4370-4ECF-DE0D92CF3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5410C089-EF55-7F62-A205-055155A7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CDF1EEA7-388C-1B83-EEA0-928480C20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6ADE2A-1D76-55ED-8D81-6012C00CB238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.1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현황  섬유 분석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1C60F676-0A91-FB09-CD40-A6466E723974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57D9777C-FC83-1F9B-9384-0A16D8DE4BB2}"/>
              </a:ext>
            </a:extLst>
          </p:cNvPr>
          <p:cNvSpPr/>
          <p:nvPr/>
        </p:nvSpPr>
        <p:spPr>
          <a:xfrm>
            <a:off x="5182464" y="823788"/>
            <a:ext cx="1938772" cy="5649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HCRBatang"/>
              </a:rPr>
              <a:t>  천연섬유</a:t>
            </a:r>
            <a:endParaRPr lang="ko-KR" altLang="en-US" sz="2800" dirty="0"/>
          </a:p>
        </p:txBody>
      </p:sp>
      <p:pic>
        <p:nvPicPr>
          <p:cNvPr id="18434" name="Picture 2" descr="从微观世界重新认识家纺行业最常见的三种天然纤维-搜狐!!!">
            <a:extLst>
              <a:ext uri="{FF2B5EF4-FFF2-40B4-BE49-F238E27FC236}">
                <a16:creationId xmlns:a16="http://schemas.microsoft.com/office/drawing/2014/main" id="{1788A5B9-2F74-9DBE-2C93-B42D8E3C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9" y="1435906"/>
            <a:ext cx="5538289" cy="30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天然纤维正进入多元化的复兴时代| Groz-Beckert KG">
            <a:extLst>
              <a:ext uri="{FF2B5EF4-FFF2-40B4-BE49-F238E27FC236}">
                <a16:creationId xmlns:a16="http://schemas.microsoft.com/office/drawing/2014/main" id="{5E2C62BA-B1E0-9CC5-ECD1-84DC2B23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14" y="1435906"/>
            <a:ext cx="5538288" cy="308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A5A749F1-7FFF-C1A3-23B8-8C271EB3E4D4}"/>
              </a:ext>
            </a:extLst>
          </p:cNvPr>
          <p:cNvSpPr/>
          <p:nvPr/>
        </p:nvSpPr>
        <p:spPr>
          <a:xfrm>
            <a:off x="3344348" y="4876800"/>
            <a:ext cx="5106926" cy="17351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면 </a:t>
            </a:r>
            <a:r>
              <a:rPr kumimoji="1" lang="en-US" altLang="ko-KR" dirty="0"/>
              <a:t>-&gt; 4</a:t>
            </a:r>
            <a:r>
              <a:rPr kumimoji="1" lang="ko-KR" altLang="en-US" dirty="0"/>
              <a:t>개월 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마</a:t>
            </a:r>
            <a:r>
              <a:rPr kumimoji="1" lang="en-US" altLang="ko-KR" dirty="0"/>
              <a:t>(</a:t>
            </a:r>
            <a:r>
              <a:rPr kumimoji="1" lang="ko-KR" altLang="en-US" dirty="0" err="1"/>
              <a:t>린넨</a:t>
            </a:r>
            <a:r>
              <a:rPr kumimoji="1" lang="en-US" altLang="ko-KR" dirty="0"/>
              <a:t>, </a:t>
            </a:r>
            <a:r>
              <a:rPr kumimoji="1" lang="ko-KR" altLang="en-US" dirty="0"/>
              <a:t>대마</a:t>
            </a:r>
            <a:r>
              <a:rPr kumimoji="1" lang="en-US" altLang="ko-KR" dirty="0"/>
              <a:t>, </a:t>
            </a:r>
            <a:r>
              <a:rPr kumimoji="1" lang="ko-KR" altLang="en-US" dirty="0"/>
              <a:t>모시</a:t>
            </a:r>
            <a:r>
              <a:rPr kumimoji="1" lang="en-US" altLang="ko-KR" dirty="0"/>
              <a:t>) -&gt; 4</a:t>
            </a:r>
            <a:r>
              <a:rPr kumimoji="1" lang="ko-KR" altLang="en-US" dirty="0"/>
              <a:t>개월 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모</a:t>
            </a:r>
            <a:r>
              <a:rPr kumimoji="1" lang="en-US" altLang="ko-KR" dirty="0"/>
              <a:t>(</a:t>
            </a:r>
            <a:r>
              <a:rPr kumimoji="1" lang="en-US" altLang="zh-CN" dirty="0"/>
              <a:t>wool): </a:t>
            </a:r>
            <a:r>
              <a:rPr kumimoji="1" lang="ko-KR" altLang="en-US" dirty="0"/>
              <a:t>양털 </a:t>
            </a:r>
            <a:r>
              <a:rPr kumimoji="1" lang="en-US" altLang="ko-KR" dirty="0"/>
              <a:t>-&gt; 1~5</a:t>
            </a:r>
            <a:r>
              <a:rPr kumimoji="1" lang="ko-KR" altLang="en-US" dirty="0"/>
              <a:t>년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캐시미어</a:t>
            </a:r>
            <a:r>
              <a:rPr kumimoji="1" lang="en-US" altLang="ko-KR" dirty="0"/>
              <a:t>, </a:t>
            </a:r>
            <a:r>
              <a:rPr kumimoji="1" lang="ko-KR" altLang="en-US" dirty="0"/>
              <a:t>앙고라</a:t>
            </a:r>
            <a:r>
              <a:rPr kumimoji="1" lang="en-US" altLang="ko-KR" dirty="0"/>
              <a:t>, </a:t>
            </a:r>
            <a:r>
              <a:rPr kumimoji="1" lang="ko-KR" altLang="en-US" dirty="0"/>
              <a:t>토끼털 </a:t>
            </a:r>
            <a:r>
              <a:rPr kumimoji="1" lang="en-US" altLang="ko-KR" dirty="0"/>
              <a:t>-&gt; 1~5</a:t>
            </a:r>
            <a:r>
              <a:rPr kumimoji="1" lang="ko-KR" altLang="en-US" dirty="0"/>
              <a:t>년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실크 </a:t>
            </a:r>
            <a:r>
              <a:rPr kumimoji="1" lang="en-US" altLang="ko-KR" dirty="0"/>
              <a:t>-&gt; 1~3</a:t>
            </a:r>
            <a:r>
              <a:rPr kumimoji="1" lang="ko-KR" altLang="en-US" dirty="0"/>
              <a:t>년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70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F4C3C-0331-0C22-8D2D-0E5820CFD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B09B87A-05E7-59AB-790D-D228F9B4D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F20AE607-2BAB-B769-94F8-64259FC9B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6E18C5-9163-BD20-E406-E151E661DDBB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.1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현황  섬유 분석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DEFCAF5-F2AF-D825-BC17-DD160147839D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45C96B4-0B44-B0F0-AD99-D69FCE515009}"/>
              </a:ext>
            </a:extLst>
          </p:cNvPr>
          <p:cNvSpPr/>
          <p:nvPr/>
        </p:nvSpPr>
        <p:spPr>
          <a:xfrm>
            <a:off x="5182464" y="823788"/>
            <a:ext cx="1938772" cy="5649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HCRBatang"/>
              </a:rPr>
              <a:t>  </a:t>
            </a:r>
            <a:r>
              <a:rPr lang="ko-KR" altLang="en-US" sz="2800" dirty="0">
                <a:solidFill>
                  <a:srgbClr val="000000"/>
                </a:solidFill>
                <a:latin typeface="HCRBatang"/>
              </a:rPr>
              <a:t>재생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HCRBatang"/>
              </a:rPr>
              <a:t>섬유</a:t>
            </a:r>
            <a:endParaRPr lang="ko-KR" altLang="en-US" sz="2800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4E3079E6-87DB-748D-3CAF-C5EE8395188D}"/>
              </a:ext>
            </a:extLst>
          </p:cNvPr>
          <p:cNvSpPr/>
          <p:nvPr/>
        </p:nvSpPr>
        <p:spPr>
          <a:xfrm>
            <a:off x="3358203" y="4770384"/>
            <a:ext cx="5106926" cy="20260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비스코스</a:t>
            </a:r>
            <a:r>
              <a:rPr kumimoji="1" lang="ko-KR" altLang="en-US" dirty="0"/>
              <a:t> </a:t>
            </a:r>
            <a:r>
              <a:rPr kumimoji="1" lang="en-US" altLang="ko-KR" dirty="0"/>
              <a:t>-&gt; 4</a:t>
            </a:r>
            <a:r>
              <a:rPr kumimoji="1" lang="ko-KR" altLang="en-US" dirty="0"/>
              <a:t>개월 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아세테이트 </a:t>
            </a:r>
            <a:r>
              <a:rPr kumimoji="1" lang="en-US" altLang="ko-KR" dirty="0"/>
              <a:t>-&gt; 5~10</a:t>
            </a:r>
            <a:r>
              <a:rPr kumimoji="1" lang="ko-KR" altLang="en-US" dirty="0"/>
              <a:t>년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쿠프라</a:t>
            </a:r>
            <a:r>
              <a:rPr kumimoji="1" lang="ko-KR" altLang="en-US" dirty="0"/>
              <a:t> </a:t>
            </a:r>
            <a:r>
              <a:rPr kumimoji="1" lang="en-US" altLang="ko-KR" dirty="0"/>
              <a:t>-&gt; 4</a:t>
            </a:r>
            <a:r>
              <a:rPr kumimoji="1" lang="ko-KR" altLang="en-US" dirty="0"/>
              <a:t>개월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폴리노직</a:t>
            </a:r>
            <a:r>
              <a:rPr kumimoji="1" lang="ko-KR" altLang="en-US" dirty="0"/>
              <a:t> </a:t>
            </a:r>
            <a:r>
              <a:rPr kumimoji="1" lang="en-US" altLang="ko-KR" dirty="0"/>
              <a:t>-&gt; 8</a:t>
            </a:r>
            <a:r>
              <a:rPr kumimoji="1" lang="ko-KR" altLang="en-US" dirty="0"/>
              <a:t>개월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모달</a:t>
            </a:r>
            <a:r>
              <a:rPr kumimoji="1" lang="ko-KR" altLang="en-US" dirty="0"/>
              <a:t> </a:t>
            </a:r>
            <a:r>
              <a:rPr kumimoji="1" lang="en-US" altLang="ko-KR" dirty="0"/>
              <a:t>-&gt; 4</a:t>
            </a:r>
            <a:r>
              <a:rPr kumimoji="1" lang="ko-KR" altLang="en-US" dirty="0"/>
              <a:t>개월 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텐셀</a:t>
            </a:r>
            <a:r>
              <a:rPr kumimoji="1" lang="ko-KR" altLang="en-US" dirty="0"/>
              <a:t> </a:t>
            </a:r>
            <a:r>
              <a:rPr kumimoji="1" lang="en-US" altLang="ko-KR" dirty="0"/>
              <a:t>-&gt; 8</a:t>
            </a:r>
            <a:r>
              <a:rPr kumimoji="1" lang="ko-KR" altLang="en-US" dirty="0"/>
              <a:t>개월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라이오셀</a:t>
            </a:r>
            <a:r>
              <a:rPr kumimoji="1" lang="ko-KR" altLang="en-US" dirty="0"/>
              <a:t> </a:t>
            </a:r>
            <a:r>
              <a:rPr kumimoji="1" lang="en-US" altLang="ko-KR" dirty="0"/>
              <a:t>-&gt; 8</a:t>
            </a:r>
            <a:r>
              <a:rPr kumimoji="1" lang="ko-KR" altLang="en-US" dirty="0"/>
              <a:t>개월</a:t>
            </a:r>
            <a:endParaRPr kumimoji="1" lang="zh-CN" altLang="en-US" dirty="0"/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6F5D17A9-9DF9-D2EE-12E3-BCE3E9CB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3" y="1435906"/>
            <a:ext cx="4366128" cy="32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2EDE70C6-DA6B-DC4D-80EE-4A5EF3F40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" b="13998"/>
          <a:stretch/>
        </p:blipFill>
        <p:spPr bwMode="auto">
          <a:xfrm>
            <a:off x="7334550" y="1412452"/>
            <a:ext cx="4466648" cy="32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1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B96FD-E4F1-34C7-1EA3-4D837510C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FC5A9E8D-1F00-47EA-A0D7-43FA8A3D0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F145B88-8AF3-60F8-E713-BD93E97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A9CC8D-8382-FB47-35CE-C3BF12C2F07B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.1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현황  섬유 분석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03ED98A-40E3-8125-7F2C-F7257FA15E0A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4705CA91-58D1-FC51-5881-0A134AF4A049}"/>
              </a:ext>
            </a:extLst>
          </p:cNvPr>
          <p:cNvSpPr/>
          <p:nvPr/>
        </p:nvSpPr>
        <p:spPr>
          <a:xfrm>
            <a:off x="4995333" y="847675"/>
            <a:ext cx="1904231" cy="56491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HCRBatang"/>
              </a:rPr>
              <a:t>  합성섬유</a:t>
            </a:r>
            <a:endParaRPr lang="ko-KR" altLang="en-US" sz="2800" dirty="0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C6EE1731-6184-1CAA-F12C-A5671D2EEFB2}"/>
              </a:ext>
            </a:extLst>
          </p:cNvPr>
          <p:cNvSpPr/>
          <p:nvPr/>
        </p:nvSpPr>
        <p:spPr>
          <a:xfrm>
            <a:off x="3298020" y="4559159"/>
            <a:ext cx="5106926" cy="2138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폴리에스터</a:t>
            </a:r>
            <a:r>
              <a:rPr kumimoji="1" lang="ko-KR" altLang="en-US" dirty="0"/>
              <a:t> 계</a:t>
            </a:r>
            <a:r>
              <a:rPr kumimoji="1" lang="en-US" altLang="ko-KR" dirty="0"/>
              <a:t>: PET, PAN, PTT, PBT, PLA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나일론 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 err="1"/>
              <a:t>스판덱스</a:t>
            </a:r>
            <a:r>
              <a:rPr kumimoji="1" lang="ko-KR" altLang="en-US" dirty="0"/>
              <a:t> </a:t>
            </a:r>
          </a:p>
          <a:p>
            <a:pPr algn="ctr"/>
            <a:r>
              <a:rPr kumimoji="1" lang="en-US" altLang="ko-KR" dirty="0"/>
              <a:t>- </a:t>
            </a:r>
            <a:r>
              <a:rPr kumimoji="1" lang="ko-KR" altLang="en-US" dirty="0"/>
              <a:t>아크릴 계</a:t>
            </a:r>
            <a:r>
              <a:rPr kumimoji="1" lang="en-US" altLang="ko-KR" dirty="0"/>
              <a:t>: </a:t>
            </a:r>
            <a:r>
              <a:rPr kumimoji="1" lang="ko-KR" altLang="en-US" dirty="0"/>
              <a:t>아크릴</a:t>
            </a:r>
            <a:r>
              <a:rPr kumimoji="1" lang="en-US" altLang="ko-KR" dirty="0"/>
              <a:t>, </a:t>
            </a:r>
            <a:r>
              <a:rPr kumimoji="1" lang="ko-KR" altLang="en-US" dirty="0" err="1"/>
              <a:t>모드아크릴</a:t>
            </a:r>
            <a:endParaRPr kumimoji="1" lang="ko-KR" altLang="en-US" dirty="0"/>
          </a:p>
          <a:p>
            <a:pPr algn="ctr"/>
            <a:r>
              <a:rPr kumimoji="1" lang="ko-KR" altLang="en-US" dirty="0"/>
              <a:t>  </a:t>
            </a:r>
            <a:r>
              <a:rPr kumimoji="1" lang="en-US" altLang="ko-KR" dirty="0"/>
              <a:t>-&gt; </a:t>
            </a:r>
            <a:r>
              <a:rPr kumimoji="1" lang="ko-KR" altLang="en-US" dirty="0"/>
              <a:t>분해 징후 전혀 보이지 않음</a:t>
            </a:r>
            <a:r>
              <a:rPr kumimoji="1" lang="en-US" altLang="ko-KR" dirty="0"/>
              <a:t>. </a:t>
            </a:r>
          </a:p>
          <a:p>
            <a:pPr algn="ctr"/>
            <a:r>
              <a:rPr kumimoji="1" lang="ko-KR" altLang="en-US" dirty="0"/>
              <a:t>명확한 분해 기간 알려져 있지 않음</a:t>
            </a:r>
            <a:r>
              <a:rPr kumimoji="1" lang="en-US" altLang="ko-KR" dirty="0"/>
              <a:t>. </a:t>
            </a:r>
          </a:p>
          <a:p>
            <a:pPr algn="ctr"/>
            <a:r>
              <a:rPr kumimoji="1" lang="en-US" altLang="ko-KR" dirty="0"/>
              <a:t>200</a:t>
            </a:r>
            <a:r>
              <a:rPr kumimoji="1" lang="ko-KR" altLang="en-US" dirty="0"/>
              <a:t>년 이상 예측</a:t>
            </a:r>
            <a:endParaRPr kumimoji="1" lang="zh-CN" alt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79007CA2-0C60-8D91-A075-99372E38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0" y="1388706"/>
            <a:ext cx="2684884" cy="328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68AA209-F92F-A9D1-1C97-78AF8484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069" y="1551850"/>
            <a:ext cx="3412981" cy="2868051"/>
          </a:xfrm>
          <a:prstGeom prst="rect">
            <a:avLst/>
          </a:prstGeom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97EE42D3-F6F1-BBF7-9647-824729D31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5985" r="8582" b="5121"/>
          <a:stretch/>
        </p:blipFill>
        <p:spPr bwMode="auto">
          <a:xfrm>
            <a:off x="8404946" y="1731826"/>
            <a:ext cx="3643744" cy="25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箭头 2">
            <a:extLst>
              <a:ext uri="{FF2B5EF4-FFF2-40B4-BE49-F238E27FC236}">
                <a16:creationId xmlns:a16="http://schemas.microsoft.com/office/drawing/2014/main" id="{497C6424-535F-BF05-01AC-2D186214C0CD}"/>
              </a:ext>
            </a:extLst>
          </p:cNvPr>
          <p:cNvSpPr/>
          <p:nvPr/>
        </p:nvSpPr>
        <p:spPr>
          <a:xfrm>
            <a:off x="3027606" y="2763511"/>
            <a:ext cx="692728" cy="68579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8CE20460-4AE5-D76D-18FF-59604767D3D0}"/>
              </a:ext>
            </a:extLst>
          </p:cNvPr>
          <p:cNvSpPr/>
          <p:nvPr/>
        </p:nvSpPr>
        <p:spPr>
          <a:xfrm>
            <a:off x="7750734" y="2663681"/>
            <a:ext cx="692728" cy="685799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108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039350-0100-E64C-41A4-9063971BA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2703DFA-4942-124C-F09F-8952F7724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7F5E0A6-8F36-748F-45B9-0E6328B3A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1E419F-CFC8-F2C7-3F71-800ADCF6FB81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.1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현황  섬유 분석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3406F5E-DFD8-D262-C61A-CE4F5A385737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3096B830-C00F-C58E-8477-1959C8A95C62}"/>
              </a:ext>
            </a:extLst>
          </p:cNvPr>
          <p:cNvSpPr/>
          <p:nvPr/>
        </p:nvSpPr>
        <p:spPr>
          <a:xfrm>
            <a:off x="3648522" y="920299"/>
            <a:ext cx="8328152" cy="5649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dirty="0">
                <a:solidFill>
                  <a:srgbClr val="000000"/>
                </a:solidFill>
                <a:effectLst/>
                <a:latin typeface="HCRBatang"/>
              </a:rPr>
              <a:t>                                자라 베스트셀러</a:t>
            </a:r>
            <a:endParaRPr lang="ko-KR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C09733-9C33-D2CD-0044-3D9BDFC31577}"/>
              </a:ext>
            </a:extLst>
          </p:cNvPr>
          <p:cNvSpPr txBox="1"/>
          <p:nvPr/>
        </p:nvSpPr>
        <p:spPr>
          <a:xfrm>
            <a:off x="3881001" y="1967383"/>
            <a:ext cx="7726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케이트 모스 머플러 원피스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-&gt;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비스코스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72% +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폴리에스터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28% 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(279,900</a:t>
            </a:r>
            <a:r>
              <a:rPr lang="ko-KR" altLang="en-US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원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) </a:t>
            </a:r>
          </a:p>
          <a:p>
            <a:endParaRPr lang="en-US" altLang="ko-KR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볼륨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메쉬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 원피스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-&gt;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겉감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: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폴리에스터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100% (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재활용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폴리에스터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) 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(149,900</a:t>
            </a:r>
            <a:r>
              <a:rPr lang="ko-KR" altLang="en-US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원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) </a:t>
            </a:r>
          </a:p>
          <a:p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   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                                                         안감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: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폴리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80% +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면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20%</a:t>
            </a:r>
          </a:p>
          <a:p>
            <a:endParaRPr lang="en-US" altLang="ko-KR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턱 디테일 롱 스커트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-&gt;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비스코스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100% 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(129,900</a:t>
            </a:r>
            <a:r>
              <a:rPr lang="ko-KR" altLang="en-US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원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니트 미니 원피스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-&gt;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폴리아미드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50% +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비스코스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50% 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(59,900</a:t>
            </a:r>
            <a:r>
              <a:rPr lang="ko-KR" altLang="en-US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원</a:t>
            </a:r>
            <a:r>
              <a:rPr lang="en-US" altLang="ko-KR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HCRBatang"/>
              </a:rPr>
              <a:t>) </a:t>
            </a:r>
          </a:p>
          <a:p>
            <a:endParaRPr lang="en-US" altLang="ko-KR" dirty="0">
              <a:solidFill>
                <a:schemeClr val="bg1"/>
              </a:solidFill>
              <a:effectLst/>
              <a:latin typeface="HCRBatang"/>
            </a:endParaRPr>
          </a:p>
          <a:p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알파카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블렌드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 니트 스웨터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-&gt;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알파카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78 %+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폴리아미드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20 %+ </a:t>
            </a:r>
            <a:r>
              <a:rPr lang="ko-KR" altLang="en-US" dirty="0" err="1">
                <a:solidFill>
                  <a:schemeClr val="bg1"/>
                </a:solidFill>
                <a:effectLst/>
                <a:latin typeface="HCRBatang"/>
              </a:rPr>
              <a:t>엘라스탄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2%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4FE522-8370-B05B-6818-85EAFB703EBA}"/>
              </a:ext>
            </a:extLst>
          </p:cNvPr>
          <p:cNvSpPr txBox="1"/>
          <p:nvPr/>
        </p:nvSpPr>
        <p:spPr>
          <a:xfrm>
            <a:off x="457199" y="1066800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1</a:t>
            </a:r>
            <a:r>
              <a:rPr kumimoji="1" lang="zh-CN" altLang="en-US" sz="2800" dirty="0">
                <a:solidFill>
                  <a:schemeClr val="bg1"/>
                </a:solidFill>
              </a:rPr>
              <a:t>）</a:t>
            </a:r>
            <a:r>
              <a:rPr kumimoji="1" lang="ko-KR" altLang="en-US" sz="2800" dirty="0">
                <a:solidFill>
                  <a:schemeClr val="bg1"/>
                </a:solidFill>
              </a:rPr>
              <a:t>한국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 descr="图片包含 游戏机, 人们, 女人, 站&#10;&#10;描述已自动生成">
            <a:extLst>
              <a:ext uri="{FF2B5EF4-FFF2-40B4-BE49-F238E27FC236}">
                <a16:creationId xmlns:a16="http://schemas.microsoft.com/office/drawing/2014/main" id="{E7EADF84-38E2-9ECB-DA85-8D51821F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55" r="5009" b="15959"/>
          <a:stretch/>
        </p:blipFill>
        <p:spPr>
          <a:xfrm>
            <a:off x="286852" y="1679095"/>
            <a:ext cx="3012930" cy="46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0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932F5-FFED-7AEF-39CB-7908ED56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94E1A40-DC47-9F4F-E35C-762964D5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D51D261-75C4-9D12-5184-C87B49CBE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0449BE-5A15-A313-0D62-5D7ED0F7E8A4}"/>
              </a:ext>
            </a:extLst>
          </p:cNvPr>
          <p:cNvSpPr txBox="1"/>
          <p:nvPr/>
        </p:nvSpPr>
        <p:spPr>
          <a:xfrm>
            <a:off x="152400" y="186266"/>
            <a:ext cx="4842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r>
              <a:rPr kumimoji="1" lang="en-US" altLang="ko-KR" sz="2800" b="1" dirty="0">
                <a:solidFill>
                  <a:schemeClr val="bg1"/>
                </a:solidFill>
              </a:rPr>
              <a:t>.1</a:t>
            </a:r>
            <a:r>
              <a:rPr kumimoji="1" lang="ko-KR" altLang="en-US" sz="2800" b="1" dirty="0">
                <a:solidFill>
                  <a:schemeClr val="bg1"/>
                </a:solidFill>
              </a:rPr>
              <a:t> 현황  섬유 분석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AC28CB90-7903-7FAF-C69D-82F954D7E781}"/>
              </a:ext>
            </a:extLst>
          </p:cNvPr>
          <p:cNvCxnSpPr/>
          <p:nvPr/>
        </p:nvCxnSpPr>
        <p:spPr>
          <a:xfrm>
            <a:off x="77724" y="726420"/>
            <a:ext cx="120365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9B77358-B377-AC7A-0F08-666EC1124066}"/>
              </a:ext>
            </a:extLst>
          </p:cNvPr>
          <p:cNvSpPr/>
          <p:nvPr/>
        </p:nvSpPr>
        <p:spPr>
          <a:xfrm>
            <a:off x="3648522" y="920299"/>
            <a:ext cx="8328152" cy="56491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000000"/>
                </a:solidFill>
                <a:effectLst/>
                <a:latin typeface="HCRBatang"/>
              </a:rPr>
              <a:t>                           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HCRBatang"/>
              </a:rPr>
              <a:t>무신사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HCRBatang"/>
              </a:rPr>
              <a:t> 랭킹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HCRBatang"/>
              </a:rPr>
              <a:t>6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HCRBatang"/>
              </a:rPr>
              <a:t>위까지</a:t>
            </a:r>
            <a:endParaRPr lang="ko-KR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C280F5-5410-821E-2CBA-4C432E71F4D0}"/>
              </a:ext>
            </a:extLst>
          </p:cNvPr>
          <p:cNvSpPr txBox="1"/>
          <p:nvPr/>
        </p:nvSpPr>
        <p:spPr>
          <a:xfrm>
            <a:off x="3744832" y="1679095"/>
            <a:ext cx="60972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1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위 옷은 폴리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85%,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레이온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12%,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스판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3% </a:t>
            </a:r>
          </a:p>
          <a:p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2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위 코튼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100% </a:t>
            </a:r>
          </a:p>
          <a:p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3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위 울이라고 표현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-&gt;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정확한 원단 나와있지 않음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4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위 폴리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95%, 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스판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5% </a:t>
            </a:r>
          </a:p>
          <a:p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5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위 코튼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100% </a:t>
            </a:r>
          </a:p>
          <a:p>
            <a:endParaRPr lang="ko-KR" altLang="en-US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6</a:t>
            </a:r>
            <a:r>
              <a:rPr lang="ko-KR" altLang="en-US" dirty="0">
                <a:solidFill>
                  <a:schemeClr val="bg1"/>
                </a:solidFill>
                <a:effectLst/>
                <a:latin typeface="HCRBatang"/>
              </a:rPr>
              <a:t>위 나일론 </a:t>
            </a:r>
            <a:r>
              <a:rPr lang="en-US" altLang="ko-KR" dirty="0">
                <a:solidFill>
                  <a:schemeClr val="bg1"/>
                </a:solidFill>
                <a:effectLst/>
                <a:latin typeface="HCRBatang"/>
              </a:rPr>
              <a:t>100%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227479B-D2F7-D3E7-C5C1-322ABF7FBD6B}"/>
              </a:ext>
            </a:extLst>
          </p:cNvPr>
          <p:cNvSpPr txBox="1"/>
          <p:nvPr/>
        </p:nvSpPr>
        <p:spPr>
          <a:xfrm>
            <a:off x="457199" y="1066800"/>
            <a:ext cx="2201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1</a:t>
            </a:r>
            <a:r>
              <a:rPr kumimoji="1" lang="zh-CN" altLang="en-US" sz="2800" dirty="0">
                <a:solidFill>
                  <a:schemeClr val="bg1"/>
                </a:solidFill>
              </a:rPr>
              <a:t>）</a:t>
            </a:r>
            <a:r>
              <a:rPr kumimoji="1" lang="ko-KR" altLang="en-US" sz="2800" dirty="0">
                <a:solidFill>
                  <a:schemeClr val="bg1"/>
                </a:solidFill>
              </a:rPr>
              <a:t>한국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A9720D-52E0-9256-0016-B15CAD4F9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4" y="1639332"/>
            <a:ext cx="2985570" cy="4946242"/>
          </a:xfrm>
          <a:prstGeom prst="rect">
            <a:avLst/>
          </a:prstGeom>
        </p:spPr>
      </p:pic>
      <p:sp>
        <p:nvSpPr>
          <p:cNvPr id="3" name="右箭头 2">
            <a:extLst>
              <a:ext uri="{FF2B5EF4-FFF2-40B4-BE49-F238E27FC236}">
                <a16:creationId xmlns:a16="http://schemas.microsoft.com/office/drawing/2014/main" id="{6B356DB4-F75A-27BF-C3D7-AA84BA15660A}"/>
              </a:ext>
            </a:extLst>
          </p:cNvPr>
          <p:cNvSpPr/>
          <p:nvPr/>
        </p:nvSpPr>
        <p:spPr>
          <a:xfrm>
            <a:off x="3554778" y="5655900"/>
            <a:ext cx="618678" cy="39216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43B5E2-3C10-EE61-7140-3C785120BF24}"/>
              </a:ext>
            </a:extLst>
          </p:cNvPr>
          <p:cNvSpPr txBox="1"/>
          <p:nvPr/>
        </p:nvSpPr>
        <p:spPr>
          <a:xfrm>
            <a:off x="4458060" y="5385278"/>
            <a:ext cx="8912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effectLst/>
                <a:latin typeface="HCRBatang"/>
              </a:rPr>
              <a:t>저렴한 가격이어도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, </a:t>
            </a:r>
          </a:p>
          <a:p>
            <a:r>
              <a:rPr lang="ko-KR" altLang="en-US" sz="2400" dirty="0">
                <a:solidFill>
                  <a:schemeClr val="bg1"/>
                </a:solidFill>
                <a:latin typeface="HCRBatang"/>
              </a:rPr>
              <a:t>합성섬유 외에 다양한 섬유가 사용되는 것을 알 수 있음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HCRBatang"/>
              </a:rPr>
              <a:t>. </a:t>
            </a:r>
          </a:p>
          <a:p>
            <a:endParaRPr lang="en-US" altLang="ko-KR" sz="2400" dirty="0">
              <a:solidFill>
                <a:schemeClr val="bg1"/>
              </a:solidFill>
              <a:effectLst/>
              <a:latin typeface="HCRBatang"/>
            </a:endParaRPr>
          </a:p>
          <a:p>
            <a:endParaRPr kumimoji="1"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35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1012</Words>
  <Application>Microsoft Office PowerPoint</Application>
  <PresentationFormat>와이드스크린</PresentationFormat>
  <Paragraphs>169</Paragraphs>
  <Slides>24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HCRBatang</vt:lpstr>
      <vt:lpstr>HCRBatang-Bold</vt:lpstr>
      <vt:lpstr>Noto Sans KR</vt:lpstr>
      <vt:lpstr>Arial</vt:lpstr>
      <vt:lpstr>Calibri</vt:lpstr>
      <vt:lpstr>Symbol</vt:lpstr>
      <vt:lpstr>Office 主题​​</vt:lpstr>
      <vt:lpstr>합성 섬유가 가득한 “패스트 패션”으로 인한 환경 오염 문제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gwzhenglinshan@163.com</dc:creator>
  <cp:lastModifiedBy>신상범</cp:lastModifiedBy>
  <cp:revision>8</cp:revision>
  <dcterms:created xsi:type="dcterms:W3CDTF">2024-12-01T10:13:33Z</dcterms:created>
  <dcterms:modified xsi:type="dcterms:W3CDTF">2024-12-21T00:49:50Z</dcterms:modified>
</cp:coreProperties>
</file>