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Poppins Bold" charset="1" panose="00000800000000000000"/>
      <p:regular r:id="rId15"/>
    </p:embeddedFont>
    <p:embeddedFont>
      <p:font typeface="Poppins Italics" charset="1" panose="00000500000000000000"/>
      <p:regular r:id="rId16"/>
    </p:embeddedFont>
    <p:embeddedFont>
      <p:font typeface="Poppins"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20.jpe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22.jpe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302250" y="-2015967"/>
            <a:ext cx="17208175" cy="14788276"/>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712D">
                <a:alpha val="7843"/>
              </a:srgbClr>
            </a:solidFill>
          </p:spPr>
        </p:sp>
        <p:sp>
          <p:nvSpPr>
            <p:cNvPr name="TextBox 4" id="4"/>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8633242" y="-3801477"/>
            <a:ext cx="17208175" cy="14788276"/>
            <a:chOff x="0" y="0"/>
            <a:chExt cx="812800" cy="698500"/>
          </a:xfrm>
        </p:grpSpPr>
        <p:sp>
          <p:nvSpPr>
            <p:cNvPr name="Freeform 6" id="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712D">
                <a:alpha val="7843"/>
              </a:srgbClr>
            </a:solidFill>
          </p:spPr>
        </p:sp>
        <p:sp>
          <p:nvSpPr>
            <p:cNvPr name="TextBox 7" id="7"/>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1542603" y="40261"/>
            <a:ext cx="13494276" cy="11368928"/>
          </a:xfrm>
          <a:custGeom>
            <a:avLst/>
            <a:gdLst/>
            <a:ahLst/>
            <a:cxnLst/>
            <a:rect r="r" b="b" t="t" l="l"/>
            <a:pathLst>
              <a:path h="11368928" w="13494276">
                <a:moveTo>
                  <a:pt x="0" y="0"/>
                </a:moveTo>
                <a:lnTo>
                  <a:pt x="13494276" y="0"/>
                </a:lnTo>
                <a:lnTo>
                  <a:pt x="13494276" y="11368928"/>
                </a:lnTo>
                <a:lnTo>
                  <a:pt x="0" y="113689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151538" y="6042931"/>
            <a:ext cx="3073238" cy="2641064"/>
            <a:chOff x="0" y="0"/>
            <a:chExt cx="812800" cy="698500"/>
          </a:xfrm>
        </p:grpSpPr>
        <p:sp>
          <p:nvSpPr>
            <p:cNvPr name="Freeform 10" id="10"/>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alpha val="69804"/>
              </a:srgbClr>
            </a:solidFill>
          </p:spPr>
        </p:sp>
        <p:sp>
          <p:nvSpPr>
            <p:cNvPr name="TextBox 11" id="11"/>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10091360" y="-4726588"/>
            <a:ext cx="7130800" cy="6128031"/>
            <a:chOff x="0" y="0"/>
            <a:chExt cx="812800" cy="698500"/>
          </a:xfrm>
        </p:grpSpPr>
        <p:sp>
          <p:nvSpPr>
            <p:cNvPr name="Freeform 13" id="1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solidFill>
          </p:spPr>
        </p:sp>
        <p:sp>
          <p:nvSpPr>
            <p:cNvPr name="TextBox 14" id="14"/>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189612" y="4541711"/>
            <a:ext cx="8310887" cy="726678"/>
            <a:chOff x="0" y="0"/>
            <a:chExt cx="4647921" cy="406400"/>
          </a:xfrm>
        </p:grpSpPr>
        <p:sp>
          <p:nvSpPr>
            <p:cNvPr name="Freeform 16" id="16"/>
            <p:cNvSpPr/>
            <p:nvPr/>
          </p:nvSpPr>
          <p:spPr>
            <a:xfrm flipH="false" flipV="false" rot="0">
              <a:off x="0" y="0"/>
              <a:ext cx="4647921" cy="406400"/>
            </a:xfrm>
            <a:custGeom>
              <a:avLst/>
              <a:gdLst/>
              <a:ahLst/>
              <a:cxnLst/>
              <a:rect r="r" b="b" t="t" l="l"/>
              <a:pathLst>
                <a:path h="406400" w="4647921">
                  <a:moveTo>
                    <a:pt x="4444721" y="0"/>
                  </a:moveTo>
                  <a:lnTo>
                    <a:pt x="0" y="0"/>
                  </a:lnTo>
                  <a:lnTo>
                    <a:pt x="0" y="406400"/>
                  </a:lnTo>
                  <a:lnTo>
                    <a:pt x="4444721" y="406400"/>
                  </a:lnTo>
                  <a:lnTo>
                    <a:pt x="4647921" y="203200"/>
                  </a:lnTo>
                  <a:lnTo>
                    <a:pt x="4444721" y="0"/>
                  </a:lnTo>
                  <a:close/>
                </a:path>
              </a:pathLst>
            </a:custGeom>
            <a:gradFill rotWithShape="true">
              <a:gsLst>
                <a:gs pos="0">
                  <a:srgbClr val="00712D">
                    <a:alpha val="100000"/>
                  </a:srgbClr>
                </a:gs>
                <a:gs pos="100000">
                  <a:srgbClr val="00712D">
                    <a:alpha val="0"/>
                  </a:srgbClr>
                </a:gs>
              </a:gsLst>
              <a:lin ang="0"/>
            </a:gradFill>
          </p:spPr>
        </p:sp>
        <p:sp>
          <p:nvSpPr>
            <p:cNvPr name="TextBox 17" id="17"/>
            <p:cNvSpPr txBox="true"/>
            <p:nvPr/>
          </p:nvSpPr>
          <p:spPr>
            <a:xfrm>
              <a:off x="0" y="-57150"/>
              <a:ext cx="4533621" cy="463550"/>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813781" y="677776"/>
            <a:ext cx="522374" cy="522374"/>
          </a:xfrm>
          <a:custGeom>
            <a:avLst/>
            <a:gdLst/>
            <a:ahLst/>
            <a:cxnLst/>
            <a:rect r="r" b="b" t="t" l="l"/>
            <a:pathLst>
              <a:path h="522374" w="522374">
                <a:moveTo>
                  <a:pt x="0" y="0"/>
                </a:moveTo>
                <a:lnTo>
                  <a:pt x="522375" y="0"/>
                </a:lnTo>
                <a:lnTo>
                  <a:pt x="522375" y="522374"/>
                </a:lnTo>
                <a:lnTo>
                  <a:pt x="0" y="5223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9295500" y="2924963"/>
            <a:ext cx="8722518" cy="4906416"/>
          </a:xfrm>
          <a:custGeom>
            <a:avLst/>
            <a:gdLst/>
            <a:ahLst/>
            <a:cxnLst/>
            <a:rect r="r" b="b" t="t" l="l"/>
            <a:pathLst>
              <a:path h="4906416" w="8722518">
                <a:moveTo>
                  <a:pt x="0" y="0"/>
                </a:moveTo>
                <a:lnTo>
                  <a:pt x="8722519" y="0"/>
                </a:lnTo>
                <a:lnTo>
                  <a:pt x="8722519" y="4906416"/>
                </a:lnTo>
                <a:lnTo>
                  <a:pt x="0" y="4906416"/>
                </a:lnTo>
                <a:lnTo>
                  <a:pt x="0" y="0"/>
                </a:lnTo>
                <a:close/>
              </a:path>
            </a:pathLst>
          </a:custGeom>
          <a:blipFill>
            <a:blip r:embed="rId6"/>
            <a:stretch>
              <a:fillRect l="0" t="0" r="0" b="0"/>
            </a:stretch>
          </a:blipFill>
        </p:spPr>
      </p:sp>
      <p:sp>
        <p:nvSpPr>
          <p:cNvPr name="TextBox 20" id="20"/>
          <p:cNvSpPr txBox="true"/>
          <p:nvPr/>
        </p:nvSpPr>
        <p:spPr>
          <a:xfrm rot="0">
            <a:off x="0" y="2366076"/>
            <a:ext cx="6744079" cy="2538974"/>
          </a:xfrm>
          <a:prstGeom prst="rect">
            <a:avLst/>
          </a:prstGeom>
        </p:spPr>
        <p:txBody>
          <a:bodyPr anchor="t" rtlCol="false" tIns="0" lIns="0" bIns="0" rIns="0">
            <a:spAutoFit/>
          </a:bodyPr>
          <a:lstStyle/>
          <a:p>
            <a:pPr algn="l">
              <a:lnSpc>
                <a:spcPts val="4911"/>
              </a:lnSpc>
            </a:pPr>
            <a:r>
              <a:rPr lang="en-US" sz="4197" b="true">
                <a:solidFill>
                  <a:srgbClr val="00712D"/>
                </a:solidFill>
                <a:latin typeface="Poppins Bold"/>
                <a:ea typeface="Poppins Bold"/>
                <a:cs typeface="Poppins Bold"/>
                <a:sym typeface="Poppins Bold"/>
              </a:rPr>
              <a:t>MARKETING MID-AUTUMN FESTIVAL IN TUYEN QUANG PROVINCE</a:t>
            </a:r>
          </a:p>
          <a:p>
            <a:pPr algn="l">
              <a:lnSpc>
                <a:spcPts val="4911"/>
              </a:lnSpc>
            </a:pPr>
          </a:p>
        </p:txBody>
      </p:sp>
      <p:sp>
        <p:nvSpPr>
          <p:cNvPr name="TextBox 21" id="21"/>
          <p:cNvSpPr txBox="true"/>
          <p:nvPr/>
        </p:nvSpPr>
        <p:spPr>
          <a:xfrm rot="0">
            <a:off x="813781" y="4526833"/>
            <a:ext cx="4764894" cy="651660"/>
          </a:xfrm>
          <a:prstGeom prst="rect">
            <a:avLst/>
          </a:prstGeom>
        </p:spPr>
        <p:txBody>
          <a:bodyPr anchor="t" rtlCol="false" tIns="0" lIns="0" bIns="0" rIns="0">
            <a:spAutoFit/>
          </a:bodyPr>
          <a:lstStyle/>
          <a:p>
            <a:pPr algn="l">
              <a:lnSpc>
                <a:spcPts val="5031"/>
              </a:lnSpc>
            </a:pPr>
            <a:r>
              <a:rPr lang="en-US" sz="3594" b="true">
                <a:solidFill>
                  <a:srgbClr val="FFFFFF"/>
                </a:solidFill>
                <a:latin typeface="Poppins Bold"/>
                <a:ea typeface="Poppins Bold"/>
                <a:cs typeface="Poppins Bold"/>
                <a:sym typeface="Poppins Bold"/>
              </a:rPr>
              <a:t>Living Lab Project</a:t>
            </a:r>
          </a:p>
        </p:txBody>
      </p:sp>
      <p:sp>
        <p:nvSpPr>
          <p:cNvPr name="TextBox 22" id="22"/>
          <p:cNvSpPr txBox="true"/>
          <p:nvPr/>
        </p:nvSpPr>
        <p:spPr>
          <a:xfrm rot="0">
            <a:off x="813781" y="5782740"/>
            <a:ext cx="8061532" cy="1093898"/>
          </a:xfrm>
          <a:prstGeom prst="rect">
            <a:avLst/>
          </a:prstGeom>
        </p:spPr>
        <p:txBody>
          <a:bodyPr anchor="t" rtlCol="false" tIns="0" lIns="0" bIns="0" rIns="0">
            <a:spAutoFit/>
          </a:bodyPr>
          <a:lstStyle/>
          <a:p>
            <a:pPr algn="just">
              <a:lnSpc>
                <a:spcPts val="4281"/>
              </a:lnSpc>
              <a:spcBef>
                <a:spcPct val="0"/>
              </a:spcBef>
            </a:pPr>
            <a:r>
              <a:rPr lang="en-US" sz="3058" i="true">
                <a:solidFill>
                  <a:srgbClr val="000000"/>
                </a:solidFill>
                <a:latin typeface="Poppins Italics"/>
                <a:ea typeface="Poppins Italics"/>
                <a:cs typeface="Poppins Italics"/>
                <a:sym typeface="Poppins Italics"/>
              </a:rPr>
              <a:t>Preserving Tradition and Promoting Cultural Tourism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99533" y="447675"/>
            <a:ext cx="10298638" cy="1151184"/>
          </a:xfrm>
          <a:prstGeom prst="rect">
            <a:avLst/>
          </a:prstGeom>
        </p:spPr>
        <p:txBody>
          <a:bodyPr anchor="t" rtlCol="false" tIns="0" lIns="0" bIns="0" rIns="0">
            <a:spAutoFit/>
          </a:bodyPr>
          <a:lstStyle/>
          <a:p>
            <a:pPr algn="l">
              <a:lnSpc>
                <a:spcPts val="8121"/>
              </a:lnSpc>
            </a:pPr>
            <a:r>
              <a:rPr lang="en-US" sz="7809" b="true">
                <a:solidFill>
                  <a:srgbClr val="00712D"/>
                </a:solidFill>
                <a:latin typeface="Poppins Bold"/>
                <a:ea typeface="Poppins Bold"/>
                <a:cs typeface="Poppins Bold"/>
                <a:sym typeface="Poppins Bold"/>
              </a:rPr>
              <a:t>INTRODUCTION</a:t>
            </a:r>
          </a:p>
        </p:txBody>
      </p:sp>
      <p:sp>
        <p:nvSpPr>
          <p:cNvPr name="Freeform 3" id="3"/>
          <p:cNvSpPr/>
          <p:nvPr/>
        </p:nvSpPr>
        <p:spPr>
          <a:xfrm flipH="false" flipV="false" rot="0">
            <a:off x="10679154" y="0"/>
            <a:ext cx="13160291" cy="11087545"/>
          </a:xfrm>
          <a:custGeom>
            <a:avLst/>
            <a:gdLst/>
            <a:ahLst/>
            <a:cxnLst/>
            <a:rect r="r" b="b" t="t" l="l"/>
            <a:pathLst>
              <a:path h="11087545" w="13160291">
                <a:moveTo>
                  <a:pt x="0" y="0"/>
                </a:moveTo>
                <a:lnTo>
                  <a:pt x="13160292" y="0"/>
                </a:lnTo>
                <a:lnTo>
                  <a:pt x="13160292" y="11087545"/>
                </a:lnTo>
                <a:lnTo>
                  <a:pt x="0" y="110875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2008042" y="7041407"/>
            <a:ext cx="13870103" cy="2572643"/>
            <a:chOff x="0" y="0"/>
            <a:chExt cx="1349747" cy="250353"/>
          </a:xfrm>
        </p:grpSpPr>
        <p:sp>
          <p:nvSpPr>
            <p:cNvPr name="Freeform 5" id="5"/>
            <p:cNvSpPr/>
            <p:nvPr/>
          </p:nvSpPr>
          <p:spPr>
            <a:xfrm flipH="false" flipV="false" rot="0">
              <a:off x="0" y="0"/>
              <a:ext cx="1349747" cy="250353"/>
            </a:xfrm>
            <a:custGeom>
              <a:avLst/>
              <a:gdLst/>
              <a:ahLst/>
              <a:cxnLst/>
              <a:rect r="r" b="b" t="t" l="l"/>
              <a:pathLst>
                <a:path h="250353" w="1349747">
                  <a:moveTo>
                    <a:pt x="1146547" y="0"/>
                  </a:moveTo>
                  <a:lnTo>
                    <a:pt x="0" y="0"/>
                  </a:lnTo>
                  <a:lnTo>
                    <a:pt x="203200" y="250353"/>
                  </a:lnTo>
                  <a:lnTo>
                    <a:pt x="1349747" y="250353"/>
                  </a:lnTo>
                  <a:lnTo>
                    <a:pt x="1146547" y="0"/>
                  </a:lnTo>
                  <a:close/>
                </a:path>
              </a:pathLst>
            </a:custGeom>
            <a:solidFill>
              <a:srgbClr val="00712D"/>
            </a:solidFill>
          </p:spPr>
        </p:sp>
        <p:sp>
          <p:nvSpPr>
            <p:cNvPr name="TextBox 6" id="6"/>
            <p:cNvSpPr txBox="true"/>
            <p:nvPr/>
          </p:nvSpPr>
          <p:spPr>
            <a:xfrm>
              <a:off x="101600" y="-57150"/>
              <a:ext cx="1146547" cy="307503"/>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0383455" y="2866681"/>
            <a:ext cx="7904545" cy="5249112"/>
          </a:xfrm>
          <a:custGeom>
            <a:avLst/>
            <a:gdLst/>
            <a:ahLst/>
            <a:cxnLst/>
            <a:rect r="r" b="b" t="t" l="l"/>
            <a:pathLst>
              <a:path h="5249112" w="7904545">
                <a:moveTo>
                  <a:pt x="0" y="0"/>
                </a:moveTo>
                <a:lnTo>
                  <a:pt x="7904545" y="0"/>
                </a:lnTo>
                <a:lnTo>
                  <a:pt x="7904545" y="5249112"/>
                </a:lnTo>
                <a:lnTo>
                  <a:pt x="0" y="5249112"/>
                </a:lnTo>
                <a:lnTo>
                  <a:pt x="0" y="0"/>
                </a:lnTo>
                <a:close/>
              </a:path>
            </a:pathLst>
          </a:custGeom>
          <a:blipFill>
            <a:blip r:embed="rId4"/>
            <a:stretch>
              <a:fillRect l="0" t="0" r="0" b="0"/>
            </a:stretch>
          </a:blipFill>
        </p:spPr>
      </p:sp>
      <p:sp>
        <p:nvSpPr>
          <p:cNvPr name="TextBox 8" id="8"/>
          <p:cNvSpPr txBox="true"/>
          <p:nvPr/>
        </p:nvSpPr>
        <p:spPr>
          <a:xfrm rot="0">
            <a:off x="231451" y="1533776"/>
            <a:ext cx="9931501" cy="4967605"/>
          </a:xfrm>
          <a:prstGeom prst="rect">
            <a:avLst/>
          </a:prstGeom>
        </p:spPr>
        <p:txBody>
          <a:bodyPr anchor="t" rtlCol="false" tIns="0" lIns="0" bIns="0" rIns="0">
            <a:spAutoFit/>
          </a:bodyPr>
          <a:lstStyle/>
          <a:p>
            <a:pPr algn="just">
              <a:lnSpc>
                <a:spcPts val="3919"/>
              </a:lnSpc>
            </a:pPr>
            <a:r>
              <a:rPr lang="en-US" sz="2799">
                <a:solidFill>
                  <a:srgbClr val="000000"/>
                </a:solidFill>
                <a:latin typeface="Poppins"/>
                <a:ea typeface="Poppins"/>
                <a:cs typeface="Poppins"/>
                <a:sym typeface="Poppins"/>
              </a:rPr>
              <a:t>Tuyen Quang Mid-Autumn Festival stands out as one of the most distinctive celebrations in the mountainous region of Northern Vietnam. Held annually on the full moon night of the eighth lunar month, the festival honors family bonds, unity, and love for children. The streets are adorned with vibrant lanterns, casting a dazzling and enchanting glow. Traditional activities, including lion dances, Chau Van singing, lantern parades, and various folk games, help foster a lively and festive atmosphere, drawing in numerous visitors</a:t>
            </a:r>
          </a:p>
        </p:txBody>
      </p:sp>
      <p:sp>
        <p:nvSpPr>
          <p:cNvPr name="TextBox 9" id="9"/>
          <p:cNvSpPr txBox="true"/>
          <p:nvPr/>
        </p:nvSpPr>
        <p:spPr>
          <a:xfrm rot="0">
            <a:off x="1028700" y="7242426"/>
            <a:ext cx="6339505" cy="703358"/>
          </a:xfrm>
          <a:prstGeom prst="rect">
            <a:avLst/>
          </a:prstGeom>
        </p:spPr>
        <p:txBody>
          <a:bodyPr anchor="t" rtlCol="false" tIns="0" lIns="0" bIns="0" rIns="0">
            <a:spAutoFit/>
          </a:bodyPr>
          <a:lstStyle/>
          <a:p>
            <a:pPr algn="l">
              <a:lnSpc>
                <a:spcPts val="4933"/>
              </a:lnSpc>
            </a:pPr>
            <a:r>
              <a:rPr lang="en-US" sz="4743" b="true">
                <a:solidFill>
                  <a:srgbClr val="FFFFFF"/>
                </a:solidFill>
                <a:latin typeface="Poppins Bold"/>
                <a:ea typeface="Poppins Bold"/>
                <a:cs typeface="Poppins Bold"/>
                <a:sym typeface="Poppins Bold"/>
              </a:rPr>
              <a:t>PROJECT OBJECTIVE:</a:t>
            </a:r>
          </a:p>
        </p:txBody>
      </p:sp>
      <p:sp>
        <p:nvSpPr>
          <p:cNvPr name="TextBox 10" id="10"/>
          <p:cNvSpPr txBox="true"/>
          <p:nvPr/>
        </p:nvSpPr>
        <p:spPr>
          <a:xfrm rot="0">
            <a:off x="681001" y="7905303"/>
            <a:ext cx="9032400" cy="915035"/>
          </a:xfrm>
          <a:prstGeom prst="rect">
            <a:avLst/>
          </a:prstGeom>
        </p:spPr>
        <p:txBody>
          <a:bodyPr anchor="t" rtlCol="false" tIns="0" lIns="0" bIns="0" rIns="0">
            <a:spAutoFit/>
          </a:bodyPr>
          <a:lstStyle/>
          <a:p>
            <a:pPr algn="just">
              <a:lnSpc>
                <a:spcPts val="3640"/>
              </a:lnSpc>
            </a:pPr>
            <a:r>
              <a:rPr lang="en-US" sz="2600">
                <a:solidFill>
                  <a:srgbClr val="FFFFFF"/>
                </a:solidFill>
                <a:latin typeface="Poppins"/>
                <a:ea typeface="Poppins"/>
                <a:cs typeface="Poppins"/>
                <a:sym typeface="Poppins"/>
              </a:rPr>
              <a:t>Explore and implement marketing strategies to enhance Tuyen Quang’s cultural tourism brand.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166051" y="-1328430"/>
            <a:ext cx="13516136" cy="11615430"/>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712D"/>
            </a:solidFill>
          </p:spPr>
        </p:sp>
        <p:sp>
          <p:nvSpPr>
            <p:cNvPr name="TextBox 4" id="4"/>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502512" y="-3242968"/>
            <a:ext cx="5594255" cy="4807563"/>
            <a:chOff x="0" y="0"/>
            <a:chExt cx="812800" cy="698500"/>
          </a:xfrm>
        </p:grpSpPr>
        <p:sp>
          <p:nvSpPr>
            <p:cNvPr name="Freeform 6" id="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381000" cap="sq">
              <a:solidFill>
                <a:srgbClr val="5EB229"/>
              </a:solidFill>
              <a:prstDash val="solid"/>
              <a:miter/>
            </a:ln>
          </p:spPr>
        </p:sp>
        <p:sp>
          <p:nvSpPr>
            <p:cNvPr name="TextBox 7" id="7"/>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166051" y="2160193"/>
            <a:ext cx="8608845" cy="7398226"/>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blipFill>
              <a:blip r:embed="rId2"/>
              <a:stretch>
                <a:fillRect l="-13724" t="0" r="-13724" b="0"/>
              </a:stretch>
            </a:blipFill>
            <a:ln w="419100" cap="sq">
              <a:solidFill>
                <a:srgbClr val="5EB229"/>
              </a:solidFill>
              <a:prstDash val="solid"/>
              <a:miter/>
            </a:ln>
          </p:spPr>
        </p:sp>
      </p:grpSp>
      <p:sp>
        <p:nvSpPr>
          <p:cNvPr name="Freeform 10" id="10"/>
          <p:cNvSpPr/>
          <p:nvPr/>
        </p:nvSpPr>
        <p:spPr>
          <a:xfrm flipH="false" flipV="false" rot="0">
            <a:off x="15626465" y="760752"/>
            <a:ext cx="1824324" cy="535895"/>
          </a:xfrm>
          <a:custGeom>
            <a:avLst/>
            <a:gdLst/>
            <a:ahLst/>
            <a:cxnLst/>
            <a:rect r="r" b="b" t="t" l="l"/>
            <a:pathLst>
              <a:path h="535895" w="1824324">
                <a:moveTo>
                  <a:pt x="0" y="0"/>
                </a:moveTo>
                <a:lnTo>
                  <a:pt x="1824324" y="0"/>
                </a:lnTo>
                <a:lnTo>
                  <a:pt x="1824324" y="535896"/>
                </a:lnTo>
                <a:lnTo>
                  <a:pt x="0" y="5358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9502512" y="7904821"/>
            <a:ext cx="2168374" cy="1863446"/>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alpha val="69804"/>
              </a:srgbClr>
            </a:solidFill>
          </p:spPr>
        </p:sp>
        <p:sp>
          <p:nvSpPr>
            <p:cNvPr name="TextBox 13" id="13"/>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1028700" y="1066800"/>
            <a:ext cx="6061535" cy="2679650"/>
          </a:xfrm>
          <a:prstGeom prst="rect">
            <a:avLst/>
          </a:prstGeom>
        </p:spPr>
        <p:txBody>
          <a:bodyPr anchor="t" rtlCol="false" tIns="0" lIns="0" bIns="0" rIns="0">
            <a:spAutoFit/>
          </a:bodyPr>
          <a:lstStyle/>
          <a:p>
            <a:pPr algn="l">
              <a:lnSpc>
                <a:spcPts val="6790"/>
              </a:lnSpc>
            </a:pPr>
            <a:r>
              <a:rPr lang="en-US" sz="6529" b="true">
                <a:solidFill>
                  <a:srgbClr val="00712D"/>
                </a:solidFill>
                <a:latin typeface="Poppins Bold"/>
                <a:ea typeface="Poppins Bold"/>
                <a:cs typeface="Poppins Bold"/>
                <a:sym typeface="Poppins Bold"/>
              </a:rPr>
              <a:t>CURRENT STATE OF THE FESTIVAL</a:t>
            </a:r>
          </a:p>
        </p:txBody>
      </p:sp>
      <p:sp>
        <p:nvSpPr>
          <p:cNvPr name="TextBox 15" id="15"/>
          <p:cNvSpPr txBox="true"/>
          <p:nvPr/>
        </p:nvSpPr>
        <p:spPr>
          <a:xfrm rot="0">
            <a:off x="441953" y="4086860"/>
            <a:ext cx="9421061" cy="5118735"/>
          </a:xfrm>
          <a:prstGeom prst="rect">
            <a:avLst/>
          </a:prstGeom>
        </p:spPr>
        <p:txBody>
          <a:bodyPr anchor="t" rtlCol="false" tIns="0" lIns="0" bIns="0" rIns="0">
            <a:spAutoFit/>
          </a:bodyPr>
          <a:lstStyle/>
          <a:p>
            <a:pPr algn="l" marL="777240" indent="-388620" lvl="1">
              <a:lnSpc>
                <a:spcPts val="5040"/>
              </a:lnSpc>
              <a:buFont typeface="Arial"/>
              <a:buChar char="•"/>
            </a:pPr>
            <a:r>
              <a:rPr lang="en-US" sz="3600">
                <a:solidFill>
                  <a:srgbClr val="00712D"/>
                </a:solidFill>
                <a:latin typeface="Poppins"/>
                <a:ea typeface="Poppins"/>
                <a:cs typeface="Poppins"/>
                <a:sym typeface="Poppins"/>
              </a:rPr>
              <a:t>Participants: Families, groups, and tourists from nearby provinces.</a:t>
            </a:r>
          </a:p>
          <a:p>
            <a:pPr algn="l" marL="777240" indent="-388620" lvl="1">
              <a:lnSpc>
                <a:spcPts val="5040"/>
              </a:lnSpc>
              <a:buFont typeface="Arial"/>
              <a:buChar char="•"/>
            </a:pPr>
            <a:r>
              <a:rPr lang="en-US" sz="3600">
                <a:solidFill>
                  <a:srgbClr val="00712D"/>
                </a:solidFill>
                <a:latin typeface="Poppins"/>
                <a:ea typeface="Poppins"/>
                <a:cs typeface="Poppins"/>
                <a:sym typeface="Poppins"/>
              </a:rPr>
              <a:t>Activities: Lantern parades, folk games, and traditional performances.</a:t>
            </a:r>
          </a:p>
          <a:p>
            <a:pPr algn="l" marL="777240" indent="-388620" lvl="1">
              <a:lnSpc>
                <a:spcPts val="5040"/>
              </a:lnSpc>
              <a:buFont typeface="Arial"/>
              <a:buChar char="•"/>
            </a:pPr>
            <a:r>
              <a:rPr lang="en-US" sz="3600">
                <a:solidFill>
                  <a:srgbClr val="00712D"/>
                </a:solidFill>
                <a:latin typeface="Poppins"/>
                <a:ea typeface="Poppins"/>
                <a:cs typeface="Poppins"/>
                <a:sym typeface="Poppins"/>
              </a:rPr>
              <a:t>Challenges: Maintaining order during events and balancing modern elements with tradition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292599" y="1085850"/>
            <a:ext cx="7750682" cy="6660742"/>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blipFill>
              <a:blip r:embed="rId2"/>
              <a:stretch>
                <a:fillRect l="-17699" t="0" r="-17699" b="0"/>
              </a:stretch>
            </a:blipFill>
            <a:ln w="419100" cap="sq">
              <a:solidFill>
                <a:srgbClr val="00712D"/>
              </a:solidFill>
              <a:prstDash val="solid"/>
              <a:miter/>
            </a:ln>
          </p:spPr>
        </p:sp>
      </p:grpSp>
      <p:grpSp>
        <p:nvGrpSpPr>
          <p:cNvPr name="Group 4" id="4"/>
          <p:cNvGrpSpPr/>
          <p:nvPr/>
        </p:nvGrpSpPr>
        <p:grpSpPr>
          <a:xfrm rot="0">
            <a:off x="9355846" y="-2141477"/>
            <a:ext cx="4226743" cy="3632357"/>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381000" cap="sq">
              <a:solidFill>
                <a:srgbClr val="5EB229"/>
              </a:solidFill>
              <a:prstDash val="solid"/>
              <a:miter/>
            </a:ln>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1928483" y="5694248"/>
            <a:ext cx="3677935" cy="3160725"/>
            <a:chOff x="0" y="0"/>
            <a:chExt cx="812800" cy="698500"/>
          </a:xfrm>
        </p:grpSpPr>
        <p:sp>
          <p:nvSpPr>
            <p:cNvPr name="Freeform 8" id="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blipFill>
              <a:blip r:embed="rId3"/>
              <a:stretch>
                <a:fillRect l="-13724" t="0" r="-13724" b="0"/>
              </a:stretch>
            </a:blipFill>
            <a:ln w="238125" cap="sq">
              <a:solidFill>
                <a:srgbClr val="00712D"/>
              </a:solidFill>
              <a:prstDash val="solid"/>
              <a:miter/>
            </a:ln>
          </p:spPr>
        </p:sp>
      </p:grpSp>
      <p:grpSp>
        <p:nvGrpSpPr>
          <p:cNvPr name="Group 9" id="9"/>
          <p:cNvGrpSpPr/>
          <p:nvPr/>
        </p:nvGrpSpPr>
        <p:grpSpPr>
          <a:xfrm rot="0">
            <a:off x="14749390" y="7883219"/>
            <a:ext cx="5594255" cy="4807563"/>
            <a:chOff x="0" y="0"/>
            <a:chExt cx="812800" cy="698500"/>
          </a:xfrm>
        </p:grpSpPr>
        <p:sp>
          <p:nvSpPr>
            <p:cNvPr name="Freeform 10" id="10"/>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381000" cap="sq">
              <a:solidFill>
                <a:srgbClr val="00712D"/>
              </a:solidFill>
              <a:prstDash val="solid"/>
              <a:miter/>
            </a:ln>
          </p:spPr>
        </p:sp>
        <p:sp>
          <p:nvSpPr>
            <p:cNvPr name="TextBox 11" id="11"/>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1178952"/>
            <a:ext cx="8402127" cy="2786303"/>
          </a:xfrm>
          <a:prstGeom prst="rect">
            <a:avLst/>
          </a:prstGeom>
        </p:spPr>
        <p:txBody>
          <a:bodyPr anchor="t" rtlCol="false" tIns="0" lIns="0" bIns="0" rIns="0">
            <a:spAutoFit/>
          </a:bodyPr>
          <a:lstStyle/>
          <a:p>
            <a:pPr algn="l">
              <a:lnSpc>
                <a:spcPts val="7081"/>
              </a:lnSpc>
            </a:pPr>
            <a:r>
              <a:rPr lang="en-US" sz="6808" b="true">
                <a:solidFill>
                  <a:srgbClr val="00712D"/>
                </a:solidFill>
                <a:latin typeface="Poppins Bold"/>
                <a:ea typeface="Poppins Bold"/>
                <a:cs typeface="Poppins Bold"/>
                <a:sym typeface="Poppins Bold"/>
              </a:rPr>
              <a:t>MARKETING STRATEGIES</a:t>
            </a:r>
          </a:p>
          <a:p>
            <a:pPr algn="l">
              <a:lnSpc>
                <a:spcPts val="7081"/>
              </a:lnSpc>
            </a:pPr>
          </a:p>
        </p:txBody>
      </p:sp>
      <p:sp>
        <p:nvSpPr>
          <p:cNvPr name="TextBox 13" id="13"/>
          <p:cNvSpPr txBox="true"/>
          <p:nvPr/>
        </p:nvSpPr>
        <p:spPr>
          <a:xfrm rot="0">
            <a:off x="1028700" y="3098063"/>
            <a:ext cx="9715406" cy="5756910"/>
          </a:xfrm>
          <a:prstGeom prst="rect">
            <a:avLst/>
          </a:prstGeom>
        </p:spPr>
        <p:txBody>
          <a:bodyPr anchor="t" rtlCol="false" tIns="0" lIns="0" bIns="0" rIns="0">
            <a:spAutoFit/>
          </a:bodyPr>
          <a:lstStyle/>
          <a:p>
            <a:pPr algn="l" marL="777240" indent="-388620" lvl="1">
              <a:lnSpc>
                <a:spcPts val="5040"/>
              </a:lnSpc>
              <a:buAutoNum type="arabicPeriod" startAt="1"/>
            </a:pPr>
            <a:r>
              <a:rPr lang="en-US" sz="3600">
                <a:solidFill>
                  <a:srgbClr val="000000"/>
                </a:solidFill>
                <a:latin typeface="Poppins"/>
                <a:ea typeface="Poppins"/>
                <a:cs typeface="Poppins"/>
                <a:sym typeface="Poppins"/>
              </a:rPr>
              <a:t> </a:t>
            </a:r>
            <a:r>
              <a:rPr lang="en-US" sz="3600">
                <a:solidFill>
                  <a:srgbClr val="000000"/>
                </a:solidFill>
                <a:latin typeface="Poppins"/>
                <a:ea typeface="Poppins"/>
                <a:cs typeface="Poppins"/>
                <a:sym typeface="Poppins"/>
              </a:rPr>
              <a:t>Online Promotion: Social media campaigns with engaging content.</a:t>
            </a:r>
          </a:p>
          <a:p>
            <a:pPr algn="l" marL="777240" indent="-388620" lvl="1">
              <a:lnSpc>
                <a:spcPts val="5040"/>
              </a:lnSpc>
              <a:buAutoNum type="arabicPeriod" startAt="1"/>
            </a:pPr>
            <a:r>
              <a:rPr lang="en-US" sz="3600">
                <a:solidFill>
                  <a:srgbClr val="000000"/>
                </a:solidFill>
                <a:latin typeface="Poppins"/>
                <a:ea typeface="Poppins"/>
                <a:cs typeface="Poppins"/>
                <a:sym typeface="Poppins"/>
              </a:rPr>
              <a:t> Outdoor Advertising: Eye-catching billboards in strategic locations.</a:t>
            </a:r>
          </a:p>
          <a:p>
            <a:pPr algn="l" marL="777240" indent="-388620" lvl="1">
              <a:lnSpc>
                <a:spcPts val="5040"/>
              </a:lnSpc>
              <a:buAutoNum type="arabicPeriod" startAt="1"/>
            </a:pPr>
            <a:r>
              <a:rPr lang="en-US" sz="3600">
                <a:solidFill>
                  <a:srgbClr val="000000"/>
                </a:solidFill>
                <a:latin typeface="Poppins"/>
                <a:ea typeface="Poppins"/>
                <a:cs typeface="Poppins"/>
                <a:sym typeface="Poppins"/>
              </a:rPr>
              <a:t> Events and Workshops: Pre-festival activities like lantern-making classes.</a:t>
            </a:r>
          </a:p>
          <a:p>
            <a:pPr algn="l" marL="777240" indent="-388620" lvl="1">
              <a:lnSpc>
                <a:spcPts val="5040"/>
              </a:lnSpc>
              <a:buAutoNum type="arabicPeriod" startAt="1"/>
            </a:pPr>
            <a:r>
              <a:rPr lang="en-US" sz="3600">
                <a:solidFill>
                  <a:srgbClr val="000000"/>
                </a:solidFill>
                <a:latin typeface="Poppins"/>
                <a:ea typeface="Poppins"/>
                <a:cs typeface="Poppins"/>
                <a:sym typeface="Poppins"/>
              </a:rPr>
              <a:t> Collaboration with KOLs: Partnerships with influencers to reach wider audiences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561500"/>
            <a:ext cx="20265680" cy="11348781"/>
          </a:xfrm>
          <a:custGeom>
            <a:avLst/>
            <a:gdLst/>
            <a:ahLst/>
            <a:cxnLst/>
            <a:rect r="r" b="b" t="t" l="l"/>
            <a:pathLst>
              <a:path h="11348781" w="20265680">
                <a:moveTo>
                  <a:pt x="0" y="0"/>
                </a:moveTo>
                <a:lnTo>
                  <a:pt x="20265680" y="0"/>
                </a:lnTo>
                <a:lnTo>
                  <a:pt x="20265680" y="11348780"/>
                </a:lnTo>
                <a:lnTo>
                  <a:pt x="0" y="11348780"/>
                </a:lnTo>
                <a:lnTo>
                  <a:pt x="0" y="0"/>
                </a:lnTo>
                <a:close/>
              </a:path>
            </a:pathLst>
          </a:custGeom>
          <a:blipFill>
            <a:blip r:embed="rId2">
              <a:alphaModFix amt="2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038164" y="1379306"/>
            <a:ext cx="9221136" cy="2364387"/>
            <a:chOff x="0" y="0"/>
            <a:chExt cx="2428612" cy="622719"/>
          </a:xfrm>
        </p:grpSpPr>
        <p:sp>
          <p:nvSpPr>
            <p:cNvPr name="Freeform 4" id="4"/>
            <p:cNvSpPr/>
            <p:nvPr/>
          </p:nvSpPr>
          <p:spPr>
            <a:xfrm flipH="false" flipV="false" rot="0">
              <a:off x="0" y="0"/>
              <a:ext cx="2428612" cy="622719"/>
            </a:xfrm>
            <a:custGeom>
              <a:avLst/>
              <a:gdLst/>
              <a:ahLst/>
              <a:cxnLst/>
              <a:rect r="r" b="b" t="t" l="l"/>
              <a:pathLst>
                <a:path h="622719" w="2428612">
                  <a:moveTo>
                    <a:pt x="0" y="0"/>
                  </a:moveTo>
                  <a:lnTo>
                    <a:pt x="2428612" y="0"/>
                  </a:lnTo>
                  <a:lnTo>
                    <a:pt x="2428612" y="622719"/>
                  </a:lnTo>
                  <a:lnTo>
                    <a:pt x="0" y="622719"/>
                  </a:lnTo>
                  <a:close/>
                </a:path>
              </a:pathLst>
            </a:custGeom>
            <a:solidFill>
              <a:srgbClr val="00712D"/>
            </a:solidFill>
          </p:spPr>
        </p:sp>
        <p:sp>
          <p:nvSpPr>
            <p:cNvPr name="TextBox 5" id="5"/>
            <p:cNvSpPr txBox="true"/>
            <p:nvPr/>
          </p:nvSpPr>
          <p:spPr>
            <a:xfrm>
              <a:off x="0" y="-57150"/>
              <a:ext cx="2428612" cy="67986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8038164" y="1757757"/>
            <a:ext cx="2310907" cy="1985936"/>
            <a:chOff x="0" y="0"/>
            <a:chExt cx="812800" cy="698500"/>
          </a:xfrm>
        </p:grpSpPr>
        <p:sp>
          <p:nvSpPr>
            <p:cNvPr name="Freeform 7" id="7"/>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solidFill>
          </p:spPr>
        </p:sp>
        <p:sp>
          <p:nvSpPr>
            <p:cNvPr name="TextBox 8" id="8"/>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9116899" y="4102528"/>
            <a:ext cx="8142401" cy="2106663"/>
            <a:chOff x="0" y="0"/>
            <a:chExt cx="2144501" cy="554841"/>
          </a:xfrm>
        </p:grpSpPr>
        <p:sp>
          <p:nvSpPr>
            <p:cNvPr name="Freeform 10" id="10"/>
            <p:cNvSpPr/>
            <p:nvPr/>
          </p:nvSpPr>
          <p:spPr>
            <a:xfrm flipH="false" flipV="false" rot="0">
              <a:off x="0" y="0"/>
              <a:ext cx="2144501" cy="554841"/>
            </a:xfrm>
            <a:custGeom>
              <a:avLst/>
              <a:gdLst/>
              <a:ahLst/>
              <a:cxnLst/>
              <a:rect r="r" b="b" t="t" l="l"/>
              <a:pathLst>
                <a:path h="554841" w="2144501">
                  <a:moveTo>
                    <a:pt x="0" y="0"/>
                  </a:moveTo>
                  <a:lnTo>
                    <a:pt x="2144501" y="0"/>
                  </a:lnTo>
                  <a:lnTo>
                    <a:pt x="2144501" y="554841"/>
                  </a:lnTo>
                  <a:lnTo>
                    <a:pt x="0" y="554841"/>
                  </a:lnTo>
                  <a:close/>
                </a:path>
              </a:pathLst>
            </a:custGeom>
            <a:solidFill>
              <a:srgbClr val="00712D"/>
            </a:solidFill>
          </p:spPr>
        </p:sp>
        <p:sp>
          <p:nvSpPr>
            <p:cNvPr name="TextBox 11" id="11"/>
            <p:cNvSpPr txBox="true"/>
            <p:nvPr/>
          </p:nvSpPr>
          <p:spPr>
            <a:xfrm>
              <a:off x="0" y="-57150"/>
              <a:ext cx="2144501" cy="61199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8038164" y="4102528"/>
            <a:ext cx="2310907" cy="1985936"/>
            <a:chOff x="0" y="0"/>
            <a:chExt cx="812800" cy="698500"/>
          </a:xfrm>
        </p:grpSpPr>
        <p:sp>
          <p:nvSpPr>
            <p:cNvPr name="Freeform 13" id="1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solidFill>
          </p:spPr>
        </p:sp>
        <p:sp>
          <p:nvSpPr>
            <p:cNvPr name="TextBox 14" id="14"/>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9116899" y="6447300"/>
            <a:ext cx="8142401" cy="1985936"/>
            <a:chOff x="0" y="0"/>
            <a:chExt cx="2144501" cy="523045"/>
          </a:xfrm>
        </p:grpSpPr>
        <p:sp>
          <p:nvSpPr>
            <p:cNvPr name="Freeform 16" id="16"/>
            <p:cNvSpPr/>
            <p:nvPr/>
          </p:nvSpPr>
          <p:spPr>
            <a:xfrm flipH="false" flipV="false" rot="0">
              <a:off x="0" y="0"/>
              <a:ext cx="2144501" cy="523045"/>
            </a:xfrm>
            <a:custGeom>
              <a:avLst/>
              <a:gdLst/>
              <a:ahLst/>
              <a:cxnLst/>
              <a:rect r="r" b="b" t="t" l="l"/>
              <a:pathLst>
                <a:path h="523045" w="2144501">
                  <a:moveTo>
                    <a:pt x="0" y="0"/>
                  </a:moveTo>
                  <a:lnTo>
                    <a:pt x="2144501" y="0"/>
                  </a:lnTo>
                  <a:lnTo>
                    <a:pt x="2144501" y="523045"/>
                  </a:lnTo>
                  <a:lnTo>
                    <a:pt x="0" y="523045"/>
                  </a:lnTo>
                  <a:close/>
                </a:path>
              </a:pathLst>
            </a:custGeom>
            <a:solidFill>
              <a:srgbClr val="00712D"/>
            </a:solidFill>
          </p:spPr>
        </p:sp>
        <p:sp>
          <p:nvSpPr>
            <p:cNvPr name="TextBox 17" id="17"/>
            <p:cNvSpPr txBox="true"/>
            <p:nvPr/>
          </p:nvSpPr>
          <p:spPr>
            <a:xfrm>
              <a:off x="0" y="-57150"/>
              <a:ext cx="2144501" cy="58019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8038164" y="6447300"/>
            <a:ext cx="2310907" cy="1985936"/>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8502709" y="2071907"/>
            <a:ext cx="1381817" cy="1357635"/>
          </a:xfrm>
          <a:custGeom>
            <a:avLst/>
            <a:gdLst/>
            <a:ahLst/>
            <a:cxnLst/>
            <a:rect r="r" b="b" t="t" l="l"/>
            <a:pathLst>
              <a:path h="1357635" w="1381817">
                <a:moveTo>
                  <a:pt x="0" y="0"/>
                </a:moveTo>
                <a:lnTo>
                  <a:pt x="1381817" y="0"/>
                </a:lnTo>
                <a:lnTo>
                  <a:pt x="1381817" y="1357636"/>
                </a:lnTo>
                <a:lnTo>
                  <a:pt x="0" y="13576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8546196" y="4312495"/>
            <a:ext cx="1294845" cy="1357635"/>
          </a:xfrm>
          <a:custGeom>
            <a:avLst/>
            <a:gdLst/>
            <a:ahLst/>
            <a:cxnLst/>
            <a:rect r="r" b="b" t="t" l="l"/>
            <a:pathLst>
              <a:path h="1357635" w="1294845">
                <a:moveTo>
                  <a:pt x="0" y="0"/>
                </a:moveTo>
                <a:lnTo>
                  <a:pt x="1294844" y="0"/>
                </a:lnTo>
                <a:lnTo>
                  <a:pt x="1294844" y="1357636"/>
                </a:lnTo>
                <a:lnTo>
                  <a:pt x="0" y="13576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0">
            <a:off x="8500943" y="6748476"/>
            <a:ext cx="1383583" cy="1383583"/>
          </a:xfrm>
          <a:custGeom>
            <a:avLst/>
            <a:gdLst/>
            <a:ahLst/>
            <a:cxnLst/>
            <a:rect r="r" b="b" t="t" l="l"/>
            <a:pathLst>
              <a:path h="1383583" w="1383583">
                <a:moveTo>
                  <a:pt x="0" y="0"/>
                </a:moveTo>
                <a:lnTo>
                  <a:pt x="1383583" y="0"/>
                </a:lnTo>
                <a:lnTo>
                  <a:pt x="1383583" y="1383584"/>
                </a:lnTo>
                <a:lnTo>
                  <a:pt x="0" y="13835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4" id="24"/>
          <p:cNvSpPr txBox="true"/>
          <p:nvPr/>
        </p:nvSpPr>
        <p:spPr>
          <a:xfrm rot="0">
            <a:off x="1028700" y="1852740"/>
            <a:ext cx="6113620" cy="1890953"/>
          </a:xfrm>
          <a:prstGeom prst="rect">
            <a:avLst/>
          </a:prstGeom>
        </p:spPr>
        <p:txBody>
          <a:bodyPr anchor="t" rtlCol="false" tIns="0" lIns="0" bIns="0" rIns="0">
            <a:spAutoFit/>
          </a:bodyPr>
          <a:lstStyle/>
          <a:p>
            <a:pPr algn="l">
              <a:lnSpc>
                <a:spcPts val="7081"/>
              </a:lnSpc>
            </a:pPr>
            <a:r>
              <a:rPr lang="en-US" sz="6808" b="true">
                <a:solidFill>
                  <a:srgbClr val="00712D"/>
                </a:solidFill>
                <a:latin typeface="Poppins Bold"/>
                <a:ea typeface="Poppins Bold"/>
                <a:cs typeface="Poppins Bold"/>
                <a:sym typeface="Poppins Bold"/>
              </a:rPr>
              <a:t>PROPOSED ACTIVITIES</a:t>
            </a:r>
          </a:p>
        </p:txBody>
      </p:sp>
      <p:sp>
        <p:nvSpPr>
          <p:cNvPr name="TextBox 25" id="25"/>
          <p:cNvSpPr txBox="true"/>
          <p:nvPr/>
        </p:nvSpPr>
        <p:spPr>
          <a:xfrm rot="0">
            <a:off x="10549097" y="1851377"/>
            <a:ext cx="6394793" cy="1475417"/>
          </a:xfrm>
          <a:prstGeom prst="rect">
            <a:avLst/>
          </a:prstGeom>
        </p:spPr>
        <p:txBody>
          <a:bodyPr anchor="t" rtlCol="false" tIns="0" lIns="0" bIns="0" rIns="0">
            <a:spAutoFit/>
          </a:bodyPr>
          <a:lstStyle/>
          <a:p>
            <a:pPr algn="just">
              <a:lnSpc>
                <a:spcPts val="3844"/>
              </a:lnSpc>
            </a:pPr>
            <a:r>
              <a:rPr lang="en-US" sz="2745" b="true">
                <a:solidFill>
                  <a:srgbClr val="FFFFFF"/>
                </a:solidFill>
                <a:latin typeface="Poppins Bold"/>
                <a:ea typeface="Poppins Bold"/>
                <a:cs typeface="Poppins Bold"/>
                <a:sym typeface="Poppins Bold"/>
              </a:rPr>
              <a:t>Branding and Merchandising: Develop themed merchandise like lanterns and T-shirts</a:t>
            </a:r>
          </a:p>
        </p:txBody>
      </p:sp>
      <p:sp>
        <p:nvSpPr>
          <p:cNvPr name="TextBox 26" id="26"/>
          <p:cNvSpPr txBox="true"/>
          <p:nvPr/>
        </p:nvSpPr>
        <p:spPr>
          <a:xfrm rot="0">
            <a:off x="10549097" y="4226770"/>
            <a:ext cx="6394793" cy="1475417"/>
          </a:xfrm>
          <a:prstGeom prst="rect">
            <a:avLst/>
          </a:prstGeom>
        </p:spPr>
        <p:txBody>
          <a:bodyPr anchor="t" rtlCol="false" tIns="0" lIns="0" bIns="0" rIns="0">
            <a:spAutoFit/>
          </a:bodyPr>
          <a:lstStyle/>
          <a:p>
            <a:pPr algn="just">
              <a:lnSpc>
                <a:spcPts val="3844"/>
              </a:lnSpc>
            </a:pPr>
            <a:r>
              <a:rPr lang="en-US" sz="2745" b="true">
                <a:solidFill>
                  <a:srgbClr val="FFFFFF"/>
                </a:solidFill>
                <a:latin typeface="Poppins Bold"/>
                <a:ea typeface="Poppins Bold"/>
                <a:cs typeface="Poppins Bold"/>
                <a:sym typeface="Poppins Bold"/>
              </a:rPr>
              <a:t>Interactive Experiences: Cooking mooncakes and participating in folk games</a:t>
            </a:r>
          </a:p>
        </p:txBody>
      </p:sp>
      <p:sp>
        <p:nvSpPr>
          <p:cNvPr name="TextBox 27" id="27"/>
          <p:cNvSpPr txBox="true"/>
          <p:nvPr/>
        </p:nvSpPr>
        <p:spPr>
          <a:xfrm rot="0">
            <a:off x="10549097" y="6602164"/>
            <a:ext cx="6394793" cy="1475417"/>
          </a:xfrm>
          <a:prstGeom prst="rect">
            <a:avLst/>
          </a:prstGeom>
        </p:spPr>
        <p:txBody>
          <a:bodyPr anchor="t" rtlCol="false" tIns="0" lIns="0" bIns="0" rIns="0">
            <a:spAutoFit/>
          </a:bodyPr>
          <a:lstStyle/>
          <a:p>
            <a:pPr algn="just">
              <a:lnSpc>
                <a:spcPts val="3844"/>
              </a:lnSpc>
            </a:pPr>
            <a:r>
              <a:rPr lang="en-US" sz="2745" b="true">
                <a:solidFill>
                  <a:srgbClr val="FFFFFF"/>
                </a:solidFill>
                <a:latin typeface="Poppins Bold"/>
                <a:ea typeface="Poppins Bold"/>
                <a:cs typeface="Poppins Bold"/>
                <a:sym typeface="Poppins Bold"/>
              </a:rPr>
              <a:t>Community Engagement: Involve locals in sharing cultural stories and traditions</a:t>
            </a:r>
          </a:p>
        </p:txBody>
      </p:sp>
      <p:sp>
        <p:nvSpPr>
          <p:cNvPr name="TextBox 28" id="28"/>
          <p:cNvSpPr txBox="true"/>
          <p:nvPr/>
        </p:nvSpPr>
        <p:spPr>
          <a:xfrm rot="0">
            <a:off x="1028700" y="4177827"/>
            <a:ext cx="6113620" cy="3977005"/>
          </a:xfrm>
          <a:prstGeom prst="rect">
            <a:avLst/>
          </a:prstGeom>
        </p:spPr>
        <p:txBody>
          <a:bodyPr anchor="t" rtlCol="false" tIns="0" lIns="0" bIns="0" rIns="0">
            <a:spAutoFit/>
          </a:bodyPr>
          <a:lstStyle/>
          <a:p>
            <a:pPr algn="l">
              <a:lnSpc>
                <a:spcPts val="3919"/>
              </a:lnSpc>
              <a:spcBef>
                <a:spcPct val="0"/>
              </a:spcBef>
            </a:pPr>
            <a:r>
              <a:rPr lang="en-US" sz="2799">
                <a:solidFill>
                  <a:srgbClr val="000000"/>
                </a:solidFill>
                <a:latin typeface="Poppins"/>
                <a:ea typeface="Poppins"/>
                <a:cs typeface="Poppins"/>
                <a:sym typeface="Poppins"/>
              </a:rPr>
              <a:t>Collaboration is crucial for success. Local government provides policy support, businesses contribute sponsorships, and communities participate through crafts and performances. Media partners will amplify our promotional efforts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292599" y="1085850"/>
            <a:ext cx="7750682" cy="6660742"/>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blipFill>
              <a:blip r:embed="rId2"/>
              <a:stretch>
                <a:fillRect l="-17699" t="0" r="-17699" b="0"/>
              </a:stretch>
            </a:blipFill>
            <a:ln w="419100" cap="sq">
              <a:solidFill>
                <a:srgbClr val="00712D"/>
              </a:solidFill>
              <a:prstDash val="solid"/>
              <a:miter/>
            </a:ln>
          </p:spPr>
        </p:sp>
      </p:grpSp>
      <p:grpSp>
        <p:nvGrpSpPr>
          <p:cNvPr name="Group 4" id="4"/>
          <p:cNvGrpSpPr/>
          <p:nvPr/>
        </p:nvGrpSpPr>
        <p:grpSpPr>
          <a:xfrm rot="0">
            <a:off x="9355846" y="-2141477"/>
            <a:ext cx="4226743" cy="3632357"/>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381000" cap="sq">
              <a:solidFill>
                <a:srgbClr val="5EB229"/>
              </a:solidFill>
              <a:prstDash val="solid"/>
              <a:miter/>
            </a:ln>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1928483" y="5694248"/>
            <a:ext cx="3677935" cy="3160725"/>
            <a:chOff x="0" y="0"/>
            <a:chExt cx="812800" cy="698500"/>
          </a:xfrm>
        </p:grpSpPr>
        <p:sp>
          <p:nvSpPr>
            <p:cNvPr name="Freeform 8" id="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blipFill>
              <a:blip r:embed="rId3"/>
              <a:stretch>
                <a:fillRect l="-13724" t="0" r="-13724" b="0"/>
              </a:stretch>
            </a:blipFill>
            <a:ln w="238125" cap="sq">
              <a:solidFill>
                <a:srgbClr val="00712D"/>
              </a:solidFill>
              <a:prstDash val="solid"/>
              <a:miter/>
            </a:ln>
          </p:spPr>
        </p:sp>
      </p:grpSp>
      <p:grpSp>
        <p:nvGrpSpPr>
          <p:cNvPr name="Group 9" id="9"/>
          <p:cNvGrpSpPr/>
          <p:nvPr/>
        </p:nvGrpSpPr>
        <p:grpSpPr>
          <a:xfrm rot="0">
            <a:off x="14749390" y="7883219"/>
            <a:ext cx="5594255" cy="4807563"/>
            <a:chOff x="0" y="0"/>
            <a:chExt cx="812800" cy="698500"/>
          </a:xfrm>
        </p:grpSpPr>
        <p:sp>
          <p:nvSpPr>
            <p:cNvPr name="Freeform 10" id="10"/>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381000" cap="sq">
              <a:solidFill>
                <a:srgbClr val="00712D"/>
              </a:solidFill>
              <a:prstDash val="solid"/>
              <a:miter/>
            </a:ln>
          </p:spPr>
        </p:sp>
        <p:sp>
          <p:nvSpPr>
            <p:cNvPr name="TextBox 11" id="11"/>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1178952"/>
            <a:ext cx="8402127" cy="1890953"/>
          </a:xfrm>
          <a:prstGeom prst="rect">
            <a:avLst/>
          </a:prstGeom>
        </p:spPr>
        <p:txBody>
          <a:bodyPr anchor="t" rtlCol="false" tIns="0" lIns="0" bIns="0" rIns="0">
            <a:spAutoFit/>
          </a:bodyPr>
          <a:lstStyle/>
          <a:p>
            <a:pPr algn="l">
              <a:lnSpc>
                <a:spcPts val="7081"/>
              </a:lnSpc>
            </a:pPr>
            <a:r>
              <a:rPr lang="en-US" sz="6808" b="true">
                <a:solidFill>
                  <a:srgbClr val="00712D"/>
                </a:solidFill>
                <a:latin typeface="Poppins Bold"/>
                <a:ea typeface="Poppins Bold"/>
                <a:cs typeface="Poppins Bold"/>
                <a:sym typeface="Poppins Bold"/>
              </a:rPr>
              <a:t>RESEARCH METHODS</a:t>
            </a:r>
          </a:p>
        </p:txBody>
      </p:sp>
      <p:sp>
        <p:nvSpPr>
          <p:cNvPr name="TextBox 13" id="13"/>
          <p:cNvSpPr txBox="true"/>
          <p:nvPr/>
        </p:nvSpPr>
        <p:spPr>
          <a:xfrm rot="0">
            <a:off x="0" y="4719955"/>
            <a:ext cx="11292599" cy="3722370"/>
          </a:xfrm>
          <a:prstGeom prst="rect">
            <a:avLst/>
          </a:prstGeom>
        </p:spPr>
        <p:txBody>
          <a:bodyPr anchor="t" rtlCol="false" tIns="0" lIns="0" bIns="0" rIns="0">
            <a:spAutoFit/>
          </a:bodyPr>
          <a:lstStyle/>
          <a:p>
            <a:pPr algn="l" marL="906780" indent="-453390" lvl="1">
              <a:lnSpc>
                <a:spcPts val="5880"/>
              </a:lnSpc>
              <a:buFont typeface="Arial"/>
              <a:buChar char="•"/>
            </a:pPr>
            <a:r>
              <a:rPr lang="en-US" sz="4200">
                <a:solidFill>
                  <a:srgbClr val="00712D"/>
                </a:solidFill>
                <a:latin typeface="Poppins"/>
                <a:ea typeface="Poppins"/>
                <a:cs typeface="Poppins"/>
                <a:sym typeface="Poppins"/>
              </a:rPr>
              <a:t>Indirect: Analyze existing marketing strategies (SEO, email marketing, etc.).</a:t>
            </a:r>
          </a:p>
          <a:p>
            <a:pPr algn="l" marL="906780" indent="-453390" lvl="1">
              <a:lnSpc>
                <a:spcPts val="5880"/>
              </a:lnSpc>
              <a:buFont typeface="Arial"/>
              <a:buChar char="•"/>
            </a:pPr>
            <a:r>
              <a:rPr lang="en-US" sz="4200">
                <a:solidFill>
                  <a:srgbClr val="00712D"/>
                </a:solidFill>
                <a:latin typeface="Poppins"/>
                <a:ea typeface="Poppins"/>
                <a:cs typeface="Poppins"/>
                <a:sym typeface="Poppins"/>
              </a:rPr>
              <a:t>Direct: Field observations and feedback collection during festival activities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4874722"/>
            <a:ext cx="18715603" cy="10480738"/>
          </a:xfrm>
          <a:custGeom>
            <a:avLst/>
            <a:gdLst/>
            <a:ahLst/>
            <a:cxnLst/>
            <a:rect r="r" b="b" t="t" l="l"/>
            <a:pathLst>
              <a:path h="10480738" w="18715603">
                <a:moveTo>
                  <a:pt x="0" y="0"/>
                </a:moveTo>
                <a:lnTo>
                  <a:pt x="18715603" y="0"/>
                </a:lnTo>
                <a:lnTo>
                  <a:pt x="18715603" y="10480738"/>
                </a:lnTo>
                <a:lnTo>
                  <a:pt x="0" y="10480738"/>
                </a:lnTo>
                <a:lnTo>
                  <a:pt x="0" y="0"/>
                </a:lnTo>
                <a:close/>
              </a:path>
            </a:pathLst>
          </a:custGeom>
          <a:blipFill>
            <a:blip r:embed="rId2">
              <a:alphaModFix amt="2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158956" y="3750752"/>
            <a:ext cx="6640131" cy="5706362"/>
            <a:chOff x="0" y="0"/>
            <a:chExt cx="812800" cy="698500"/>
          </a:xfrm>
        </p:grpSpPr>
        <p:sp>
          <p:nvSpPr>
            <p:cNvPr name="Freeform 4" id="4"/>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514350" cap="sq">
              <a:solidFill>
                <a:srgbClr val="00712D"/>
              </a:solidFill>
              <a:prstDash val="solid"/>
              <a:miter/>
            </a:ln>
          </p:spPr>
        </p:sp>
        <p:sp>
          <p:nvSpPr>
            <p:cNvPr name="TextBox 5" id="5"/>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725486" y="-1169203"/>
            <a:ext cx="9742834" cy="8372748"/>
            <a:chOff x="0" y="0"/>
            <a:chExt cx="812800" cy="698500"/>
          </a:xfrm>
        </p:grpSpPr>
        <p:sp>
          <p:nvSpPr>
            <p:cNvPr name="Freeform 7" id="7"/>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solidFill>
          </p:spPr>
        </p:sp>
        <p:sp>
          <p:nvSpPr>
            <p:cNvPr name="TextBox 8" id="8"/>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0386613" y="1748373"/>
            <a:ext cx="7901387" cy="6790255"/>
            <a:chOff x="0" y="0"/>
            <a:chExt cx="812800" cy="698500"/>
          </a:xfrm>
        </p:grpSpPr>
        <p:sp>
          <p:nvSpPr>
            <p:cNvPr name="Freeform 10" id="10"/>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blipFill>
              <a:blip r:embed="rId4"/>
              <a:stretch>
                <a:fillRect l="-16037" t="0" r="-12948" b="0"/>
              </a:stretch>
            </a:blipFill>
            <a:ln w="419100" cap="sq">
              <a:solidFill>
                <a:srgbClr val="00712D"/>
              </a:solidFill>
              <a:prstDash val="solid"/>
              <a:miter/>
            </a:ln>
          </p:spPr>
        </p:sp>
      </p:grpSp>
      <p:sp>
        <p:nvSpPr>
          <p:cNvPr name="Freeform 11" id="11"/>
          <p:cNvSpPr/>
          <p:nvPr/>
        </p:nvSpPr>
        <p:spPr>
          <a:xfrm flipH="false" flipV="false" rot="0">
            <a:off x="14673026" y="849776"/>
            <a:ext cx="1218209" cy="357849"/>
          </a:xfrm>
          <a:custGeom>
            <a:avLst/>
            <a:gdLst/>
            <a:ahLst/>
            <a:cxnLst/>
            <a:rect r="r" b="b" t="t" l="l"/>
            <a:pathLst>
              <a:path h="357849" w="1218209">
                <a:moveTo>
                  <a:pt x="0" y="0"/>
                </a:moveTo>
                <a:lnTo>
                  <a:pt x="1218209" y="0"/>
                </a:lnTo>
                <a:lnTo>
                  <a:pt x="1218209" y="357848"/>
                </a:lnTo>
                <a:lnTo>
                  <a:pt x="0" y="3578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16504606" y="7924510"/>
            <a:ext cx="1783394" cy="1532605"/>
            <a:chOff x="0" y="0"/>
            <a:chExt cx="812800" cy="698500"/>
          </a:xfrm>
        </p:grpSpPr>
        <p:sp>
          <p:nvSpPr>
            <p:cNvPr name="Freeform 13" id="1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alpha val="82745"/>
              </a:srgbClr>
            </a:solidFill>
          </p:spPr>
        </p:sp>
        <p:sp>
          <p:nvSpPr>
            <p:cNvPr name="TextBox 14" id="14"/>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258162" y="3605054"/>
            <a:ext cx="9099639" cy="5277477"/>
          </a:xfrm>
          <a:custGeom>
            <a:avLst/>
            <a:gdLst/>
            <a:ahLst/>
            <a:cxnLst/>
            <a:rect r="r" b="b" t="t" l="l"/>
            <a:pathLst>
              <a:path h="5277477" w="9099639">
                <a:moveTo>
                  <a:pt x="0" y="0"/>
                </a:moveTo>
                <a:lnTo>
                  <a:pt x="9099639" y="0"/>
                </a:lnTo>
                <a:lnTo>
                  <a:pt x="9099639" y="5277477"/>
                </a:lnTo>
                <a:lnTo>
                  <a:pt x="0" y="5277477"/>
                </a:lnTo>
                <a:lnTo>
                  <a:pt x="0" y="0"/>
                </a:lnTo>
                <a:close/>
              </a:path>
            </a:pathLst>
          </a:custGeom>
          <a:blipFill>
            <a:blip r:embed="rId7"/>
            <a:stretch>
              <a:fillRect l="-2264" t="0" r="-2944" b="0"/>
            </a:stretch>
          </a:blipFill>
        </p:spPr>
      </p:sp>
      <p:sp>
        <p:nvSpPr>
          <p:cNvPr name="TextBox 16" id="16"/>
          <p:cNvSpPr txBox="true"/>
          <p:nvPr/>
        </p:nvSpPr>
        <p:spPr>
          <a:xfrm rot="0">
            <a:off x="1028700" y="1095375"/>
            <a:ext cx="9357913" cy="2858620"/>
          </a:xfrm>
          <a:prstGeom prst="rect">
            <a:avLst/>
          </a:prstGeom>
        </p:spPr>
        <p:txBody>
          <a:bodyPr anchor="t" rtlCol="false" tIns="0" lIns="0" bIns="0" rIns="0">
            <a:spAutoFit/>
          </a:bodyPr>
          <a:lstStyle/>
          <a:p>
            <a:pPr algn="l">
              <a:lnSpc>
                <a:spcPts val="10738"/>
              </a:lnSpc>
            </a:pPr>
            <a:r>
              <a:rPr lang="en-US" sz="10325" b="true">
                <a:solidFill>
                  <a:srgbClr val="00712D"/>
                </a:solidFill>
                <a:latin typeface="Poppins Bold"/>
                <a:ea typeface="Poppins Bold"/>
                <a:cs typeface="Poppins Bold"/>
                <a:sym typeface="Poppins Bold"/>
              </a:rPr>
              <a:t>EXPECTED OUTCOMES</a:t>
            </a:r>
          </a:p>
        </p:txBody>
      </p:sp>
      <p:sp>
        <p:nvSpPr>
          <p:cNvPr name="TextBox 17" id="17"/>
          <p:cNvSpPr txBox="true"/>
          <p:nvPr/>
        </p:nvSpPr>
        <p:spPr>
          <a:xfrm rot="0">
            <a:off x="595829" y="7664232"/>
            <a:ext cx="9563127" cy="1682115"/>
          </a:xfrm>
          <a:prstGeom prst="rect">
            <a:avLst/>
          </a:prstGeom>
        </p:spPr>
        <p:txBody>
          <a:bodyPr anchor="t" rtlCol="false" tIns="0" lIns="0" bIns="0" rIns="0">
            <a:spAutoFit/>
          </a:bodyPr>
          <a:lstStyle/>
          <a:p>
            <a:pPr algn="l">
              <a:lnSpc>
                <a:spcPts val="3359"/>
              </a:lnSpc>
              <a:spcBef>
                <a:spcPct val="0"/>
              </a:spcBef>
            </a:pPr>
            <a:r>
              <a:rPr lang="en-US" sz="2400">
                <a:solidFill>
                  <a:srgbClr val="000000"/>
                </a:solidFill>
                <a:latin typeface="Poppins"/>
                <a:ea typeface="Poppins"/>
                <a:cs typeface="Poppins"/>
                <a:sym typeface="Poppins"/>
              </a:rPr>
              <a:t>we anticipate increased festival attendance and local revenue growth. Long-term goals include establishing Tuyen Quang as a cultural tourism hub and fostering sustained community involvement in festival activities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4874722"/>
            <a:ext cx="18715603" cy="10480738"/>
          </a:xfrm>
          <a:custGeom>
            <a:avLst/>
            <a:gdLst/>
            <a:ahLst/>
            <a:cxnLst/>
            <a:rect r="r" b="b" t="t" l="l"/>
            <a:pathLst>
              <a:path h="10480738" w="18715603">
                <a:moveTo>
                  <a:pt x="0" y="0"/>
                </a:moveTo>
                <a:lnTo>
                  <a:pt x="18715603" y="0"/>
                </a:lnTo>
                <a:lnTo>
                  <a:pt x="18715603" y="10480738"/>
                </a:lnTo>
                <a:lnTo>
                  <a:pt x="0" y="10480738"/>
                </a:lnTo>
                <a:lnTo>
                  <a:pt x="0" y="0"/>
                </a:lnTo>
                <a:close/>
              </a:path>
            </a:pathLst>
          </a:custGeom>
          <a:blipFill>
            <a:blip r:embed="rId2">
              <a:alphaModFix amt="2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158956" y="3750752"/>
            <a:ext cx="6640131" cy="5706362"/>
            <a:chOff x="0" y="0"/>
            <a:chExt cx="812800" cy="698500"/>
          </a:xfrm>
        </p:grpSpPr>
        <p:sp>
          <p:nvSpPr>
            <p:cNvPr name="Freeform 4" id="4"/>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514350" cap="sq">
              <a:solidFill>
                <a:srgbClr val="00712D"/>
              </a:solidFill>
              <a:prstDash val="solid"/>
              <a:miter/>
            </a:ln>
          </p:spPr>
        </p:sp>
        <p:sp>
          <p:nvSpPr>
            <p:cNvPr name="TextBox 5" id="5"/>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725486" y="-1169203"/>
            <a:ext cx="9742834" cy="8372748"/>
            <a:chOff x="0" y="0"/>
            <a:chExt cx="812800" cy="698500"/>
          </a:xfrm>
        </p:grpSpPr>
        <p:sp>
          <p:nvSpPr>
            <p:cNvPr name="Freeform 7" id="7"/>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solidFill>
          </p:spPr>
        </p:sp>
        <p:sp>
          <p:nvSpPr>
            <p:cNvPr name="TextBox 8" id="8"/>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9849569" y="1748373"/>
            <a:ext cx="7901387" cy="6790255"/>
            <a:chOff x="0" y="0"/>
            <a:chExt cx="812800" cy="698500"/>
          </a:xfrm>
        </p:grpSpPr>
        <p:sp>
          <p:nvSpPr>
            <p:cNvPr name="Freeform 10" id="10"/>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blipFill>
              <a:blip r:embed="rId4"/>
              <a:stretch>
                <a:fillRect l="-16489" t="0" r="-16489" b="0"/>
              </a:stretch>
            </a:blipFill>
            <a:ln w="419100" cap="sq">
              <a:solidFill>
                <a:srgbClr val="00712D"/>
              </a:solidFill>
              <a:prstDash val="solid"/>
              <a:miter/>
            </a:ln>
          </p:spPr>
        </p:sp>
      </p:grpSp>
      <p:sp>
        <p:nvSpPr>
          <p:cNvPr name="Freeform 11" id="11"/>
          <p:cNvSpPr/>
          <p:nvPr/>
        </p:nvSpPr>
        <p:spPr>
          <a:xfrm flipH="false" flipV="false" rot="0">
            <a:off x="14673026" y="849776"/>
            <a:ext cx="1218209" cy="357849"/>
          </a:xfrm>
          <a:custGeom>
            <a:avLst/>
            <a:gdLst/>
            <a:ahLst/>
            <a:cxnLst/>
            <a:rect r="r" b="b" t="t" l="l"/>
            <a:pathLst>
              <a:path h="357849" w="1218209">
                <a:moveTo>
                  <a:pt x="0" y="0"/>
                </a:moveTo>
                <a:lnTo>
                  <a:pt x="1218209" y="0"/>
                </a:lnTo>
                <a:lnTo>
                  <a:pt x="1218209" y="357848"/>
                </a:lnTo>
                <a:lnTo>
                  <a:pt x="0" y="3578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16504606" y="7924510"/>
            <a:ext cx="1783394" cy="1532605"/>
            <a:chOff x="0" y="0"/>
            <a:chExt cx="812800" cy="698500"/>
          </a:xfrm>
        </p:grpSpPr>
        <p:sp>
          <p:nvSpPr>
            <p:cNvPr name="Freeform 13" id="1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alpha val="82745"/>
              </a:srgbClr>
            </a:solidFill>
          </p:spPr>
        </p:sp>
        <p:sp>
          <p:nvSpPr>
            <p:cNvPr name="TextBox 14" id="14"/>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sp>
        <p:nvSpPr>
          <p:cNvPr name="TextBox 15" id="15"/>
          <p:cNvSpPr txBox="true"/>
          <p:nvPr/>
        </p:nvSpPr>
        <p:spPr>
          <a:xfrm rot="0">
            <a:off x="1028700" y="1095375"/>
            <a:ext cx="9357913" cy="1500875"/>
          </a:xfrm>
          <a:prstGeom prst="rect">
            <a:avLst/>
          </a:prstGeom>
        </p:spPr>
        <p:txBody>
          <a:bodyPr anchor="t" rtlCol="false" tIns="0" lIns="0" bIns="0" rIns="0">
            <a:spAutoFit/>
          </a:bodyPr>
          <a:lstStyle/>
          <a:p>
            <a:pPr algn="l">
              <a:lnSpc>
                <a:spcPts val="10738"/>
              </a:lnSpc>
            </a:pPr>
            <a:r>
              <a:rPr lang="en-US" sz="10325" b="true">
                <a:solidFill>
                  <a:srgbClr val="00712D"/>
                </a:solidFill>
                <a:latin typeface="Poppins Bold"/>
                <a:ea typeface="Poppins Bold"/>
                <a:cs typeface="Poppins Bold"/>
                <a:sym typeface="Poppins Bold"/>
              </a:rPr>
              <a:t>CONCLUSION</a:t>
            </a:r>
          </a:p>
        </p:txBody>
      </p:sp>
      <p:sp>
        <p:nvSpPr>
          <p:cNvPr name="TextBox 16" id="16"/>
          <p:cNvSpPr txBox="true"/>
          <p:nvPr/>
        </p:nvSpPr>
        <p:spPr>
          <a:xfrm rot="0">
            <a:off x="1028700" y="3849220"/>
            <a:ext cx="8591702" cy="5118735"/>
          </a:xfrm>
          <a:prstGeom prst="rect">
            <a:avLst/>
          </a:prstGeom>
        </p:spPr>
        <p:txBody>
          <a:bodyPr anchor="t" rtlCol="false" tIns="0" lIns="0" bIns="0" rIns="0">
            <a:spAutoFit/>
          </a:bodyPr>
          <a:lstStyle/>
          <a:p>
            <a:pPr algn="l">
              <a:lnSpc>
                <a:spcPts val="5040"/>
              </a:lnSpc>
              <a:spcBef>
                <a:spcPct val="0"/>
              </a:spcBef>
            </a:pPr>
            <a:r>
              <a:rPr lang="en-US" sz="3600">
                <a:solidFill>
                  <a:srgbClr val="00712D"/>
                </a:solidFill>
                <a:latin typeface="Poppins"/>
                <a:ea typeface="Poppins"/>
                <a:cs typeface="Poppins"/>
                <a:sym typeface="Poppins"/>
              </a:rPr>
              <a:t>M</a:t>
            </a:r>
            <a:r>
              <a:rPr lang="en-US" sz="3600">
                <a:solidFill>
                  <a:srgbClr val="00712D"/>
                </a:solidFill>
                <a:latin typeface="Poppins"/>
                <a:ea typeface="Poppins"/>
                <a:cs typeface="Poppins"/>
                <a:sym typeface="Poppins"/>
              </a:rPr>
              <a:t>arketing the Mid-Autumn Festival in Tuyen Quang is an opportunity to celebrate culture, drive tourism, and build community pride. Our next steps include launching pilot campaigns and refining strategies based on feedback. Let’s work together to make this vision a reality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726374" y="-350693"/>
            <a:ext cx="17208175" cy="14788276"/>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712D">
                <a:alpha val="7843"/>
              </a:srgbClr>
            </a:solidFill>
          </p:spPr>
        </p:sp>
        <p:sp>
          <p:nvSpPr>
            <p:cNvPr name="TextBox 4" id="4"/>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8633242" y="-3801477"/>
            <a:ext cx="17208175" cy="14788276"/>
            <a:chOff x="0" y="0"/>
            <a:chExt cx="812800" cy="698500"/>
          </a:xfrm>
        </p:grpSpPr>
        <p:sp>
          <p:nvSpPr>
            <p:cNvPr name="Freeform 6" id="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712D">
                <a:alpha val="7843"/>
              </a:srgbClr>
            </a:solidFill>
          </p:spPr>
        </p:sp>
        <p:sp>
          <p:nvSpPr>
            <p:cNvPr name="TextBox 7" id="7"/>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1542603" y="40261"/>
            <a:ext cx="13494276" cy="11368928"/>
          </a:xfrm>
          <a:custGeom>
            <a:avLst/>
            <a:gdLst/>
            <a:ahLst/>
            <a:cxnLst/>
            <a:rect r="r" b="b" t="t" l="l"/>
            <a:pathLst>
              <a:path h="11368928" w="13494276">
                <a:moveTo>
                  <a:pt x="0" y="0"/>
                </a:moveTo>
                <a:lnTo>
                  <a:pt x="13494276" y="0"/>
                </a:lnTo>
                <a:lnTo>
                  <a:pt x="13494276" y="11368928"/>
                </a:lnTo>
                <a:lnTo>
                  <a:pt x="0" y="113689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9151538" y="6042931"/>
            <a:ext cx="3073238" cy="2641064"/>
            <a:chOff x="0" y="0"/>
            <a:chExt cx="812800" cy="698500"/>
          </a:xfrm>
        </p:grpSpPr>
        <p:sp>
          <p:nvSpPr>
            <p:cNvPr name="Freeform 10" id="10"/>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alpha val="69804"/>
              </a:srgbClr>
            </a:solidFill>
          </p:spPr>
        </p:sp>
        <p:sp>
          <p:nvSpPr>
            <p:cNvPr name="TextBox 11" id="11"/>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10091360" y="-4726588"/>
            <a:ext cx="7130800" cy="6128031"/>
            <a:chOff x="0" y="0"/>
            <a:chExt cx="812800" cy="698500"/>
          </a:xfrm>
        </p:grpSpPr>
        <p:sp>
          <p:nvSpPr>
            <p:cNvPr name="Freeform 13" id="1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solidFill>
          </p:spPr>
        </p:sp>
        <p:sp>
          <p:nvSpPr>
            <p:cNvPr name="TextBox 14" id="14"/>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15438765" y="2568962"/>
            <a:ext cx="1783394" cy="1532605"/>
            <a:chOff x="0" y="0"/>
            <a:chExt cx="812800" cy="698500"/>
          </a:xfrm>
        </p:grpSpPr>
        <p:sp>
          <p:nvSpPr>
            <p:cNvPr name="Freeform 16" id="1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EB229">
                <a:alpha val="82745"/>
              </a:srgbClr>
            </a:solidFill>
          </p:spPr>
        </p:sp>
        <p:sp>
          <p:nvSpPr>
            <p:cNvPr name="TextBox 17" id="17"/>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sp>
        <p:nvSpPr>
          <p:cNvPr name="TextBox 18" id="18"/>
          <p:cNvSpPr txBox="true"/>
          <p:nvPr/>
        </p:nvSpPr>
        <p:spPr>
          <a:xfrm rot="0">
            <a:off x="1028700" y="4372097"/>
            <a:ext cx="8337757" cy="1609481"/>
          </a:xfrm>
          <a:prstGeom prst="rect">
            <a:avLst/>
          </a:prstGeom>
        </p:spPr>
        <p:txBody>
          <a:bodyPr anchor="t" rtlCol="false" tIns="0" lIns="0" bIns="0" rIns="0">
            <a:spAutoFit/>
          </a:bodyPr>
          <a:lstStyle/>
          <a:p>
            <a:pPr algn="l">
              <a:lnSpc>
                <a:spcPts val="11446"/>
              </a:lnSpc>
            </a:pPr>
            <a:r>
              <a:rPr lang="en-US" sz="11006" b="true">
                <a:solidFill>
                  <a:srgbClr val="00712D"/>
                </a:solidFill>
                <a:latin typeface="Poppins Bold"/>
                <a:ea typeface="Poppins Bold"/>
                <a:cs typeface="Poppins Bold"/>
                <a:sym typeface="Poppins Bold"/>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DAGcO7wAHO4</dc:identifier>
  <dcterms:modified xsi:type="dcterms:W3CDTF">2011-08-01T06:04:30Z</dcterms:modified>
  <cp:revision>1</cp:revision>
  <dc:title>Winning with Green Strategies</dc:title>
</cp:coreProperties>
</file>