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5" r:id="rId5"/>
    <p:sldId id="266" r:id="rId6"/>
    <p:sldId id="267" r:id="rId7"/>
    <p:sldId id="268" r:id="rId8"/>
    <p:sldId id="269" r:id="rId9"/>
    <p:sldId id="270" r:id="rId10"/>
    <p:sldId id="271" r:id="rId11"/>
    <p:sldId id="272" r:id="rId12"/>
    <p:sldId id="263" r:id="rId13"/>
    <p:sldId id="273" r:id="rId14"/>
    <p:sldId id="274" r:id="rId15"/>
    <p:sldId id="26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7D2ED"/>
    <a:srgbClr val="FF99FF"/>
    <a:srgbClr val="CC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7" d="100"/>
          <a:sy n="67" d="100"/>
        </p:scale>
        <p:origin x="82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9C0D4-7788-4C45-B1DF-8AE7226EFE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7FF1DE-C46F-4F78-BA69-3E747C6C0F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14B25C-7A4F-468E-8B5B-ED2F97D50261}"/>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5" name="Footer Placeholder 4">
            <a:extLst>
              <a:ext uri="{FF2B5EF4-FFF2-40B4-BE49-F238E27FC236}">
                <a16:creationId xmlns:a16="http://schemas.microsoft.com/office/drawing/2014/main" id="{EBB4760F-70C6-4AB5-92D3-4047ACA21C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6F34D2-1C7B-431B-9ADF-C0F869B66AD8}"/>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2472477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7E4C3-A389-4511-B732-77CA1342C4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CD7819-0582-4652-816E-7E2BBDED8BA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988052-BD1D-4129-8B67-E5005CD5561C}"/>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5" name="Footer Placeholder 4">
            <a:extLst>
              <a:ext uri="{FF2B5EF4-FFF2-40B4-BE49-F238E27FC236}">
                <a16:creationId xmlns:a16="http://schemas.microsoft.com/office/drawing/2014/main" id="{5B386B2F-1EFC-4680-A27E-05F092B2CA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E74BCB-1C05-4D8F-9513-2EC74349EB6F}"/>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4034943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0B590B-0B33-499D-ACC3-26A36298823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2D2D93F-809B-4585-8E54-294576F4EF9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07729F-8183-4D33-8BC6-211FE4C217EF}"/>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5" name="Footer Placeholder 4">
            <a:extLst>
              <a:ext uri="{FF2B5EF4-FFF2-40B4-BE49-F238E27FC236}">
                <a16:creationId xmlns:a16="http://schemas.microsoft.com/office/drawing/2014/main" id="{268AF544-23F2-4A96-AADB-A1C037B8B7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CAE338-D721-4DCA-86AD-F1D844BEDBEB}"/>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20073131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83E46-F321-44F6-967F-18D287C64BD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839A5A8-C954-448C-8256-27D9C45DD4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034EE-6E99-4DB3-B43E-9EFB9D654512}"/>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5" name="Footer Placeholder 4">
            <a:extLst>
              <a:ext uri="{FF2B5EF4-FFF2-40B4-BE49-F238E27FC236}">
                <a16:creationId xmlns:a16="http://schemas.microsoft.com/office/drawing/2014/main" id="{B963CCBC-7814-455A-B9D6-5AC86EEE2DC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B59944-E807-487F-AA18-5632F8AAC0E5}"/>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2451734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FA2B91-8042-4108-B8D6-EB1D9FC1F94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8FA608-2C78-48ED-B50C-B28E70B335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0F973D1-2D1C-4F81-AE3B-D04A71B3CB04}"/>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5" name="Footer Placeholder 4">
            <a:extLst>
              <a:ext uri="{FF2B5EF4-FFF2-40B4-BE49-F238E27FC236}">
                <a16:creationId xmlns:a16="http://schemas.microsoft.com/office/drawing/2014/main" id="{5A16B34B-AC9B-4172-B8A2-343B3F84F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14CDA9-0F0C-48D3-A91F-E1C9134680FD}"/>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2956973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4FF3-8BEA-4400-9804-7E86BE2B92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5946F-1376-4EAF-ACF2-F77A1194E1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69E7F4A-ABB4-4820-9C10-19116FD725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B9EA5B-1796-4A09-8FD4-7624BAD49450}"/>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6" name="Footer Placeholder 5">
            <a:extLst>
              <a:ext uri="{FF2B5EF4-FFF2-40B4-BE49-F238E27FC236}">
                <a16:creationId xmlns:a16="http://schemas.microsoft.com/office/drawing/2014/main" id="{61FA7E8C-3651-4BC1-9043-E096DD7DA1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9F20C42-6F74-4DFE-9AB1-A27DF47A0FA3}"/>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23683599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EA4A8-A5FA-49AE-825D-2D2EDC3444D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FBAC30-D1DB-4459-8354-7CE839A8FD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8218459-C39C-455C-AF74-AAD5EBA468A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D9EB29C-0E2A-45D6-865C-75F7B44601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3E7651-F625-4BD1-A24D-B013374EE4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7825DF7-CBAB-4E9F-AD2B-C42910D56B45}"/>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8" name="Footer Placeholder 7">
            <a:extLst>
              <a:ext uri="{FF2B5EF4-FFF2-40B4-BE49-F238E27FC236}">
                <a16:creationId xmlns:a16="http://schemas.microsoft.com/office/drawing/2014/main" id="{8AB7B6F0-AB47-4C0E-8FE4-02E5960B33C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2B63FEE-A53D-4D1A-9A4D-4C969502B235}"/>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3553017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ED670-AD04-47DD-862A-8365FE005A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B284669-E4F4-4A56-9886-3BE7D0135F7A}"/>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4" name="Footer Placeholder 3">
            <a:extLst>
              <a:ext uri="{FF2B5EF4-FFF2-40B4-BE49-F238E27FC236}">
                <a16:creationId xmlns:a16="http://schemas.microsoft.com/office/drawing/2014/main" id="{4FA58BCE-2D1A-45C9-ADAA-34A04AE135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6C1434-28DE-46D9-A178-1976CACE4D78}"/>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2074075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4D0673-B035-4762-BE7D-62E607B83419}"/>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3" name="Footer Placeholder 2">
            <a:extLst>
              <a:ext uri="{FF2B5EF4-FFF2-40B4-BE49-F238E27FC236}">
                <a16:creationId xmlns:a16="http://schemas.microsoft.com/office/drawing/2014/main" id="{383E5CB4-3605-4A18-B269-8B7FE6DF217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0689814-84B3-4C67-B02A-8DEC2432A22B}"/>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1184423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93101-4A6B-4737-8470-53E4083075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801F1C5-9C16-4906-A8E6-AACDB112E09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90EAADC-18D2-46C0-A38E-DAF5A82CC9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8FBD9A-E0BF-41E7-A6AC-03F91E153FF3}"/>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6" name="Footer Placeholder 5">
            <a:extLst>
              <a:ext uri="{FF2B5EF4-FFF2-40B4-BE49-F238E27FC236}">
                <a16:creationId xmlns:a16="http://schemas.microsoft.com/office/drawing/2014/main" id="{D5A6417C-A86A-4D8A-93EA-395E0DABC2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1E9B9D-9730-43C3-9872-D76214DAE48D}"/>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1537808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351CF-7D25-461E-8A67-ADCDE21FE1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32B1BE8-0EFA-48DA-A52E-A50240B721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5CB8002-0691-40E6-BCE0-887217CC2F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9C7A0E2-CD25-4337-B33C-C24AF916EDE0}"/>
              </a:ext>
            </a:extLst>
          </p:cNvPr>
          <p:cNvSpPr>
            <a:spLocks noGrp="1"/>
          </p:cNvSpPr>
          <p:nvPr>
            <p:ph type="dt" sz="half" idx="10"/>
          </p:nvPr>
        </p:nvSpPr>
        <p:spPr/>
        <p:txBody>
          <a:bodyPr/>
          <a:lstStyle/>
          <a:p>
            <a:fld id="{CC1266E8-A1C9-4382-9BFB-9B9E726EA704}" type="datetimeFigureOut">
              <a:rPr lang="en-US" smtClean="0"/>
              <a:t>23/1/2025</a:t>
            </a:fld>
            <a:endParaRPr lang="en-US"/>
          </a:p>
        </p:txBody>
      </p:sp>
      <p:sp>
        <p:nvSpPr>
          <p:cNvPr id="6" name="Footer Placeholder 5">
            <a:extLst>
              <a:ext uri="{FF2B5EF4-FFF2-40B4-BE49-F238E27FC236}">
                <a16:creationId xmlns:a16="http://schemas.microsoft.com/office/drawing/2014/main" id="{1B8DDF3F-0EE9-4964-9832-4B8A63AC23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DA02BF-544C-43EA-A349-F11C33D8A9E7}"/>
              </a:ext>
            </a:extLst>
          </p:cNvPr>
          <p:cNvSpPr>
            <a:spLocks noGrp="1"/>
          </p:cNvSpPr>
          <p:nvPr>
            <p:ph type="sldNum" sz="quarter" idx="12"/>
          </p:nvPr>
        </p:nvSpPr>
        <p:spPr/>
        <p:txBody>
          <a:bodyPr/>
          <a:lstStyle/>
          <a:p>
            <a:fld id="{EF456471-FC82-48C4-AFCC-6A871CE16A7C}" type="slidenum">
              <a:rPr lang="en-US" smtClean="0"/>
              <a:t>‹#›</a:t>
            </a:fld>
            <a:endParaRPr lang="en-US"/>
          </a:p>
        </p:txBody>
      </p:sp>
    </p:spTree>
    <p:extLst>
      <p:ext uri="{BB962C8B-B14F-4D97-AF65-F5344CB8AC3E}">
        <p14:creationId xmlns:p14="http://schemas.microsoft.com/office/powerpoint/2010/main" val="3740062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260A715-EC22-4D64-99DA-BA0C99C5AA7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36383E2-08BF-4E09-A283-DE59D43DAA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07B953-8A53-47ED-B476-01DCCDC4FF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1266E8-A1C9-4382-9BFB-9B9E726EA704}" type="datetimeFigureOut">
              <a:rPr lang="en-US" smtClean="0"/>
              <a:t>23/1/2025</a:t>
            </a:fld>
            <a:endParaRPr lang="en-US"/>
          </a:p>
        </p:txBody>
      </p:sp>
      <p:sp>
        <p:nvSpPr>
          <p:cNvPr id="5" name="Footer Placeholder 4">
            <a:extLst>
              <a:ext uri="{FF2B5EF4-FFF2-40B4-BE49-F238E27FC236}">
                <a16:creationId xmlns:a16="http://schemas.microsoft.com/office/drawing/2014/main" id="{075E651F-6BE0-4611-84D8-4A8FEFB8EA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F181002-56B6-49F8-962A-9D0308C7B0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456471-FC82-48C4-AFCC-6A871CE16A7C}" type="slidenum">
              <a:rPr lang="en-US" smtClean="0"/>
              <a:t>‹#›</a:t>
            </a:fld>
            <a:endParaRPr lang="en-US"/>
          </a:p>
        </p:txBody>
      </p:sp>
    </p:spTree>
    <p:extLst>
      <p:ext uri="{BB962C8B-B14F-4D97-AF65-F5344CB8AC3E}">
        <p14:creationId xmlns:p14="http://schemas.microsoft.com/office/powerpoint/2010/main" val="3923648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3.jpg"/></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C2513E25-F066-4185-AA54-EDC532834547}"/>
              </a:ext>
            </a:extLst>
          </p:cNvPr>
          <p:cNvPicPr>
            <a:picLocks noChangeAspect="1"/>
          </p:cNvPicPr>
          <p:nvPr/>
        </p:nvPicPr>
        <p:blipFill>
          <a:blip r:embed="rId3"/>
          <a:stretch>
            <a:fillRect/>
          </a:stretch>
        </p:blipFill>
        <p:spPr>
          <a:xfrm>
            <a:off x="5765109" y="0"/>
            <a:ext cx="6426891" cy="6901452"/>
          </a:xfrm>
          <a:prstGeom prst="rect">
            <a:avLst/>
          </a:prstGeom>
        </p:spPr>
      </p:pic>
      <p:sp>
        <p:nvSpPr>
          <p:cNvPr id="6" name="TextBox 6">
            <a:extLst>
              <a:ext uri="{FF2B5EF4-FFF2-40B4-BE49-F238E27FC236}">
                <a16:creationId xmlns:a16="http://schemas.microsoft.com/office/drawing/2014/main" id="{2484996D-A519-42CC-8F3D-9351303FE28A}"/>
              </a:ext>
            </a:extLst>
          </p:cNvPr>
          <p:cNvSpPr txBox="1"/>
          <p:nvPr/>
        </p:nvSpPr>
        <p:spPr>
          <a:xfrm>
            <a:off x="1073902" y="785926"/>
            <a:ext cx="7633911" cy="1234377"/>
          </a:xfrm>
          <a:prstGeom prst="rect">
            <a:avLst/>
          </a:prstGeom>
        </p:spPr>
        <p:txBody>
          <a:bodyPr wrap="square" lIns="0" tIns="0" rIns="0" bIns="0" rtlCol="0" anchor="t">
            <a:spAutoFit/>
          </a:bodyPr>
          <a:lstStyle/>
          <a:p>
            <a:pPr algn="just">
              <a:lnSpc>
                <a:spcPts val="10307"/>
              </a:lnSpc>
            </a:pPr>
            <a:r>
              <a:rPr lang="en-US" sz="7200" spc="229" dirty="0">
                <a:solidFill>
                  <a:srgbClr val="000000"/>
                </a:solidFill>
                <a:latin typeface="Candara Light" panose="020E0502030303020204" pitchFamily="34" charset="0"/>
              </a:rPr>
              <a:t>Living lab Project</a:t>
            </a:r>
          </a:p>
        </p:txBody>
      </p:sp>
      <p:sp>
        <p:nvSpPr>
          <p:cNvPr id="7" name="TextBox 6">
            <a:extLst>
              <a:ext uri="{FF2B5EF4-FFF2-40B4-BE49-F238E27FC236}">
                <a16:creationId xmlns:a16="http://schemas.microsoft.com/office/drawing/2014/main" id="{911C7654-749D-4FBD-965E-548D50085D13}"/>
              </a:ext>
            </a:extLst>
          </p:cNvPr>
          <p:cNvSpPr txBox="1"/>
          <p:nvPr/>
        </p:nvSpPr>
        <p:spPr>
          <a:xfrm>
            <a:off x="379673" y="2309780"/>
            <a:ext cx="9622444" cy="1200329"/>
          </a:xfrm>
          <a:prstGeom prst="rect">
            <a:avLst/>
          </a:prstGeom>
          <a:noFill/>
        </p:spPr>
        <p:txBody>
          <a:bodyPr wrap="square" rtlCol="0">
            <a:spAutoFit/>
          </a:bodyPr>
          <a:lstStyle/>
          <a:p>
            <a:pPr algn="ctr"/>
            <a:r>
              <a:rPr lang="en-US" sz="3600" dirty="0">
                <a:solidFill>
                  <a:srgbClr val="C00000"/>
                </a:solidFill>
              </a:rPr>
              <a:t>DIVERSIFYING PRODUCTS USING GRAPEFRUIT (POMELO)</a:t>
            </a:r>
            <a:endParaRPr lang="en-US" sz="3600" b="1" dirty="0">
              <a:solidFill>
                <a:srgbClr val="C00000"/>
              </a:solidFill>
              <a:latin typeface="Segoe UI Variable Display Semib" pitchFamily="2" charset="0"/>
              <a:ea typeface="SimSun" panose="02010600030101010101" pitchFamily="2" charset="-122"/>
            </a:endParaRPr>
          </a:p>
        </p:txBody>
      </p:sp>
      <p:graphicFrame>
        <p:nvGraphicFramePr>
          <p:cNvPr id="8" name="Table 7">
            <a:extLst>
              <a:ext uri="{FF2B5EF4-FFF2-40B4-BE49-F238E27FC236}">
                <a16:creationId xmlns:a16="http://schemas.microsoft.com/office/drawing/2014/main" id="{100538F3-3AE0-41AE-9DF8-758C3F1BE2D8}"/>
              </a:ext>
            </a:extLst>
          </p:cNvPr>
          <p:cNvGraphicFramePr>
            <a:graphicFrameLocks noGrp="1"/>
          </p:cNvGraphicFramePr>
          <p:nvPr>
            <p:extLst>
              <p:ext uri="{D42A27DB-BD31-4B8C-83A1-F6EECF244321}">
                <p14:modId xmlns:p14="http://schemas.microsoft.com/office/powerpoint/2010/main" val="2626020206"/>
              </p:ext>
            </p:extLst>
          </p:nvPr>
        </p:nvGraphicFramePr>
        <p:xfrm>
          <a:off x="186477" y="4530138"/>
          <a:ext cx="7191375" cy="2143125"/>
        </p:xfrm>
        <a:graphic>
          <a:graphicData uri="http://schemas.openxmlformats.org/drawingml/2006/table">
            <a:tbl>
              <a:tblPr firstRow="1" firstCol="1" bandRow="1">
                <a:tableStyleId>{93296810-A885-4BE3-A3E7-6D5BEEA58F35}</a:tableStyleId>
              </a:tblPr>
              <a:tblGrid>
                <a:gridCol w="3780804">
                  <a:extLst>
                    <a:ext uri="{9D8B030D-6E8A-4147-A177-3AD203B41FA5}">
                      <a16:colId xmlns:a16="http://schemas.microsoft.com/office/drawing/2014/main" val="1839039411"/>
                    </a:ext>
                  </a:extLst>
                </a:gridCol>
                <a:gridCol w="3410571">
                  <a:extLst>
                    <a:ext uri="{9D8B030D-6E8A-4147-A177-3AD203B41FA5}">
                      <a16:colId xmlns:a16="http://schemas.microsoft.com/office/drawing/2014/main" val="4049079640"/>
                    </a:ext>
                  </a:extLst>
                </a:gridCol>
              </a:tblGrid>
              <a:tr h="1234377">
                <a:tc>
                  <a:txBody>
                    <a:bodyPr/>
                    <a:lstStyle/>
                    <a:p>
                      <a:pPr>
                        <a:lnSpc>
                          <a:spcPct val="107000"/>
                        </a:lnSpc>
                        <a:spcAft>
                          <a:spcPts val="0"/>
                        </a:spcAft>
                      </a:pPr>
                      <a:r>
                        <a:rPr lang="en-GB" sz="2000" kern="100" dirty="0">
                          <a:solidFill>
                            <a:schemeClr val="tx1"/>
                          </a:solidFill>
                          <a:effectLst/>
                          <a:latin typeface="Times New Roman" panose="02020603050405020304" pitchFamily="18" charset="0"/>
                          <a:cs typeface="Times New Roman" panose="02020603050405020304" pitchFamily="18" charset="0"/>
                        </a:rPr>
                        <a:t>Course: Macro-Economics</a:t>
                      </a:r>
                      <a:endParaRPr lang="en-US" sz="2000" kern="100" dirty="0">
                        <a:solidFill>
                          <a:schemeClr val="tx1"/>
                        </a:solidFill>
                        <a:effectLst/>
                        <a:latin typeface="Times New Roman" panose="02020603050405020304" pitchFamily="18" charset="0"/>
                        <a:cs typeface="Times New Roman" panose="02020603050405020304" pitchFamily="18" charset="0"/>
                      </a:endParaRPr>
                    </a:p>
                    <a:p>
                      <a:pPr>
                        <a:lnSpc>
                          <a:spcPct val="107000"/>
                        </a:lnSpc>
                        <a:spcAft>
                          <a:spcPts val="0"/>
                        </a:spcAft>
                      </a:pPr>
                      <a:r>
                        <a:rPr lang="en-GB" sz="2000" kern="100" dirty="0">
                          <a:solidFill>
                            <a:schemeClr val="tx1"/>
                          </a:solidFill>
                          <a:effectLst/>
                          <a:latin typeface="Times New Roman" panose="02020603050405020304" pitchFamily="18" charset="0"/>
                          <a:cs typeface="Times New Roman" panose="02020603050405020304" pitchFamily="18" charset="0"/>
                        </a:rPr>
                        <a:t>Instructor: Hoàng Anh </a:t>
                      </a:r>
                      <a:r>
                        <a:rPr lang="en-GB" sz="2000" kern="100" dirty="0" err="1">
                          <a:solidFill>
                            <a:schemeClr val="tx1"/>
                          </a:solidFill>
                          <a:effectLst/>
                          <a:latin typeface="Times New Roman" panose="02020603050405020304" pitchFamily="18" charset="0"/>
                          <a:cs typeface="Times New Roman" panose="02020603050405020304" pitchFamily="18" charset="0"/>
                        </a:rPr>
                        <a:t>Đào</a:t>
                      </a:r>
                      <a:endParaRPr lang="en-US"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gn="l" fontAlgn="ctr"/>
                      <a:r>
                        <a:rPr lang="en-US" sz="2000" b="1" u="none" strike="noStrike" dirty="0" err="1">
                          <a:solidFill>
                            <a:schemeClr val="tx1"/>
                          </a:solidFill>
                          <a:effectLst/>
                          <a:latin typeface="Times New Roman" panose="02020603050405020304" pitchFamily="18" charset="0"/>
                          <a:cs typeface="Times New Roman" panose="02020603050405020304" pitchFamily="18" charset="0"/>
                        </a:rPr>
                        <a:t>Triệu</a:t>
                      </a:r>
                      <a:r>
                        <a:rPr lang="en-US" sz="2000" b="1" u="none" strike="noStrike" dirty="0">
                          <a:solidFill>
                            <a:schemeClr val="tx1"/>
                          </a:solidFill>
                          <a:effectLst/>
                          <a:latin typeface="Times New Roman" panose="02020603050405020304" pitchFamily="18" charset="0"/>
                          <a:cs typeface="Times New Roman" panose="02020603050405020304" pitchFamily="18" charset="0"/>
                        </a:rPr>
                        <a:t> </a:t>
                      </a:r>
                      <a:r>
                        <a:rPr lang="en-US" sz="2000" b="1" u="none" strike="noStrike" dirty="0" err="1">
                          <a:solidFill>
                            <a:schemeClr val="tx1"/>
                          </a:solidFill>
                          <a:effectLst/>
                          <a:latin typeface="Times New Roman" panose="02020603050405020304" pitchFamily="18" charset="0"/>
                          <a:cs typeface="Times New Roman" panose="02020603050405020304" pitchFamily="18" charset="0"/>
                        </a:rPr>
                        <a:t>Thủy</a:t>
                      </a:r>
                      <a:endParaRPr lang="en-US" sz="2000" b="1" u="none" strike="noStrike" dirty="0">
                        <a:solidFill>
                          <a:schemeClr val="tx1"/>
                        </a:solidFill>
                        <a:effectLst/>
                        <a:latin typeface="Times New Roman" panose="02020603050405020304" pitchFamily="18" charset="0"/>
                        <a:cs typeface="Times New Roman" panose="02020603050405020304" pitchFamily="18" charset="0"/>
                      </a:endParaRPr>
                    </a:p>
                    <a:p>
                      <a:pPr algn="l" fontAlgn="ctr"/>
                      <a:r>
                        <a:rPr lang="en-US" sz="2000" b="1" u="none" strike="noStrike" dirty="0" err="1">
                          <a:solidFill>
                            <a:schemeClr val="tx1"/>
                          </a:solidFill>
                          <a:effectLst/>
                          <a:latin typeface="Times New Roman" panose="02020603050405020304" pitchFamily="18" charset="0"/>
                          <a:cs typeface="Times New Roman" panose="02020603050405020304" pitchFamily="18" charset="0"/>
                        </a:rPr>
                        <a:t>Nguyễn</a:t>
                      </a:r>
                      <a:r>
                        <a:rPr lang="en-US" sz="2000" b="1" u="none" strike="noStrike" dirty="0">
                          <a:solidFill>
                            <a:schemeClr val="tx1"/>
                          </a:solidFill>
                          <a:effectLst/>
                          <a:latin typeface="Times New Roman" panose="02020603050405020304" pitchFamily="18" charset="0"/>
                          <a:cs typeface="Times New Roman" panose="02020603050405020304" pitchFamily="18" charset="0"/>
                        </a:rPr>
                        <a:t> </a:t>
                      </a:r>
                      <a:r>
                        <a:rPr lang="en-US" sz="2000" b="1" u="none" strike="noStrike" dirty="0" err="1">
                          <a:solidFill>
                            <a:schemeClr val="tx1"/>
                          </a:solidFill>
                          <a:effectLst/>
                          <a:latin typeface="Times New Roman" panose="02020603050405020304" pitchFamily="18" charset="0"/>
                          <a:cs typeface="Times New Roman" panose="02020603050405020304" pitchFamily="18" charset="0"/>
                        </a:rPr>
                        <a:t>Trâm</a:t>
                      </a:r>
                      <a:r>
                        <a:rPr lang="en-US" sz="2000" b="1" u="none" strike="noStrike" dirty="0">
                          <a:solidFill>
                            <a:schemeClr val="tx1"/>
                          </a:solidFill>
                          <a:effectLst/>
                          <a:latin typeface="Times New Roman" panose="02020603050405020304" pitchFamily="18" charset="0"/>
                          <a:cs typeface="Times New Roman" panose="02020603050405020304" pitchFamily="18" charset="0"/>
                        </a:rPr>
                        <a:t> Anh (Leader)</a:t>
                      </a:r>
                      <a:endParaRPr lang="en-US" sz="2000" b="1" i="0" u="none" strike="noStrike" dirty="0">
                        <a:solidFill>
                          <a:schemeClr val="tx1"/>
                        </a:solidFill>
                        <a:effectLst/>
                        <a:latin typeface="Times New Roman" panose="02020603050405020304" pitchFamily="18" charset="0"/>
                        <a:cs typeface="Times New Roman" panose="02020603050405020304" pitchFamily="18" charset="0"/>
                      </a:endParaRPr>
                    </a:p>
                    <a:p>
                      <a:pPr algn="l" fontAlgn="ctr"/>
                      <a:r>
                        <a:rPr lang="vi-VN" sz="2000" b="1" u="none" strike="noStrike" dirty="0">
                          <a:solidFill>
                            <a:schemeClr val="tx1"/>
                          </a:solidFill>
                          <a:effectLst/>
                          <a:latin typeface="Times New Roman" panose="02020603050405020304" pitchFamily="18" charset="0"/>
                          <a:cs typeface="Times New Roman" panose="02020603050405020304" pitchFamily="18" charset="0"/>
                        </a:rPr>
                        <a:t>Dương Hồng Ánh</a:t>
                      </a:r>
                      <a:endParaRPr lang="vi-VN" sz="2000" b="1" i="0" u="none" strike="noStrike" dirty="0">
                        <a:solidFill>
                          <a:schemeClr val="tx1"/>
                        </a:solidFill>
                        <a:effectLst/>
                        <a:latin typeface="Times New Roman" panose="02020603050405020304" pitchFamily="18" charset="0"/>
                        <a:cs typeface="Times New Roman" panose="02020603050405020304" pitchFamily="18" charset="0"/>
                      </a:endParaRPr>
                    </a:p>
                    <a:p>
                      <a:pPr algn="l" fontAlgn="ctr"/>
                      <a:r>
                        <a:rPr lang="vi-VN" sz="2000" b="1" u="none" strike="noStrike" dirty="0">
                          <a:solidFill>
                            <a:schemeClr val="tx1"/>
                          </a:solidFill>
                          <a:effectLst/>
                          <a:latin typeface="Times New Roman" panose="02020603050405020304" pitchFamily="18" charset="0"/>
                          <a:cs typeface="Times New Roman" panose="02020603050405020304" pitchFamily="18" charset="0"/>
                        </a:rPr>
                        <a:t>Trịnh Phương Ánh</a:t>
                      </a:r>
                      <a:endParaRPr lang="vi-VN" sz="2000" b="1" i="0" u="none" strike="noStrike" dirty="0">
                        <a:solidFill>
                          <a:schemeClr val="tx1"/>
                        </a:solidFill>
                        <a:effectLst/>
                        <a:latin typeface="Times New Roman" panose="02020603050405020304" pitchFamily="18" charset="0"/>
                        <a:cs typeface="Times New Roman" panose="02020603050405020304" pitchFamily="18" charset="0"/>
                      </a:endParaRPr>
                    </a:p>
                    <a:p>
                      <a:pPr algn="l" fontAlgn="ctr"/>
                      <a:r>
                        <a:rPr lang="en-US" sz="2000" b="1" u="none" strike="noStrike" dirty="0">
                          <a:solidFill>
                            <a:schemeClr val="tx1"/>
                          </a:solidFill>
                          <a:effectLst/>
                          <a:latin typeface="Times New Roman" panose="02020603050405020304" pitchFamily="18" charset="0"/>
                          <a:cs typeface="Times New Roman" panose="02020603050405020304" pitchFamily="18" charset="0"/>
                        </a:rPr>
                        <a:t>Hoàng </a:t>
                      </a:r>
                      <a:r>
                        <a:rPr lang="en-US" sz="2000" b="1" u="none" strike="noStrike" dirty="0" err="1">
                          <a:solidFill>
                            <a:schemeClr val="tx1"/>
                          </a:solidFill>
                          <a:effectLst/>
                          <a:latin typeface="Times New Roman" panose="02020603050405020304" pitchFamily="18" charset="0"/>
                          <a:cs typeface="Times New Roman" panose="02020603050405020304" pitchFamily="18" charset="0"/>
                        </a:rPr>
                        <a:t>Ngọc</a:t>
                      </a:r>
                      <a:r>
                        <a:rPr lang="en-US" sz="2000" b="1" u="none" strike="noStrike" dirty="0">
                          <a:solidFill>
                            <a:schemeClr val="tx1"/>
                          </a:solidFill>
                          <a:effectLst/>
                          <a:latin typeface="Times New Roman" panose="02020603050405020304" pitchFamily="18" charset="0"/>
                          <a:cs typeface="Times New Roman" panose="02020603050405020304" pitchFamily="18" charset="0"/>
                        </a:rPr>
                        <a:t> </a:t>
                      </a:r>
                      <a:r>
                        <a:rPr lang="en-US" sz="2000" b="1" u="none" strike="noStrike" dirty="0" err="1">
                          <a:solidFill>
                            <a:schemeClr val="tx1"/>
                          </a:solidFill>
                          <a:effectLst/>
                          <a:latin typeface="Times New Roman" panose="02020603050405020304" pitchFamily="18" charset="0"/>
                          <a:cs typeface="Times New Roman" panose="02020603050405020304" pitchFamily="18" charset="0"/>
                        </a:rPr>
                        <a:t>Duy</a:t>
                      </a:r>
                      <a:r>
                        <a:rPr lang="en-US" sz="2000" b="1" u="none" strike="noStrike" dirty="0">
                          <a:solidFill>
                            <a:schemeClr val="tx1"/>
                          </a:solidFill>
                          <a:effectLst/>
                          <a:latin typeface="Times New Roman" panose="02020603050405020304" pitchFamily="18" charset="0"/>
                          <a:cs typeface="Times New Roman" panose="02020603050405020304" pitchFamily="18" charset="0"/>
                        </a:rPr>
                        <a:t> (Presenter)</a:t>
                      </a:r>
                      <a:endParaRPr lang="en-US" sz="2000" b="1" i="0" u="none" strike="noStrike" dirty="0">
                        <a:solidFill>
                          <a:schemeClr val="tx1"/>
                        </a:solidFill>
                        <a:effectLst/>
                        <a:latin typeface="Times New Roman" panose="02020603050405020304" pitchFamily="18" charset="0"/>
                        <a:cs typeface="Times New Roman" panose="02020603050405020304" pitchFamily="18" charset="0"/>
                      </a:endParaRPr>
                    </a:p>
                    <a:p>
                      <a:pPr algn="l" fontAlgn="ctr"/>
                      <a:r>
                        <a:rPr lang="en-US" sz="2000" b="1" i="0" u="none" strike="noStrike" dirty="0" err="1">
                          <a:solidFill>
                            <a:schemeClr val="tx1"/>
                          </a:solidFill>
                          <a:effectLst/>
                          <a:latin typeface="Times New Roman" panose="02020603050405020304" pitchFamily="18" charset="0"/>
                          <a:cs typeface="Times New Roman" panose="02020603050405020304" pitchFamily="18" charset="0"/>
                        </a:rPr>
                        <a:t>Nông</a:t>
                      </a:r>
                      <a:r>
                        <a:rPr lang="en-US" sz="2000" b="1" i="0" u="none" strike="noStrike" dirty="0">
                          <a:solidFill>
                            <a:schemeClr val="tx1"/>
                          </a:solidFill>
                          <a:effectLst/>
                          <a:latin typeface="Times New Roman" panose="02020603050405020304" pitchFamily="18" charset="0"/>
                          <a:cs typeface="Times New Roman" panose="02020603050405020304" pitchFamily="18" charset="0"/>
                        </a:rPr>
                        <a:t> Minh </a:t>
                      </a:r>
                      <a:r>
                        <a:rPr lang="en-US" sz="2000" b="1" i="0" u="none" strike="noStrike" dirty="0" err="1">
                          <a:solidFill>
                            <a:schemeClr val="tx1"/>
                          </a:solidFill>
                          <a:effectLst/>
                          <a:latin typeface="Times New Roman" panose="02020603050405020304" pitchFamily="18" charset="0"/>
                          <a:cs typeface="Times New Roman" panose="02020603050405020304" pitchFamily="18" charset="0"/>
                        </a:rPr>
                        <a:t>Quý</a:t>
                      </a:r>
                      <a:endParaRPr lang="en-US" sz="2000" b="1" i="0" u="none" strike="noStrike" dirty="0">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en-US" sz="2000" b="1" u="none" strike="noStrike" dirty="0" err="1">
                          <a:solidFill>
                            <a:schemeClr val="tx1"/>
                          </a:solidFill>
                          <a:effectLst/>
                          <a:latin typeface="Times New Roman" panose="02020603050405020304" pitchFamily="18" charset="0"/>
                          <a:cs typeface="Times New Roman" panose="02020603050405020304" pitchFamily="18" charset="0"/>
                        </a:rPr>
                        <a:t>Vũ</a:t>
                      </a:r>
                      <a:r>
                        <a:rPr lang="en-US" sz="2000" b="1" u="none" strike="noStrike" dirty="0">
                          <a:solidFill>
                            <a:schemeClr val="tx1"/>
                          </a:solidFill>
                          <a:effectLst/>
                          <a:latin typeface="Times New Roman" panose="02020603050405020304" pitchFamily="18" charset="0"/>
                          <a:cs typeface="Times New Roman" panose="02020603050405020304" pitchFamily="18" charset="0"/>
                        </a:rPr>
                        <a:t> </a:t>
                      </a:r>
                      <a:r>
                        <a:rPr lang="en-US" sz="2000" b="1" u="none" strike="noStrike" dirty="0" err="1">
                          <a:solidFill>
                            <a:schemeClr val="tx1"/>
                          </a:solidFill>
                          <a:effectLst/>
                          <a:latin typeface="Times New Roman" panose="02020603050405020304" pitchFamily="18" charset="0"/>
                          <a:cs typeface="Times New Roman" panose="02020603050405020304" pitchFamily="18" charset="0"/>
                        </a:rPr>
                        <a:t>Yến</a:t>
                      </a:r>
                      <a:r>
                        <a:rPr lang="en-US" sz="2000" b="1" u="none" strike="noStrike" dirty="0">
                          <a:solidFill>
                            <a:schemeClr val="tx1"/>
                          </a:solidFill>
                          <a:effectLst/>
                          <a:latin typeface="Times New Roman" panose="02020603050405020304" pitchFamily="18" charset="0"/>
                          <a:cs typeface="Times New Roman" panose="02020603050405020304" pitchFamily="18" charset="0"/>
                        </a:rPr>
                        <a:t> </a:t>
                      </a:r>
                      <a:r>
                        <a:rPr lang="en-US" sz="2000" b="1" u="none" strike="noStrike" dirty="0" err="1">
                          <a:solidFill>
                            <a:schemeClr val="tx1"/>
                          </a:solidFill>
                          <a:effectLst/>
                          <a:latin typeface="Times New Roman" panose="02020603050405020304" pitchFamily="18" charset="0"/>
                          <a:cs typeface="Times New Roman" panose="02020603050405020304" pitchFamily="18" charset="0"/>
                        </a:rPr>
                        <a:t>Nhi</a:t>
                      </a:r>
                      <a:endParaRPr lang="en-US" sz="2000" b="1" i="0" u="none" strike="noStrike" dirty="0">
                        <a:solidFill>
                          <a:schemeClr val="tx1"/>
                        </a:solidFill>
                        <a:effectLst/>
                        <a:latin typeface="Times New Roman" panose="02020603050405020304" pitchFamily="18" charset="0"/>
                        <a:cs typeface="Times New Roman" panose="02020603050405020304" pitchFamily="18" charset="0"/>
                      </a:endParaRPr>
                    </a:p>
                  </a:txBody>
                  <a:tcPr marL="9525" marR="9525" marT="9525" marB="0" anchor="ctr"/>
                </a:tc>
                <a:extLst>
                  <a:ext uri="{0D108BD9-81ED-4DB2-BD59-A6C34878D82A}">
                    <a16:rowId xmlns:a16="http://schemas.microsoft.com/office/drawing/2014/main" val="1549946927"/>
                  </a:ext>
                </a:extLst>
              </a:tr>
            </a:tbl>
          </a:graphicData>
        </a:graphic>
      </p:graphicFrame>
      <p:sp>
        <p:nvSpPr>
          <p:cNvPr id="9" name="TextBox 8">
            <a:extLst>
              <a:ext uri="{FF2B5EF4-FFF2-40B4-BE49-F238E27FC236}">
                <a16:creationId xmlns:a16="http://schemas.microsoft.com/office/drawing/2014/main" id="{79223FD4-A287-4CF0-B452-B6ADFDB47B2E}"/>
              </a:ext>
            </a:extLst>
          </p:cNvPr>
          <p:cNvSpPr txBox="1"/>
          <p:nvPr/>
        </p:nvSpPr>
        <p:spPr>
          <a:xfrm>
            <a:off x="3782165" y="4130028"/>
            <a:ext cx="1408730" cy="400110"/>
          </a:xfrm>
          <a:prstGeom prst="rect">
            <a:avLst/>
          </a:prstGeom>
          <a:noFill/>
        </p:spPr>
        <p:txBody>
          <a:bodyPr wrap="square" rtlCol="0">
            <a:spAutoFit/>
          </a:bodyPr>
          <a:lstStyle/>
          <a:p>
            <a:pPr algn="ctr"/>
            <a:r>
              <a:rPr lang="en-US" sz="2000" b="1" dirty="0"/>
              <a:t>GROUP 3</a:t>
            </a:r>
            <a:endParaRPr lang="en-US" sz="2000" b="1" dirty="0">
              <a:latin typeface="Segoe UI Variable Display Semib" pitchFamily="2" charset="0"/>
              <a:ea typeface="SimSun" panose="02010600030101010101" pitchFamily="2" charset="-122"/>
            </a:endParaRPr>
          </a:p>
        </p:txBody>
      </p:sp>
    </p:spTree>
    <p:extLst>
      <p:ext uri="{BB962C8B-B14F-4D97-AF65-F5344CB8AC3E}">
        <p14:creationId xmlns:p14="http://schemas.microsoft.com/office/powerpoint/2010/main" val="5894177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361CE5D-E70F-4502-B3D5-96356975D9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47103" y="3534055"/>
            <a:ext cx="3614928" cy="2647652"/>
          </a:xfrm>
          <a:prstGeom prst="rect">
            <a:avLst/>
          </a:prstGeom>
          <a:ln>
            <a:noFill/>
          </a:ln>
          <a:effectLst>
            <a:softEdge rad="112500"/>
          </a:effectLst>
        </p:spPr>
      </p:pic>
      <p:pic>
        <p:nvPicPr>
          <p:cNvPr id="7" name="Picture 6">
            <a:extLst>
              <a:ext uri="{FF2B5EF4-FFF2-40B4-BE49-F238E27FC236}">
                <a16:creationId xmlns:a16="http://schemas.microsoft.com/office/drawing/2014/main" id="{184964F1-EEDA-403D-9F8B-D1703C96FB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238500" y="0"/>
            <a:ext cx="2857500" cy="3429000"/>
          </a:xfrm>
          <a:prstGeom prst="rect">
            <a:avLst/>
          </a:prstGeom>
          <a:ln>
            <a:noFill/>
          </a:ln>
          <a:effectLst>
            <a:softEdge rad="112500"/>
          </a:effectLst>
        </p:spPr>
      </p:pic>
      <p:sp>
        <p:nvSpPr>
          <p:cNvPr id="8" name="TextBox 7">
            <a:extLst>
              <a:ext uri="{FF2B5EF4-FFF2-40B4-BE49-F238E27FC236}">
                <a16:creationId xmlns:a16="http://schemas.microsoft.com/office/drawing/2014/main" id="{A9BFD974-DCA7-4707-8312-7A0B94B9EBF1}"/>
              </a:ext>
            </a:extLst>
          </p:cNvPr>
          <p:cNvSpPr txBox="1"/>
          <p:nvPr/>
        </p:nvSpPr>
        <p:spPr>
          <a:xfrm>
            <a:off x="490329" y="182386"/>
            <a:ext cx="2881521" cy="2246769"/>
          </a:xfrm>
          <a:prstGeom prst="rect">
            <a:avLst/>
          </a:prstGeom>
          <a:noFill/>
        </p:spPr>
        <p:txBody>
          <a:bodyPr wrap="square" rtlCol="0">
            <a:spAutoFit/>
          </a:bodyPr>
          <a:lstStyle/>
          <a:p>
            <a:pPr algn="ctr"/>
            <a:r>
              <a:rPr lang="en-US" sz="2000" b="1" dirty="0">
                <a:solidFill>
                  <a:schemeClr val="accent6">
                    <a:lumMod val="75000"/>
                  </a:schemeClr>
                </a:solidFill>
              </a:rPr>
              <a:t>SELECTION OF RAW MATERIALS</a:t>
            </a:r>
            <a:endParaRPr lang="en-US" sz="2000" dirty="0">
              <a:solidFill>
                <a:schemeClr val="accent6">
                  <a:lumMod val="75000"/>
                </a:schemeClr>
              </a:solidFill>
            </a:endParaRPr>
          </a:p>
          <a:p>
            <a:pPr marL="342900" indent="-342900">
              <a:buFont typeface="Arial" panose="020B0604020202020204" pitchFamily="34" charset="0"/>
              <a:buChar char="•"/>
            </a:pPr>
            <a:r>
              <a:rPr lang="en-US" sz="2000" dirty="0"/>
              <a:t>Ensure proper weight and internal quality.</a:t>
            </a:r>
          </a:p>
          <a:p>
            <a:pPr marL="342900" indent="-342900">
              <a:buFont typeface="Arial" panose="020B0604020202020204" pitchFamily="34" charset="0"/>
              <a:buChar char="•"/>
            </a:pPr>
            <a:r>
              <a:rPr lang="en-US" sz="2000" dirty="0"/>
              <a:t>Avoid factors that may negatively impact the input materials.</a:t>
            </a:r>
          </a:p>
        </p:txBody>
      </p:sp>
      <p:sp>
        <p:nvSpPr>
          <p:cNvPr id="2" name="Rectangle 1">
            <a:extLst>
              <a:ext uri="{FF2B5EF4-FFF2-40B4-BE49-F238E27FC236}">
                <a16:creationId xmlns:a16="http://schemas.microsoft.com/office/drawing/2014/main" id="{D58E4E8E-C0F0-4B04-BACB-EF05C310353F}"/>
              </a:ext>
            </a:extLst>
          </p:cNvPr>
          <p:cNvSpPr/>
          <p:nvPr/>
        </p:nvSpPr>
        <p:spPr>
          <a:xfrm>
            <a:off x="6300333" y="800606"/>
            <a:ext cx="2762038" cy="830997"/>
          </a:xfrm>
          <a:prstGeom prst="rect">
            <a:avLst/>
          </a:prstGeom>
        </p:spPr>
        <p:txBody>
          <a:bodyPr wrap="none">
            <a:spAutoFit/>
          </a:bodyPr>
          <a:lstStyle/>
          <a:p>
            <a:pPr algn="ctr"/>
            <a:r>
              <a:rPr lang="en-US" sz="2400" b="1" dirty="0">
                <a:solidFill>
                  <a:schemeClr val="accent6">
                    <a:lumMod val="75000"/>
                  </a:schemeClr>
                </a:solidFill>
              </a:rPr>
              <a:t>JUICING WITH </a:t>
            </a:r>
          </a:p>
          <a:p>
            <a:pPr algn="ctr"/>
            <a:r>
              <a:rPr lang="en-US" sz="2400" b="1" dirty="0">
                <a:solidFill>
                  <a:schemeClr val="accent6">
                    <a:lumMod val="75000"/>
                  </a:schemeClr>
                </a:solidFill>
              </a:rPr>
              <a:t>A HYDRAULIC PRESS</a:t>
            </a:r>
          </a:p>
        </p:txBody>
      </p:sp>
      <p:pic>
        <p:nvPicPr>
          <p:cNvPr id="10" name="Picture 9">
            <a:extLst>
              <a:ext uri="{FF2B5EF4-FFF2-40B4-BE49-F238E27FC236}">
                <a16:creationId xmlns:a16="http://schemas.microsoft.com/office/drawing/2014/main" id="{6F332782-69F1-43BA-8078-160DBB7518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214593" y="142351"/>
            <a:ext cx="2716694" cy="2676939"/>
          </a:xfrm>
          <a:prstGeom prst="rect">
            <a:avLst/>
          </a:prstGeom>
        </p:spPr>
      </p:pic>
      <p:pic>
        <p:nvPicPr>
          <p:cNvPr id="11" name="Picture 10">
            <a:extLst>
              <a:ext uri="{FF2B5EF4-FFF2-40B4-BE49-F238E27FC236}">
                <a16:creationId xmlns:a16="http://schemas.microsoft.com/office/drawing/2014/main" id="{6EEF90AB-4415-4BAD-85C3-480881228FEA}"/>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3257681"/>
            <a:ext cx="2928730" cy="3200400"/>
          </a:xfrm>
          <a:prstGeom prst="rect">
            <a:avLst/>
          </a:prstGeom>
        </p:spPr>
      </p:pic>
      <p:sp>
        <p:nvSpPr>
          <p:cNvPr id="5" name="Rectangle 4">
            <a:extLst>
              <a:ext uri="{FF2B5EF4-FFF2-40B4-BE49-F238E27FC236}">
                <a16:creationId xmlns:a16="http://schemas.microsoft.com/office/drawing/2014/main" id="{24216D7E-9927-44F6-8234-9B3E21514B61}"/>
              </a:ext>
            </a:extLst>
          </p:cNvPr>
          <p:cNvSpPr/>
          <p:nvPr/>
        </p:nvSpPr>
        <p:spPr>
          <a:xfrm>
            <a:off x="2928730" y="3688717"/>
            <a:ext cx="3614928" cy="2492990"/>
          </a:xfrm>
          <a:prstGeom prst="rect">
            <a:avLst/>
          </a:prstGeom>
        </p:spPr>
        <p:txBody>
          <a:bodyPr wrap="square">
            <a:spAutoFit/>
          </a:bodyPr>
          <a:lstStyle/>
          <a:p>
            <a:pPr algn="ctr"/>
            <a:r>
              <a:rPr lang="en-US" sz="2400" b="1" dirty="0">
                <a:solidFill>
                  <a:schemeClr val="accent6">
                    <a:lumMod val="75000"/>
                  </a:schemeClr>
                </a:solidFill>
              </a:rPr>
              <a:t>ENZYME TREATMENT PROCESS</a:t>
            </a:r>
          </a:p>
          <a:p>
            <a:r>
              <a:rPr lang="en-US" dirty="0"/>
              <a:t>Cloudy Juice Due to natural Pectic Substances</a:t>
            </a:r>
          </a:p>
          <a:p>
            <a:pPr>
              <a:buFont typeface="Arial" panose="020B0604020202020204" pitchFamily="34" charset="0"/>
              <a:buChar char="•"/>
            </a:pPr>
            <a:r>
              <a:rPr lang="en-US" dirty="0"/>
              <a:t>Solution: Use </a:t>
            </a:r>
            <a:r>
              <a:rPr lang="en-US" b="1" dirty="0"/>
              <a:t>pectinase enzyme</a:t>
            </a:r>
            <a:r>
              <a:rPr lang="en-US" dirty="0"/>
              <a:t> to break down pectic substances, resulting in clearer juice and improved shelf life.</a:t>
            </a:r>
          </a:p>
        </p:txBody>
      </p:sp>
      <p:sp>
        <p:nvSpPr>
          <p:cNvPr id="12" name="Rectangle 11">
            <a:extLst>
              <a:ext uri="{FF2B5EF4-FFF2-40B4-BE49-F238E27FC236}">
                <a16:creationId xmlns:a16="http://schemas.microsoft.com/office/drawing/2014/main" id="{C515E3BE-652B-41C3-AB4B-DDBBF7FE1C88}"/>
              </a:ext>
            </a:extLst>
          </p:cNvPr>
          <p:cNvSpPr/>
          <p:nvPr/>
        </p:nvSpPr>
        <p:spPr>
          <a:xfrm>
            <a:off x="8765476" y="3875743"/>
            <a:ext cx="3614928" cy="1846659"/>
          </a:xfrm>
          <a:prstGeom prst="rect">
            <a:avLst/>
          </a:prstGeom>
        </p:spPr>
        <p:txBody>
          <a:bodyPr wrap="square">
            <a:spAutoFit/>
          </a:bodyPr>
          <a:lstStyle/>
          <a:p>
            <a:pPr algn="ctr"/>
            <a:r>
              <a:rPr lang="en-US" sz="2400" b="1" dirty="0">
                <a:solidFill>
                  <a:schemeClr val="accent6">
                    <a:lumMod val="75000"/>
                  </a:schemeClr>
                </a:solidFill>
              </a:rPr>
              <a:t>FILLING AND BOTTLING</a:t>
            </a:r>
            <a:br>
              <a:rPr lang="en-US" dirty="0"/>
            </a:br>
            <a:r>
              <a:rPr lang="en-US" dirty="0"/>
              <a:t>The grapefruit juice will be poured into bottles or containers using professional </a:t>
            </a:r>
            <a:r>
              <a:rPr lang="en-US" b="1" dirty="0"/>
              <a:t>liquid packaging machines</a:t>
            </a:r>
            <a:r>
              <a:rPr lang="en-US" dirty="0"/>
              <a:t> with pre-set volume settings on the machine.</a:t>
            </a:r>
          </a:p>
        </p:txBody>
      </p:sp>
    </p:spTree>
    <p:extLst>
      <p:ext uri="{BB962C8B-B14F-4D97-AF65-F5344CB8AC3E}">
        <p14:creationId xmlns:p14="http://schemas.microsoft.com/office/powerpoint/2010/main" val="3362158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1A16BC-2A30-431A-B993-3891A42A4F9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4500" y="3534055"/>
            <a:ext cx="2857500" cy="3429000"/>
          </a:xfrm>
          <a:prstGeom prst="rect">
            <a:avLst/>
          </a:prstGeom>
          <a:ln>
            <a:noFill/>
          </a:ln>
          <a:effectLst>
            <a:softEdge rad="112500"/>
          </a:effectLst>
        </p:spPr>
      </p:pic>
      <p:pic>
        <p:nvPicPr>
          <p:cNvPr id="4" name="Picture 3">
            <a:extLst>
              <a:ext uri="{FF2B5EF4-FFF2-40B4-BE49-F238E27FC236}">
                <a16:creationId xmlns:a16="http://schemas.microsoft.com/office/drawing/2014/main" id="{3E12E138-2CE7-4EC2-B88F-F74030A28C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21" y="4315403"/>
            <a:ext cx="3614928" cy="2647652"/>
          </a:xfrm>
          <a:prstGeom prst="rect">
            <a:avLst/>
          </a:prstGeom>
          <a:ln>
            <a:noFill/>
          </a:ln>
          <a:effectLst>
            <a:softEdge rad="112500"/>
          </a:effectLst>
        </p:spPr>
      </p:pic>
      <p:sp>
        <p:nvSpPr>
          <p:cNvPr id="2" name="Rectangle 1">
            <a:extLst>
              <a:ext uri="{FF2B5EF4-FFF2-40B4-BE49-F238E27FC236}">
                <a16:creationId xmlns:a16="http://schemas.microsoft.com/office/drawing/2014/main" id="{82461E56-8010-4054-A1E5-0F59FA543F27}"/>
              </a:ext>
            </a:extLst>
          </p:cNvPr>
          <p:cNvSpPr/>
          <p:nvPr/>
        </p:nvSpPr>
        <p:spPr>
          <a:xfrm>
            <a:off x="833437" y="1122819"/>
            <a:ext cx="9929813" cy="3785652"/>
          </a:xfrm>
          <a:prstGeom prst="rect">
            <a:avLst/>
          </a:prstGeom>
        </p:spPr>
        <p:txBody>
          <a:bodyPr wrap="square">
            <a:spAutoFit/>
          </a:bodyPr>
          <a:lstStyle/>
          <a:p>
            <a:pPr algn="just">
              <a:buFont typeface="+mj-lt"/>
              <a:buAutoNum type="arabicPeriod"/>
            </a:pPr>
            <a:r>
              <a:rPr lang="en-US" sz="2000" b="1" dirty="0"/>
              <a:t>Build Brand Presence on Social Platforms: </a:t>
            </a:r>
            <a:r>
              <a:rPr lang="en-US" sz="2000" dirty="0"/>
              <a:t>Leverage social media platforms to create a recognizable and engaging brand image.</a:t>
            </a:r>
          </a:p>
          <a:p>
            <a:pPr algn="just">
              <a:buFont typeface="+mj-lt"/>
              <a:buAutoNum type="arabicPeriod"/>
            </a:pPr>
            <a:r>
              <a:rPr lang="en-US" sz="2000" b="1" dirty="0"/>
              <a:t>Promotional and Marketing Activities: </a:t>
            </a:r>
            <a:r>
              <a:rPr lang="en-US" sz="2000" dirty="0"/>
              <a:t>Offer discounts, promotions, and vouchers to attract buyers, tapping into consumer psychology.</a:t>
            </a:r>
          </a:p>
          <a:p>
            <a:pPr algn="just">
              <a:buFont typeface="+mj-lt"/>
              <a:buAutoNum type="arabicPeriod"/>
            </a:pPr>
            <a:r>
              <a:rPr lang="en-US" sz="2000" b="1" dirty="0"/>
              <a:t>Product Awareness Campaigns: </a:t>
            </a:r>
            <a:r>
              <a:rPr lang="en-US" sz="2000" dirty="0"/>
              <a:t>Organize events to promote the product, highlighting its benefits for both consumers and producers.</a:t>
            </a:r>
          </a:p>
          <a:p>
            <a:pPr algn="just">
              <a:buFont typeface="+mj-lt"/>
              <a:buAutoNum type="arabicPeriod"/>
            </a:pPr>
            <a:r>
              <a:rPr lang="en-US" sz="2000" b="1" dirty="0"/>
              <a:t>Customer Engagement and Networking:</a:t>
            </a:r>
            <a:endParaRPr lang="en-US" sz="2000" dirty="0"/>
          </a:p>
          <a:p>
            <a:pPr marL="742950" lvl="1" indent="-285750" algn="just">
              <a:buFont typeface="+mj-lt"/>
              <a:buAutoNum type="arabicPeriod"/>
            </a:pPr>
            <a:r>
              <a:rPr lang="en-US" sz="2000" dirty="0"/>
              <a:t>Encourage referrals and build relationships with acquaintances to grow the customer base.</a:t>
            </a:r>
          </a:p>
          <a:p>
            <a:pPr marL="742950" lvl="1" indent="-285750" algn="just">
              <a:buFont typeface="+mj-lt"/>
              <a:buAutoNum type="arabicPeriod"/>
            </a:pPr>
            <a:r>
              <a:rPr lang="en-US" sz="2000" dirty="0"/>
              <a:t>Retain loyal customers while identifying potential ones to expand the product's reach.</a:t>
            </a:r>
          </a:p>
          <a:p>
            <a:pPr algn="just">
              <a:buFont typeface="+mj-lt"/>
              <a:buAutoNum type="arabicPeriod"/>
            </a:pPr>
            <a:r>
              <a:rPr lang="en-US" sz="2000" b="1" dirty="0"/>
              <a:t>Discount and Loyalty Programs: </a:t>
            </a:r>
            <a:r>
              <a:rPr lang="en-US" sz="2000" dirty="0"/>
              <a:t>Introduce promotions like 10%-20% off, "Buy 2, Get 1 Free," or loyalty discounts for bulk purchases and frequent buyers.</a:t>
            </a:r>
          </a:p>
        </p:txBody>
      </p:sp>
      <p:sp>
        <p:nvSpPr>
          <p:cNvPr id="3" name="Rectangle 2">
            <a:extLst>
              <a:ext uri="{FF2B5EF4-FFF2-40B4-BE49-F238E27FC236}">
                <a16:creationId xmlns:a16="http://schemas.microsoft.com/office/drawing/2014/main" id="{04B54CBA-83A9-454F-835C-BC26C4EE3DD0}"/>
              </a:ext>
            </a:extLst>
          </p:cNvPr>
          <p:cNvSpPr/>
          <p:nvPr/>
        </p:nvSpPr>
        <p:spPr>
          <a:xfrm>
            <a:off x="585788" y="382012"/>
            <a:ext cx="2612318" cy="461665"/>
          </a:xfrm>
          <a:prstGeom prst="rect">
            <a:avLst/>
          </a:prstGeom>
        </p:spPr>
        <p:txBody>
          <a:bodyPr wrap="none">
            <a:spAutoFit/>
          </a:bodyPr>
          <a:lstStyle/>
          <a:p>
            <a:r>
              <a:rPr lang="en-US" sz="2400" b="1" dirty="0">
                <a:solidFill>
                  <a:schemeClr val="accent1">
                    <a:lumMod val="75000"/>
                  </a:schemeClr>
                </a:solidFill>
              </a:rPr>
              <a:t> (4) Marketing Plan</a:t>
            </a:r>
            <a:endParaRPr lang="en-US" sz="2400" dirty="0">
              <a:solidFill>
                <a:schemeClr val="accent1">
                  <a:lumMod val="75000"/>
                </a:schemeClr>
              </a:solidFill>
            </a:endParaRPr>
          </a:p>
        </p:txBody>
      </p:sp>
    </p:spTree>
    <p:extLst>
      <p:ext uri="{BB962C8B-B14F-4D97-AF65-F5344CB8AC3E}">
        <p14:creationId xmlns:p14="http://schemas.microsoft.com/office/powerpoint/2010/main" val="15308383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8036CB4-FB52-4FDD-9440-237AB71D08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4500" y="3534055"/>
            <a:ext cx="2857500" cy="3429000"/>
          </a:xfrm>
          <a:prstGeom prst="rect">
            <a:avLst/>
          </a:prstGeom>
          <a:ln>
            <a:noFill/>
          </a:ln>
          <a:effectLst>
            <a:softEdge rad="112500"/>
          </a:effectLst>
        </p:spPr>
      </p:pic>
      <p:pic>
        <p:nvPicPr>
          <p:cNvPr id="6" name="Picture 5">
            <a:extLst>
              <a:ext uri="{FF2B5EF4-FFF2-40B4-BE49-F238E27FC236}">
                <a16:creationId xmlns:a16="http://schemas.microsoft.com/office/drawing/2014/main" id="{F41BF811-C2DE-44D2-A7A0-B621E7BDD9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21" y="4315403"/>
            <a:ext cx="3614928" cy="2647652"/>
          </a:xfrm>
          <a:prstGeom prst="rect">
            <a:avLst/>
          </a:prstGeom>
          <a:ln>
            <a:noFill/>
          </a:ln>
          <a:effectLst>
            <a:softEdge rad="112500"/>
          </a:effectLst>
        </p:spPr>
      </p:pic>
      <p:sp>
        <p:nvSpPr>
          <p:cNvPr id="4" name="Rectangle 3">
            <a:extLst>
              <a:ext uri="{FF2B5EF4-FFF2-40B4-BE49-F238E27FC236}">
                <a16:creationId xmlns:a16="http://schemas.microsoft.com/office/drawing/2014/main" id="{D2BC983E-2079-4B46-A45E-3FC2E8E58AEC}"/>
              </a:ext>
            </a:extLst>
          </p:cNvPr>
          <p:cNvSpPr/>
          <p:nvPr/>
        </p:nvSpPr>
        <p:spPr>
          <a:xfrm>
            <a:off x="350893" y="286822"/>
            <a:ext cx="5636864" cy="523220"/>
          </a:xfrm>
          <a:prstGeom prst="rect">
            <a:avLst/>
          </a:prstGeom>
        </p:spPr>
        <p:txBody>
          <a:bodyPr wrap="none">
            <a:spAutoFit/>
          </a:bodyPr>
          <a:lstStyle/>
          <a:p>
            <a:r>
              <a:rPr lang="en-US" sz="2800" b="1" dirty="0"/>
              <a:t>IV. PROS AND CONS OF THE PROJECT</a:t>
            </a:r>
          </a:p>
        </p:txBody>
      </p:sp>
      <p:sp>
        <p:nvSpPr>
          <p:cNvPr id="2" name="Rectangle 1">
            <a:extLst>
              <a:ext uri="{FF2B5EF4-FFF2-40B4-BE49-F238E27FC236}">
                <a16:creationId xmlns:a16="http://schemas.microsoft.com/office/drawing/2014/main" id="{6D190F2C-AAAF-47A3-B0CA-F732EB72AF60}"/>
              </a:ext>
            </a:extLst>
          </p:cNvPr>
          <p:cNvSpPr/>
          <p:nvPr/>
        </p:nvSpPr>
        <p:spPr>
          <a:xfrm>
            <a:off x="705378" y="859065"/>
            <a:ext cx="10564757" cy="5139869"/>
          </a:xfrm>
          <a:prstGeom prst="rect">
            <a:avLst/>
          </a:prstGeom>
        </p:spPr>
        <p:txBody>
          <a:bodyPr wrap="square">
            <a:spAutoFit/>
          </a:bodyPr>
          <a:lstStyle/>
          <a:p>
            <a:pPr algn="just"/>
            <a:r>
              <a:rPr lang="en-US" sz="2800" b="1" u="sng" dirty="0">
                <a:solidFill>
                  <a:srgbClr val="FF0000"/>
                </a:solidFill>
              </a:rPr>
              <a:t>Pros:</a:t>
            </a:r>
          </a:p>
          <a:p>
            <a:pPr algn="just">
              <a:buFont typeface="+mj-lt"/>
              <a:buAutoNum type="arabicPeriod"/>
            </a:pPr>
            <a:r>
              <a:rPr lang="en-US" sz="2000" b="1" dirty="0"/>
              <a:t>Abundance of High-Quality Raw Materials: </a:t>
            </a:r>
            <a:r>
              <a:rPr lang="en-US" sz="2000" dirty="0"/>
              <a:t>Tuyen Quang province is known for its pomelo cultivation, providing an ample supply of fresh, high-quality fruit, including specialty varieties like green-skinned pomelos.</a:t>
            </a:r>
          </a:p>
          <a:p>
            <a:pPr algn="just">
              <a:buFont typeface="+mj-lt"/>
              <a:buAutoNum type="arabicPeriod"/>
            </a:pPr>
            <a:r>
              <a:rPr lang="en-US" sz="2000" b="1" dirty="0"/>
              <a:t>Health Benefits of the Product: </a:t>
            </a:r>
            <a:r>
              <a:rPr lang="en-US" sz="2000" dirty="0"/>
              <a:t>Pomelo juice is rich in nutrients such as Vitamin C, antioxidants, and other essential vitamins, appealing to health-conscious consumers.</a:t>
            </a:r>
          </a:p>
          <a:p>
            <a:pPr algn="just">
              <a:buFont typeface="+mj-lt"/>
              <a:buAutoNum type="arabicPeriod"/>
            </a:pPr>
            <a:r>
              <a:rPr lang="en-US" sz="2000" b="1" dirty="0"/>
              <a:t>Market Potential: </a:t>
            </a:r>
            <a:r>
              <a:rPr lang="en-US" sz="2000" dirty="0"/>
              <a:t>Increasing demand for healthy and natural beverages aligns with the global trend toward wellness and sustainable living.</a:t>
            </a:r>
          </a:p>
          <a:p>
            <a:pPr algn="just">
              <a:buFont typeface="+mj-lt"/>
              <a:buAutoNum type="arabicPeriod"/>
            </a:pPr>
            <a:r>
              <a:rPr lang="en-US" sz="2000" b="1" dirty="0"/>
              <a:t>Regional Specialty Appeal: </a:t>
            </a:r>
            <a:r>
              <a:rPr lang="en-US" sz="2000" dirty="0"/>
              <a:t>Bottled pomelo juice can be marketed as a regional specialty, adding cultural and economic value to the product.</a:t>
            </a:r>
          </a:p>
          <a:p>
            <a:pPr algn="just">
              <a:buFont typeface="+mj-lt"/>
              <a:buAutoNum type="arabicPeriod"/>
            </a:pPr>
            <a:r>
              <a:rPr lang="en-US" sz="2000" b="1" dirty="0"/>
              <a:t>Environmental Sustainability: </a:t>
            </a:r>
            <a:r>
              <a:rPr lang="en-US" sz="2000" dirty="0"/>
              <a:t>Utilizing locally grown pomelos supports sustainable agriculture and reduces the carbon footprint associated with transportation of raw materials.</a:t>
            </a:r>
          </a:p>
          <a:p>
            <a:pPr algn="just">
              <a:buFont typeface="+mj-lt"/>
              <a:buAutoNum type="arabicPeriod"/>
            </a:pPr>
            <a:r>
              <a:rPr lang="en-US" sz="2000" b="1" dirty="0"/>
              <a:t>Economic Development: </a:t>
            </a:r>
            <a:r>
              <a:rPr lang="en-US" sz="2000" dirty="0"/>
              <a:t>The project can boost the local economy by creating jobs for farmers, production workers, and distribution networks.</a:t>
            </a:r>
          </a:p>
          <a:p>
            <a:pPr algn="just">
              <a:buFont typeface="+mj-lt"/>
              <a:buAutoNum type="arabicPeriod"/>
            </a:pPr>
            <a:r>
              <a:rPr lang="en-US" sz="2000" b="1" dirty="0"/>
              <a:t>Technological Advantage: </a:t>
            </a:r>
            <a:r>
              <a:rPr lang="en-US" sz="2000" dirty="0"/>
              <a:t>Modern machinery, such as hydraulic presses and carbonation machines, ensures consistent quality and innovative product variations.</a:t>
            </a:r>
          </a:p>
        </p:txBody>
      </p:sp>
    </p:spTree>
    <p:extLst>
      <p:ext uri="{BB962C8B-B14F-4D97-AF65-F5344CB8AC3E}">
        <p14:creationId xmlns:p14="http://schemas.microsoft.com/office/powerpoint/2010/main" val="1628959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8036CB4-FB52-4FDD-9440-237AB71D08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4500" y="3534055"/>
            <a:ext cx="2857500" cy="3429000"/>
          </a:xfrm>
          <a:prstGeom prst="rect">
            <a:avLst/>
          </a:prstGeom>
          <a:ln>
            <a:noFill/>
          </a:ln>
          <a:effectLst>
            <a:softEdge rad="112500"/>
          </a:effectLst>
        </p:spPr>
      </p:pic>
      <p:pic>
        <p:nvPicPr>
          <p:cNvPr id="6" name="Picture 5">
            <a:extLst>
              <a:ext uri="{FF2B5EF4-FFF2-40B4-BE49-F238E27FC236}">
                <a16:creationId xmlns:a16="http://schemas.microsoft.com/office/drawing/2014/main" id="{F41BF811-C2DE-44D2-A7A0-B621E7BDD9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21" y="4315403"/>
            <a:ext cx="3614928" cy="2647652"/>
          </a:xfrm>
          <a:prstGeom prst="rect">
            <a:avLst/>
          </a:prstGeom>
          <a:ln>
            <a:noFill/>
          </a:ln>
          <a:effectLst>
            <a:softEdge rad="112500"/>
          </a:effectLst>
        </p:spPr>
      </p:pic>
      <p:sp>
        <p:nvSpPr>
          <p:cNvPr id="4" name="Rectangle 3">
            <a:extLst>
              <a:ext uri="{FF2B5EF4-FFF2-40B4-BE49-F238E27FC236}">
                <a16:creationId xmlns:a16="http://schemas.microsoft.com/office/drawing/2014/main" id="{D2BC983E-2079-4B46-A45E-3FC2E8E58AEC}"/>
              </a:ext>
            </a:extLst>
          </p:cNvPr>
          <p:cNvSpPr/>
          <p:nvPr/>
        </p:nvSpPr>
        <p:spPr>
          <a:xfrm>
            <a:off x="350893" y="286822"/>
            <a:ext cx="5636864" cy="523220"/>
          </a:xfrm>
          <a:prstGeom prst="rect">
            <a:avLst/>
          </a:prstGeom>
        </p:spPr>
        <p:txBody>
          <a:bodyPr wrap="none">
            <a:spAutoFit/>
          </a:bodyPr>
          <a:lstStyle/>
          <a:p>
            <a:r>
              <a:rPr lang="en-US" sz="2800" b="1" dirty="0"/>
              <a:t>IV. PROS AND CONS OF THE PROJECT</a:t>
            </a:r>
          </a:p>
        </p:txBody>
      </p:sp>
      <p:sp>
        <p:nvSpPr>
          <p:cNvPr id="2" name="Rectangle 1">
            <a:extLst>
              <a:ext uri="{FF2B5EF4-FFF2-40B4-BE49-F238E27FC236}">
                <a16:creationId xmlns:a16="http://schemas.microsoft.com/office/drawing/2014/main" id="{6D190F2C-AAAF-47A3-B0CA-F732EB72AF60}"/>
              </a:ext>
            </a:extLst>
          </p:cNvPr>
          <p:cNvSpPr/>
          <p:nvPr/>
        </p:nvSpPr>
        <p:spPr>
          <a:xfrm>
            <a:off x="705378" y="994898"/>
            <a:ext cx="10564757" cy="5078313"/>
          </a:xfrm>
          <a:prstGeom prst="rect">
            <a:avLst/>
          </a:prstGeom>
        </p:spPr>
        <p:txBody>
          <a:bodyPr wrap="square">
            <a:spAutoFit/>
          </a:bodyPr>
          <a:lstStyle/>
          <a:p>
            <a:pPr algn="just"/>
            <a:r>
              <a:rPr lang="en-US" sz="2400" b="1" u="sng" dirty="0">
                <a:solidFill>
                  <a:srgbClr val="FF0000"/>
                </a:solidFill>
              </a:rPr>
              <a:t>Cons:</a:t>
            </a:r>
          </a:p>
          <a:p>
            <a:pPr algn="just"/>
            <a:r>
              <a:rPr lang="en-US" sz="2000" b="1" dirty="0"/>
              <a:t>Short Shelf Life: </a:t>
            </a:r>
            <a:r>
              <a:rPr lang="en-US" sz="2000" dirty="0"/>
              <a:t>Pomelo juice, being a natural product, may have a limited shelf life unless preservatives or advanced preservation methods are used.</a:t>
            </a:r>
          </a:p>
          <a:p>
            <a:pPr algn="just"/>
            <a:r>
              <a:rPr lang="en-US" sz="2000" b="1" dirty="0"/>
              <a:t>High Production Costs: </a:t>
            </a:r>
            <a:r>
              <a:rPr lang="en-US" sz="2000" dirty="0"/>
              <a:t>Equipment like hydraulic presses and carbonation machines, along with the use of high-quality pomelos, may increase production costs, potentially making the product more expensive than competitors.</a:t>
            </a:r>
          </a:p>
          <a:p>
            <a:pPr algn="just"/>
            <a:r>
              <a:rPr lang="en-US" sz="2000" b="1" dirty="0"/>
              <a:t>Quality Inconsistencies: </a:t>
            </a:r>
            <a:r>
              <a:rPr lang="en-US" sz="2000" dirty="0"/>
              <a:t>Variations in pomelo flavor and quality due to environmental factors (e.g., climate, soil) can impact the consistency of the final product.</a:t>
            </a:r>
          </a:p>
          <a:p>
            <a:pPr algn="just"/>
            <a:r>
              <a:rPr lang="en-US" sz="2000" b="1" dirty="0"/>
              <a:t>Consumer Awareness: </a:t>
            </a:r>
            <a:r>
              <a:rPr lang="en-US" sz="2000" dirty="0"/>
              <a:t>Introducing a new product in the market may require significant investment in advertising and consumer education.</a:t>
            </a:r>
          </a:p>
          <a:p>
            <a:pPr algn="just"/>
            <a:r>
              <a:rPr lang="en-US" sz="2000" b="1" dirty="0"/>
              <a:t>Competition: </a:t>
            </a:r>
            <a:r>
              <a:rPr lang="en-US" sz="2000" dirty="0"/>
              <a:t>The beverage market is highly competitive, with numerous established brands offering fruit-based juices, making it challenging to establish a foothold.</a:t>
            </a:r>
          </a:p>
          <a:p>
            <a:pPr algn="just"/>
            <a:r>
              <a:rPr lang="en-US" sz="2000" b="1" dirty="0"/>
              <a:t>Logistical Challenges: </a:t>
            </a:r>
            <a:r>
              <a:rPr lang="en-US" sz="2000" dirty="0"/>
              <a:t>Ensuring proper storage and transportation to maintain product quality can be difficult and costly, especially in remote areas.</a:t>
            </a:r>
          </a:p>
          <a:p>
            <a:pPr algn="just"/>
            <a:r>
              <a:rPr lang="en-US" sz="2000" b="1" dirty="0"/>
              <a:t>Regulatory Compliance: </a:t>
            </a:r>
            <a:r>
              <a:rPr lang="en-US" sz="2000" dirty="0"/>
              <a:t>Adhering to food safety and business regulations requires meticulous planning and may increase administrative burdens.</a:t>
            </a:r>
          </a:p>
        </p:txBody>
      </p:sp>
    </p:spTree>
    <p:extLst>
      <p:ext uri="{BB962C8B-B14F-4D97-AF65-F5344CB8AC3E}">
        <p14:creationId xmlns:p14="http://schemas.microsoft.com/office/powerpoint/2010/main" val="1623030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28036CB4-FB52-4FDD-9440-237AB71D088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34500" y="3534055"/>
            <a:ext cx="2857500" cy="3429000"/>
          </a:xfrm>
          <a:prstGeom prst="rect">
            <a:avLst/>
          </a:prstGeom>
          <a:ln>
            <a:noFill/>
          </a:ln>
          <a:effectLst>
            <a:softEdge rad="112500"/>
          </a:effectLst>
        </p:spPr>
      </p:pic>
      <p:pic>
        <p:nvPicPr>
          <p:cNvPr id="6" name="Picture 5">
            <a:extLst>
              <a:ext uri="{FF2B5EF4-FFF2-40B4-BE49-F238E27FC236}">
                <a16:creationId xmlns:a16="http://schemas.microsoft.com/office/drawing/2014/main" id="{F41BF811-C2DE-44D2-A7A0-B621E7BDD9C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821" y="4315403"/>
            <a:ext cx="3614928" cy="2647652"/>
          </a:xfrm>
          <a:prstGeom prst="rect">
            <a:avLst/>
          </a:prstGeom>
          <a:ln>
            <a:noFill/>
          </a:ln>
          <a:effectLst>
            <a:softEdge rad="112500"/>
          </a:effectLst>
        </p:spPr>
      </p:pic>
      <p:sp>
        <p:nvSpPr>
          <p:cNvPr id="3" name="Rectangle 2">
            <a:extLst>
              <a:ext uri="{FF2B5EF4-FFF2-40B4-BE49-F238E27FC236}">
                <a16:creationId xmlns:a16="http://schemas.microsoft.com/office/drawing/2014/main" id="{8F78FE88-6362-431E-AAE7-0749041EB01E}"/>
              </a:ext>
            </a:extLst>
          </p:cNvPr>
          <p:cNvSpPr/>
          <p:nvPr/>
        </p:nvSpPr>
        <p:spPr>
          <a:xfrm>
            <a:off x="1206332" y="744168"/>
            <a:ext cx="9582150" cy="5159554"/>
          </a:xfrm>
          <a:prstGeom prst="rect">
            <a:avLst/>
          </a:prstGeom>
        </p:spPr>
        <p:txBody>
          <a:bodyPr wrap="square">
            <a:spAutoFit/>
          </a:bodyPr>
          <a:lstStyle/>
          <a:p>
            <a:pPr algn="just">
              <a:lnSpc>
                <a:spcPct val="200000"/>
              </a:lnSpc>
            </a:pPr>
            <a:r>
              <a:rPr lang="en-US" sz="2400" dirty="0"/>
              <a:t>The bottled pomelo juice project in Tuyen Quang province holds significant potential due to the availability of quality raw materials, health benefits, and market trends favoring natural beverages. However, addressing challenges like production costs, quality consistency, and competition will be critical to ensuring the project's success. Strategic marketing, technological innovation, and strong local partnerships can help mitigate these risks and maximize opportunities.</a:t>
            </a:r>
          </a:p>
        </p:txBody>
      </p:sp>
    </p:spTree>
    <p:extLst>
      <p:ext uri="{BB962C8B-B14F-4D97-AF65-F5344CB8AC3E}">
        <p14:creationId xmlns:p14="http://schemas.microsoft.com/office/powerpoint/2010/main" val="1088692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52F58BB-E7BF-4BC2-A8F0-41620FF288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541" y="1085694"/>
            <a:ext cx="7772917" cy="4686611"/>
          </a:xfrm>
          <a:prstGeom prst="ellipse">
            <a:avLst/>
          </a:prstGeom>
          <a:ln>
            <a:noFill/>
          </a:ln>
          <a:effectLst>
            <a:softEdge rad="112500"/>
          </a:effectLst>
        </p:spPr>
      </p:pic>
      <p:pic>
        <p:nvPicPr>
          <p:cNvPr id="6" name="Picture 5">
            <a:extLst>
              <a:ext uri="{FF2B5EF4-FFF2-40B4-BE49-F238E27FC236}">
                <a16:creationId xmlns:a16="http://schemas.microsoft.com/office/drawing/2014/main" id="{2E0161CD-7954-4155-8FDC-424035E3514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52321" y="2933980"/>
            <a:ext cx="2857500" cy="3429000"/>
          </a:xfrm>
          <a:prstGeom prst="rect">
            <a:avLst/>
          </a:prstGeom>
          <a:ln>
            <a:noFill/>
          </a:ln>
          <a:effectLst>
            <a:softEdge rad="112500"/>
          </a:effectLst>
        </p:spPr>
      </p:pic>
      <p:pic>
        <p:nvPicPr>
          <p:cNvPr id="7" name="Picture 6">
            <a:extLst>
              <a:ext uri="{FF2B5EF4-FFF2-40B4-BE49-F238E27FC236}">
                <a16:creationId xmlns:a16="http://schemas.microsoft.com/office/drawing/2014/main" id="{5B9D55D2-DCDB-4F43-9EDE-1DEDDD38E90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3715328"/>
            <a:ext cx="3614928" cy="2647652"/>
          </a:xfrm>
          <a:prstGeom prst="rect">
            <a:avLst/>
          </a:prstGeom>
          <a:ln>
            <a:noFill/>
          </a:ln>
          <a:effectLst>
            <a:softEdge rad="112500"/>
          </a:effectLst>
        </p:spPr>
      </p:pic>
    </p:spTree>
    <p:extLst>
      <p:ext uri="{BB962C8B-B14F-4D97-AF65-F5344CB8AC3E}">
        <p14:creationId xmlns:p14="http://schemas.microsoft.com/office/powerpoint/2010/main" val="2323663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E4242398-089F-449D-87B4-9F15DB47EACE}"/>
              </a:ext>
            </a:extLst>
          </p:cNvPr>
          <p:cNvSpPr/>
          <p:nvPr/>
        </p:nvSpPr>
        <p:spPr>
          <a:xfrm>
            <a:off x="549388" y="1331596"/>
            <a:ext cx="8208850" cy="4467057"/>
          </a:xfrm>
          <a:prstGeom prst="rect">
            <a:avLst/>
          </a:prstGeom>
        </p:spPr>
        <p:txBody>
          <a:bodyPr wrap="square">
            <a:spAutoFit/>
          </a:bodyPr>
          <a:lstStyle/>
          <a:p>
            <a:pPr algn="just">
              <a:lnSpc>
                <a:spcPct val="150000"/>
              </a:lnSpc>
            </a:pPr>
            <a:r>
              <a:rPr lang="en-US" sz="2400" dirty="0"/>
              <a:t>With the advancement of science, technology, and the government's new policies for rural economic development, many localities have invested in large-scale crop and livestock projects. Among these, the expansion of grapefruit cultivation has gained significant attention from the media and press. Currently, there are 36 grapefruit-growing regions across 10 provinces in Vietnam, with notable areas including Tuyen Quang, </a:t>
            </a:r>
            <a:r>
              <a:rPr lang="en-US" sz="2400" dirty="0" err="1"/>
              <a:t>Phu</a:t>
            </a:r>
            <a:r>
              <a:rPr lang="en-US" sz="2400" dirty="0"/>
              <a:t> </a:t>
            </a:r>
            <a:r>
              <a:rPr lang="en-US" sz="2400" dirty="0" err="1"/>
              <a:t>Tho</a:t>
            </a:r>
            <a:r>
              <a:rPr lang="en-US" sz="2400" dirty="0"/>
              <a:t>, Bac </a:t>
            </a:r>
            <a:r>
              <a:rPr lang="en-US" sz="2400" dirty="0" err="1"/>
              <a:t>Giang</a:t>
            </a:r>
            <a:r>
              <a:rPr lang="en-US" sz="2400" dirty="0"/>
              <a:t>, and others.</a:t>
            </a:r>
          </a:p>
        </p:txBody>
      </p:sp>
      <p:sp>
        <p:nvSpPr>
          <p:cNvPr id="4" name="Rectangle 3">
            <a:extLst>
              <a:ext uri="{FF2B5EF4-FFF2-40B4-BE49-F238E27FC236}">
                <a16:creationId xmlns:a16="http://schemas.microsoft.com/office/drawing/2014/main" id="{2E040B13-DC5F-430F-A62F-C1A53380780A}"/>
              </a:ext>
            </a:extLst>
          </p:cNvPr>
          <p:cNvSpPr/>
          <p:nvPr/>
        </p:nvSpPr>
        <p:spPr>
          <a:xfrm>
            <a:off x="322318" y="401122"/>
            <a:ext cx="6433043" cy="523220"/>
          </a:xfrm>
          <a:prstGeom prst="rect">
            <a:avLst/>
          </a:prstGeom>
        </p:spPr>
        <p:txBody>
          <a:bodyPr wrap="none">
            <a:spAutoFit/>
          </a:bodyPr>
          <a:lstStyle/>
          <a:p>
            <a:pPr marL="400050" indent="-400050">
              <a:buAutoNum type="romanUcPeriod"/>
            </a:pPr>
            <a:r>
              <a:rPr lang="en-US" sz="2800" b="1" dirty="0"/>
              <a:t>NECESSITY OF THE LIVING LAB PROJECT</a:t>
            </a:r>
          </a:p>
        </p:txBody>
      </p:sp>
      <p:pic>
        <p:nvPicPr>
          <p:cNvPr id="7" name="Picture 6">
            <a:extLst>
              <a:ext uri="{FF2B5EF4-FFF2-40B4-BE49-F238E27FC236}">
                <a16:creationId xmlns:a16="http://schemas.microsoft.com/office/drawing/2014/main" id="{184964F1-EEDA-403D-9F8B-D1703C96F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82100" y="3202400"/>
            <a:ext cx="2857500" cy="3429000"/>
          </a:xfrm>
          <a:prstGeom prst="rect">
            <a:avLst/>
          </a:prstGeom>
          <a:ln>
            <a:noFill/>
          </a:ln>
          <a:effectLst>
            <a:softEdge rad="112500"/>
          </a:effectLst>
        </p:spPr>
      </p:pic>
    </p:spTree>
    <p:extLst>
      <p:ext uri="{BB962C8B-B14F-4D97-AF65-F5344CB8AC3E}">
        <p14:creationId xmlns:p14="http://schemas.microsoft.com/office/powerpoint/2010/main" val="22621250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040B13-DC5F-430F-A62F-C1A53380780A}"/>
              </a:ext>
            </a:extLst>
          </p:cNvPr>
          <p:cNvSpPr/>
          <p:nvPr/>
        </p:nvSpPr>
        <p:spPr>
          <a:xfrm>
            <a:off x="322318" y="401122"/>
            <a:ext cx="6433043" cy="523220"/>
          </a:xfrm>
          <a:prstGeom prst="rect">
            <a:avLst/>
          </a:prstGeom>
        </p:spPr>
        <p:txBody>
          <a:bodyPr wrap="none">
            <a:spAutoFit/>
          </a:bodyPr>
          <a:lstStyle/>
          <a:p>
            <a:pPr marL="400050" indent="-400050">
              <a:buAutoNum type="romanUcPeriod"/>
            </a:pPr>
            <a:r>
              <a:rPr lang="en-US" sz="2800" b="1" dirty="0"/>
              <a:t>NECESSITY OF THE LIVING LAB PROJECT</a:t>
            </a:r>
          </a:p>
        </p:txBody>
      </p:sp>
      <p:pic>
        <p:nvPicPr>
          <p:cNvPr id="7" name="Picture 6">
            <a:extLst>
              <a:ext uri="{FF2B5EF4-FFF2-40B4-BE49-F238E27FC236}">
                <a16:creationId xmlns:a16="http://schemas.microsoft.com/office/drawing/2014/main" id="{184964F1-EEDA-403D-9F8B-D1703C96F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82100" y="3202400"/>
            <a:ext cx="2857500" cy="3429000"/>
          </a:xfrm>
          <a:prstGeom prst="rect">
            <a:avLst/>
          </a:prstGeom>
          <a:ln>
            <a:noFill/>
          </a:ln>
          <a:effectLst>
            <a:softEdge rad="112500"/>
          </a:effectLst>
        </p:spPr>
      </p:pic>
      <p:sp>
        <p:nvSpPr>
          <p:cNvPr id="2" name="Rectangle 1">
            <a:extLst>
              <a:ext uri="{FF2B5EF4-FFF2-40B4-BE49-F238E27FC236}">
                <a16:creationId xmlns:a16="http://schemas.microsoft.com/office/drawing/2014/main" id="{66F5A286-7941-4C3C-B989-D0C78CFD8C42}"/>
              </a:ext>
            </a:extLst>
          </p:cNvPr>
          <p:cNvSpPr/>
          <p:nvPr/>
        </p:nvSpPr>
        <p:spPr>
          <a:xfrm>
            <a:off x="423863" y="1224379"/>
            <a:ext cx="8758237" cy="4610365"/>
          </a:xfrm>
          <a:prstGeom prst="rect">
            <a:avLst/>
          </a:prstGeom>
        </p:spPr>
        <p:txBody>
          <a:bodyPr wrap="square">
            <a:spAutoFit/>
          </a:bodyPr>
          <a:lstStyle/>
          <a:p>
            <a:pPr algn="just">
              <a:lnSpc>
                <a:spcPct val="150000"/>
              </a:lnSpc>
            </a:pPr>
            <a:r>
              <a:rPr lang="en-US" sz="2200" dirty="0"/>
              <a:t>Grapefruit is a fruit with high nutritional value, and producers can create a variety of products from it. In particular, beverages made primarily from grapefruit—a fruit that provides a refreshing sensation on hot summer days—are not only enjoyable but also beneficial to human health. Grapefruit is rich in Vitamin C, which enhances the immune system, Vitamin A, which protects the body against infectious diseases and improves inflammation, as well as Vitamin B and other nutrients.</a:t>
            </a:r>
          </a:p>
          <a:p>
            <a:pPr algn="just">
              <a:lnSpc>
                <a:spcPct val="150000"/>
              </a:lnSpc>
            </a:pPr>
            <a:r>
              <a:rPr lang="en-US" sz="2200" dirty="0"/>
              <a:t>Bottled grapefruit juice will serve as a refreshing drink, meeting the essential needs of consumers while supporting their health and well-being.</a:t>
            </a:r>
          </a:p>
        </p:txBody>
      </p:sp>
    </p:spTree>
    <p:extLst>
      <p:ext uri="{BB962C8B-B14F-4D97-AF65-F5344CB8AC3E}">
        <p14:creationId xmlns:p14="http://schemas.microsoft.com/office/powerpoint/2010/main" val="1591917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040B13-DC5F-430F-A62F-C1A53380780A}"/>
              </a:ext>
            </a:extLst>
          </p:cNvPr>
          <p:cNvSpPr/>
          <p:nvPr/>
        </p:nvSpPr>
        <p:spPr>
          <a:xfrm>
            <a:off x="322318" y="401122"/>
            <a:ext cx="3331425" cy="523220"/>
          </a:xfrm>
          <a:prstGeom prst="rect">
            <a:avLst/>
          </a:prstGeom>
        </p:spPr>
        <p:txBody>
          <a:bodyPr wrap="none">
            <a:spAutoFit/>
          </a:bodyPr>
          <a:lstStyle/>
          <a:p>
            <a:r>
              <a:rPr lang="en-US" sz="2800" b="1" dirty="0"/>
              <a:t>II. MARKET ANALYSIS</a:t>
            </a:r>
          </a:p>
        </p:txBody>
      </p:sp>
      <p:pic>
        <p:nvPicPr>
          <p:cNvPr id="7" name="Picture 6">
            <a:extLst>
              <a:ext uri="{FF2B5EF4-FFF2-40B4-BE49-F238E27FC236}">
                <a16:creationId xmlns:a16="http://schemas.microsoft.com/office/drawing/2014/main" id="{184964F1-EEDA-403D-9F8B-D1703C96F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82101" y="3429000"/>
            <a:ext cx="2857500" cy="3429000"/>
          </a:xfrm>
          <a:prstGeom prst="rect">
            <a:avLst/>
          </a:prstGeom>
          <a:ln>
            <a:noFill/>
          </a:ln>
          <a:effectLst>
            <a:softEdge rad="112500"/>
          </a:effectLst>
        </p:spPr>
      </p:pic>
      <p:graphicFrame>
        <p:nvGraphicFramePr>
          <p:cNvPr id="3" name="Table 2">
            <a:extLst>
              <a:ext uri="{FF2B5EF4-FFF2-40B4-BE49-F238E27FC236}">
                <a16:creationId xmlns:a16="http://schemas.microsoft.com/office/drawing/2014/main" id="{F39EA2AA-5C18-4369-BC47-C3FB92D962B1}"/>
              </a:ext>
            </a:extLst>
          </p:cNvPr>
          <p:cNvGraphicFramePr>
            <a:graphicFrameLocks noGrp="1"/>
          </p:cNvGraphicFramePr>
          <p:nvPr>
            <p:extLst>
              <p:ext uri="{D42A27DB-BD31-4B8C-83A1-F6EECF244321}">
                <p14:modId xmlns:p14="http://schemas.microsoft.com/office/powerpoint/2010/main" val="2280106792"/>
              </p:ext>
            </p:extLst>
          </p:nvPr>
        </p:nvGraphicFramePr>
        <p:xfrm>
          <a:off x="495298" y="1287090"/>
          <a:ext cx="10934701" cy="4670799"/>
        </p:xfrm>
        <a:graphic>
          <a:graphicData uri="http://schemas.openxmlformats.org/drawingml/2006/table">
            <a:tbl>
              <a:tblPr>
                <a:tableStyleId>{2A488322-F2BA-4B5B-9748-0D474271808F}</a:tableStyleId>
              </a:tblPr>
              <a:tblGrid>
                <a:gridCol w="2113446">
                  <a:extLst>
                    <a:ext uri="{9D8B030D-6E8A-4147-A177-3AD203B41FA5}">
                      <a16:colId xmlns:a16="http://schemas.microsoft.com/office/drawing/2014/main" val="3540121890"/>
                    </a:ext>
                  </a:extLst>
                </a:gridCol>
                <a:gridCol w="4449281">
                  <a:extLst>
                    <a:ext uri="{9D8B030D-6E8A-4147-A177-3AD203B41FA5}">
                      <a16:colId xmlns:a16="http://schemas.microsoft.com/office/drawing/2014/main" val="1286458817"/>
                    </a:ext>
                  </a:extLst>
                </a:gridCol>
                <a:gridCol w="4371974">
                  <a:extLst>
                    <a:ext uri="{9D8B030D-6E8A-4147-A177-3AD203B41FA5}">
                      <a16:colId xmlns:a16="http://schemas.microsoft.com/office/drawing/2014/main" val="852964260"/>
                    </a:ext>
                  </a:extLst>
                </a:gridCol>
              </a:tblGrid>
              <a:tr h="396510">
                <a:tc>
                  <a:txBody>
                    <a:bodyPr/>
                    <a:lstStyle/>
                    <a:p>
                      <a:pPr algn="ctr"/>
                      <a:r>
                        <a:rPr lang="en-US" sz="2000" b="1" dirty="0"/>
                        <a:t>Context</a:t>
                      </a:r>
                      <a:endParaRPr lang="en-US" sz="2000" dirty="0"/>
                    </a:p>
                  </a:txBody>
                  <a:tcPr marL="85320" marR="85320" marT="42660" marB="42660" anchor="ctr">
                    <a:solidFill>
                      <a:srgbClr val="92D050"/>
                    </a:solidFill>
                  </a:tcPr>
                </a:tc>
                <a:tc>
                  <a:txBody>
                    <a:bodyPr/>
                    <a:lstStyle/>
                    <a:p>
                      <a:pPr algn="ctr"/>
                      <a:r>
                        <a:rPr lang="en-US" sz="2000" b="1" dirty="0"/>
                        <a:t>Advantages</a:t>
                      </a:r>
                      <a:endParaRPr lang="en-US" sz="2000" dirty="0"/>
                    </a:p>
                  </a:txBody>
                  <a:tcPr marL="85320" marR="85320" marT="42660" marB="42660" anchor="ctr">
                    <a:solidFill>
                      <a:srgbClr val="92D050"/>
                    </a:solidFill>
                  </a:tcPr>
                </a:tc>
                <a:tc>
                  <a:txBody>
                    <a:bodyPr/>
                    <a:lstStyle/>
                    <a:p>
                      <a:pPr algn="ctr"/>
                      <a:r>
                        <a:rPr lang="en-US" sz="2000" b="1" dirty="0"/>
                        <a:t>Disadvantages</a:t>
                      </a:r>
                      <a:endParaRPr lang="en-US" sz="2000" dirty="0"/>
                    </a:p>
                  </a:txBody>
                  <a:tcPr marL="85320" marR="85320" marT="42660" marB="42660" anchor="ctr">
                    <a:solidFill>
                      <a:srgbClr val="92D050"/>
                    </a:solidFill>
                  </a:tcPr>
                </a:tc>
                <a:extLst>
                  <a:ext uri="{0D108BD9-81ED-4DB2-BD59-A6C34878D82A}">
                    <a16:rowId xmlns:a16="http://schemas.microsoft.com/office/drawing/2014/main" val="3197145699"/>
                  </a:ext>
                </a:extLst>
              </a:tr>
              <a:tr h="1127331">
                <a:tc>
                  <a:txBody>
                    <a:bodyPr/>
                    <a:lstStyle/>
                    <a:p>
                      <a:pPr algn="ctr"/>
                      <a:r>
                        <a:rPr lang="en-US" sz="2000" b="1" dirty="0"/>
                        <a:t>Political</a:t>
                      </a:r>
                    </a:p>
                  </a:txBody>
                  <a:tcPr marL="85320" marR="85320" marT="42660" marB="42660" anchor="ctr">
                    <a:solidFill>
                      <a:srgbClr val="92D050"/>
                    </a:solidFill>
                  </a:tcPr>
                </a:tc>
                <a:tc>
                  <a:txBody>
                    <a:bodyPr/>
                    <a:lstStyle/>
                    <a:p>
                      <a:r>
                        <a:rPr lang="en-US" sz="2000"/>
                        <a:t>Local areas encourage the development of production related to this product.</a:t>
                      </a:r>
                    </a:p>
                  </a:txBody>
                  <a:tcPr marL="85320" marR="85320" marT="42660" marB="42660" anchor="ctr">
                    <a:solidFill>
                      <a:srgbClr val="92D050"/>
                    </a:solidFill>
                  </a:tcPr>
                </a:tc>
                <a:tc>
                  <a:txBody>
                    <a:bodyPr/>
                    <a:lstStyle/>
                    <a:p>
                      <a:r>
                        <a:rPr lang="en-US" sz="2000"/>
                        <a:t>Priority is given to the development of technology and technical skills.</a:t>
                      </a:r>
                    </a:p>
                  </a:txBody>
                  <a:tcPr marL="85320" marR="85320" marT="42660" marB="42660" anchor="ctr">
                    <a:solidFill>
                      <a:srgbClr val="92D050"/>
                    </a:solidFill>
                  </a:tcPr>
                </a:tc>
                <a:extLst>
                  <a:ext uri="{0D108BD9-81ED-4DB2-BD59-A6C34878D82A}">
                    <a16:rowId xmlns:a16="http://schemas.microsoft.com/office/drawing/2014/main" val="354157151"/>
                  </a:ext>
                </a:extLst>
              </a:tr>
              <a:tr h="867177">
                <a:tc>
                  <a:txBody>
                    <a:bodyPr/>
                    <a:lstStyle/>
                    <a:p>
                      <a:pPr algn="ctr"/>
                      <a:r>
                        <a:rPr lang="en-US" sz="2000" b="1" dirty="0"/>
                        <a:t>Economic</a:t>
                      </a:r>
                    </a:p>
                  </a:txBody>
                  <a:tcPr marL="85320" marR="85320" marT="42660" marB="42660" anchor="ctr">
                    <a:solidFill>
                      <a:srgbClr val="92D050"/>
                    </a:solidFill>
                  </a:tcPr>
                </a:tc>
                <a:tc>
                  <a:txBody>
                    <a:bodyPr/>
                    <a:lstStyle/>
                    <a:p>
                      <a:r>
                        <a:rPr lang="en-US" sz="2000" dirty="0"/>
                        <a:t>The agricultural economy is linked to abundant regional resources.</a:t>
                      </a:r>
                    </a:p>
                  </a:txBody>
                  <a:tcPr marL="85320" marR="85320" marT="42660" marB="42660" anchor="ctr">
                    <a:solidFill>
                      <a:srgbClr val="92D050"/>
                    </a:solidFill>
                  </a:tcPr>
                </a:tc>
                <a:tc>
                  <a:txBody>
                    <a:bodyPr/>
                    <a:lstStyle/>
                    <a:p>
                      <a:r>
                        <a:rPr lang="en-US" sz="2000" dirty="0"/>
                        <a:t>Limitations in modern industrial technology.</a:t>
                      </a:r>
                    </a:p>
                  </a:txBody>
                  <a:tcPr marL="85320" marR="85320" marT="42660" marB="42660" anchor="ctr">
                    <a:solidFill>
                      <a:srgbClr val="92D050"/>
                    </a:solidFill>
                  </a:tcPr>
                </a:tc>
                <a:extLst>
                  <a:ext uri="{0D108BD9-81ED-4DB2-BD59-A6C34878D82A}">
                    <a16:rowId xmlns:a16="http://schemas.microsoft.com/office/drawing/2014/main" val="1569436980"/>
                  </a:ext>
                </a:extLst>
              </a:tr>
              <a:tr h="706302">
                <a:tc>
                  <a:txBody>
                    <a:bodyPr/>
                    <a:lstStyle/>
                    <a:p>
                      <a:pPr algn="ctr"/>
                      <a:r>
                        <a:rPr lang="en-US" sz="2000" b="1" dirty="0"/>
                        <a:t>Social</a:t>
                      </a:r>
                    </a:p>
                  </a:txBody>
                  <a:tcPr marL="85320" marR="85320" marT="42660" marB="42660" anchor="ctr">
                    <a:solidFill>
                      <a:srgbClr val="92D050"/>
                    </a:solidFill>
                  </a:tcPr>
                </a:tc>
                <a:tc>
                  <a:txBody>
                    <a:bodyPr/>
                    <a:lstStyle/>
                    <a:p>
                      <a:r>
                        <a:rPr lang="en-US" sz="2000" dirty="0"/>
                        <a:t>People have farming experience.</a:t>
                      </a:r>
                    </a:p>
                  </a:txBody>
                  <a:tcPr marL="85320" marR="85320" marT="42660" marB="42660" anchor="ctr">
                    <a:solidFill>
                      <a:srgbClr val="92D050"/>
                    </a:solidFill>
                  </a:tcPr>
                </a:tc>
                <a:tc>
                  <a:txBody>
                    <a:bodyPr/>
                    <a:lstStyle/>
                    <a:p>
                      <a:r>
                        <a:rPr lang="en-US" sz="2000"/>
                        <a:t>Segmentation according to crop types.</a:t>
                      </a:r>
                    </a:p>
                  </a:txBody>
                  <a:tcPr marL="85320" marR="85320" marT="42660" marB="42660" anchor="ctr">
                    <a:solidFill>
                      <a:srgbClr val="92D050"/>
                    </a:solidFill>
                  </a:tcPr>
                </a:tc>
                <a:extLst>
                  <a:ext uri="{0D108BD9-81ED-4DB2-BD59-A6C34878D82A}">
                    <a16:rowId xmlns:a16="http://schemas.microsoft.com/office/drawing/2014/main" val="3338236256"/>
                  </a:ext>
                </a:extLst>
              </a:tr>
              <a:tr h="867177">
                <a:tc>
                  <a:txBody>
                    <a:bodyPr/>
                    <a:lstStyle/>
                    <a:p>
                      <a:pPr algn="ctr"/>
                      <a:r>
                        <a:rPr lang="en-US" sz="2000" b="1" dirty="0"/>
                        <a:t>Competitive</a:t>
                      </a:r>
                    </a:p>
                  </a:txBody>
                  <a:tcPr marL="85320" marR="85320" marT="42660" marB="42660" anchor="ctr">
                    <a:solidFill>
                      <a:srgbClr val="92D050"/>
                    </a:solidFill>
                  </a:tcPr>
                </a:tc>
                <a:tc>
                  <a:txBody>
                    <a:bodyPr/>
                    <a:lstStyle/>
                    <a:p>
                      <a:r>
                        <a:rPr lang="en-US" sz="2000"/>
                        <a:t>Beverages enriched with additional nutrients and vitamins benefit health.</a:t>
                      </a:r>
                    </a:p>
                  </a:txBody>
                  <a:tcPr marL="85320" marR="85320" marT="42660" marB="42660" anchor="ctr">
                    <a:solidFill>
                      <a:srgbClr val="92D050"/>
                    </a:solidFill>
                  </a:tcPr>
                </a:tc>
                <a:tc>
                  <a:txBody>
                    <a:bodyPr/>
                    <a:lstStyle/>
                    <a:p>
                      <a:r>
                        <a:rPr lang="en-US" sz="2000" dirty="0"/>
                        <a:t>Competition exists with many other beverage products.</a:t>
                      </a:r>
                    </a:p>
                  </a:txBody>
                  <a:tcPr marL="85320" marR="85320" marT="42660" marB="42660" anchor="ctr">
                    <a:solidFill>
                      <a:srgbClr val="92D050"/>
                    </a:solidFill>
                  </a:tcPr>
                </a:tc>
                <a:extLst>
                  <a:ext uri="{0D108BD9-81ED-4DB2-BD59-A6C34878D82A}">
                    <a16:rowId xmlns:a16="http://schemas.microsoft.com/office/drawing/2014/main" val="1484078688"/>
                  </a:ext>
                </a:extLst>
              </a:tr>
              <a:tr h="706302">
                <a:tc>
                  <a:txBody>
                    <a:bodyPr/>
                    <a:lstStyle/>
                    <a:p>
                      <a:pPr algn="ctr"/>
                      <a:r>
                        <a:rPr lang="en-US" sz="2000" b="1" dirty="0"/>
                        <a:t>Technological</a:t>
                      </a:r>
                    </a:p>
                  </a:txBody>
                  <a:tcPr marL="85320" marR="85320" marT="42660" marB="42660" anchor="ctr">
                    <a:solidFill>
                      <a:srgbClr val="92D050"/>
                    </a:solidFill>
                  </a:tcPr>
                </a:tc>
                <a:tc>
                  <a:txBody>
                    <a:bodyPr/>
                    <a:lstStyle/>
                    <a:p>
                      <a:pPr algn="ctr"/>
                      <a:r>
                        <a:rPr lang="en-US" sz="2000" dirty="0"/>
                        <a:t>-</a:t>
                      </a:r>
                    </a:p>
                  </a:txBody>
                  <a:tcPr marL="85320" marR="85320" marT="42660" marB="42660" anchor="ctr">
                    <a:solidFill>
                      <a:srgbClr val="92D050"/>
                    </a:solidFill>
                  </a:tcPr>
                </a:tc>
                <a:tc>
                  <a:txBody>
                    <a:bodyPr/>
                    <a:lstStyle/>
                    <a:p>
                      <a:r>
                        <a:rPr lang="en-US" sz="2000" dirty="0"/>
                        <a:t>Production technology remains limited.</a:t>
                      </a:r>
                    </a:p>
                  </a:txBody>
                  <a:tcPr marL="85320" marR="85320" marT="42660" marB="42660" anchor="ctr">
                    <a:solidFill>
                      <a:srgbClr val="92D050"/>
                    </a:solidFill>
                  </a:tcPr>
                </a:tc>
                <a:extLst>
                  <a:ext uri="{0D108BD9-81ED-4DB2-BD59-A6C34878D82A}">
                    <a16:rowId xmlns:a16="http://schemas.microsoft.com/office/drawing/2014/main" val="3973282944"/>
                  </a:ext>
                </a:extLst>
              </a:tr>
            </a:tbl>
          </a:graphicData>
        </a:graphic>
      </p:graphicFrame>
    </p:spTree>
    <p:extLst>
      <p:ext uri="{BB962C8B-B14F-4D97-AF65-F5344CB8AC3E}">
        <p14:creationId xmlns:p14="http://schemas.microsoft.com/office/powerpoint/2010/main" val="1248083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040B13-DC5F-430F-A62F-C1A53380780A}"/>
              </a:ext>
            </a:extLst>
          </p:cNvPr>
          <p:cNvSpPr/>
          <p:nvPr/>
        </p:nvSpPr>
        <p:spPr>
          <a:xfrm>
            <a:off x="322318" y="401122"/>
            <a:ext cx="3331425" cy="523220"/>
          </a:xfrm>
          <a:prstGeom prst="rect">
            <a:avLst/>
          </a:prstGeom>
        </p:spPr>
        <p:txBody>
          <a:bodyPr wrap="none">
            <a:spAutoFit/>
          </a:bodyPr>
          <a:lstStyle/>
          <a:p>
            <a:r>
              <a:rPr lang="en-US" sz="2800" b="1" dirty="0"/>
              <a:t>II. MARKET ANALYSIS</a:t>
            </a:r>
          </a:p>
        </p:txBody>
      </p:sp>
      <p:pic>
        <p:nvPicPr>
          <p:cNvPr id="7" name="Picture 6">
            <a:extLst>
              <a:ext uri="{FF2B5EF4-FFF2-40B4-BE49-F238E27FC236}">
                <a16:creationId xmlns:a16="http://schemas.microsoft.com/office/drawing/2014/main" id="{184964F1-EEDA-403D-9F8B-D1703C96FB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82101" y="3429000"/>
            <a:ext cx="2857500" cy="3429000"/>
          </a:xfrm>
          <a:prstGeom prst="rect">
            <a:avLst/>
          </a:prstGeom>
          <a:ln>
            <a:noFill/>
          </a:ln>
          <a:effectLst>
            <a:softEdge rad="112500"/>
          </a:effectLst>
        </p:spPr>
      </p:pic>
      <p:sp>
        <p:nvSpPr>
          <p:cNvPr id="2" name="Rectangle 1">
            <a:extLst>
              <a:ext uri="{FF2B5EF4-FFF2-40B4-BE49-F238E27FC236}">
                <a16:creationId xmlns:a16="http://schemas.microsoft.com/office/drawing/2014/main" id="{C7ED9C5E-A4E4-44E0-9EE9-76D71B1C24C0}"/>
              </a:ext>
            </a:extLst>
          </p:cNvPr>
          <p:cNvSpPr>
            <a:spLocks noChangeArrowheads="1"/>
          </p:cNvSpPr>
          <p:nvPr/>
        </p:nvSpPr>
        <p:spPr bwMode="auto">
          <a:xfrm>
            <a:off x="442287" y="1112908"/>
            <a:ext cx="10616238"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ts val="600"/>
              </a:spcBef>
              <a:spcAft>
                <a:spcPts val="600"/>
              </a:spcAft>
              <a:buClrTx/>
              <a:buSzTx/>
              <a:buFontTx/>
              <a:buNone/>
              <a:tabLst/>
            </a:pPr>
            <a:r>
              <a:rPr kumimoji="0" lang="en-US" altLang="en-US" sz="2000" b="1" i="0" u="none" strike="noStrike" cap="none" normalizeH="0" baseline="0" dirty="0">
                <a:ln>
                  <a:noFill/>
                </a:ln>
                <a:solidFill>
                  <a:schemeClr val="tx1"/>
                </a:solidFill>
                <a:effectLst/>
                <a:latin typeface="Arial" panose="020B0604020202020204" pitchFamily="34" charset="0"/>
              </a:rPr>
              <a:t>Competitive Advantages</a:t>
            </a:r>
            <a:endParaRPr kumimoji="0" lang="en-US" altLang="en-US" sz="2000" b="0" i="0" u="none" strike="noStrike" cap="none" normalizeH="0" baseline="0" dirty="0">
              <a:ln>
                <a:noFill/>
              </a:ln>
              <a:solidFill>
                <a:schemeClr val="tx1"/>
              </a:solidFill>
              <a:effectLst/>
              <a:latin typeface="Arial" panose="020B0604020202020204" pitchFamily="34" charset="0"/>
            </a:endParaRPr>
          </a:p>
          <a:p>
            <a:pPr marL="0" marR="0" lvl="0" indent="0" defTabSz="914400" rtl="0" eaLnBrk="0" fontAlgn="base" latinLnBrk="0" hangingPunct="0">
              <a:lnSpc>
                <a:spcPct val="100000"/>
              </a:lnSpc>
              <a:spcBef>
                <a:spcPts val="600"/>
              </a:spcBef>
              <a:spcAft>
                <a:spcPts val="600"/>
              </a:spcAft>
              <a:buClrTx/>
              <a:buSzTx/>
              <a:buFontTx/>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High-Quality Raw Materials:</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The main ingredients are carefully selected grapefruits harvested from Doan Hung district in </a:t>
            </a:r>
            <a:r>
              <a:rPr kumimoji="0" lang="en-US" altLang="en-US" sz="2000" b="0" i="0" u="none" strike="noStrike" cap="none" normalizeH="0" baseline="0" dirty="0" err="1">
                <a:ln>
                  <a:noFill/>
                </a:ln>
                <a:solidFill>
                  <a:schemeClr val="tx1"/>
                </a:solidFill>
                <a:effectLst/>
                <a:latin typeface="Arial" panose="020B0604020202020204" pitchFamily="34" charset="0"/>
              </a:rPr>
              <a:t>Phu</a:t>
            </a:r>
            <a:r>
              <a:rPr kumimoji="0" lang="en-US" altLang="en-US" sz="2000" b="0" i="0" u="none" strike="noStrike" cap="none" normalizeH="0" baseline="0" dirty="0">
                <a:ln>
                  <a:noFill/>
                </a:ln>
                <a:solidFill>
                  <a:schemeClr val="tx1"/>
                </a:solidFill>
                <a:effectLst/>
                <a:latin typeface="Arial" panose="020B0604020202020204" pitchFamily="34" charset="0"/>
              </a:rPr>
              <a:t> </a:t>
            </a:r>
            <a:r>
              <a:rPr kumimoji="0" lang="en-US" altLang="en-US" sz="2000" b="0" i="0" u="none" strike="noStrike" cap="none" normalizeH="0" baseline="0" dirty="0" err="1">
                <a:ln>
                  <a:noFill/>
                </a:ln>
                <a:solidFill>
                  <a:schemeClr val="tx1"/>
                </a:solidFill>
                <a:effectLst/>
                <a:latin typeface="Arial" panose="020B0604020202020204" pitchFamily="34" charset="0"/>
              </a:rPr>
              <a:t>Tho</a:t>
            </a:r>
            <a:r>
              <a:rPr kumimoji="0" lang="en-US" altLang="en-US" sz="2000" b="0" i="0" u="none" strike="noStrike" cap="none" normalizeH="0" baseline="0" dirty="0">
                <a:ln>
                  <a:noFill/>
                </a:ln>
                <a:solidFill>
                  <a:schemeClr val="tx1"/>
                </a:solidFill>
                <a:effectLst/>
                <a:latin typeface="Arial" panose="020B0604020202020204" pitchFamily="34" charset="0"/>
              </a:rPr>
              <a:t> province and </a:t>
            </a:r>
            <a:r>
              <a:rPr kumimoji="0" lang="en-US" altLang="en-US" sz="2000" b="0" i="0" u="none" strike="noStrike" cap="none" normalizeH="0" baseline="0" dirty="0" err="1">
                <a:ln>
                  <a:noFill/>
                </a:ln>
                <a:solidFill>
                  <a:schemeClr val="tx1"/>
                </a:solidFill>
                <a:effectLst/>
                <a:latin typeface="Arial" panose="020B0604020202020204" pitchFamily="34" charset="0"/>
              </a:rPr>
              <a:t>Phuc</a:t>
            </a:r>
            <a:r>
              <a:rPr kumimoji="0" lang="en-US" altLang="en-US" sz="2000" b="0" i="0" u="none" strike="noStrike" cap="none" normalizeH="0" baseline="0" dirty="0">
                <a:ln>
                  <a:noFill/>
                </a:ln>
                <a:solidFill>
                  <a:schemeClr val="tx1"/>
                </a:solidFill>
                <a:effectLst/>
                <a:latin typeface="Arial" panose="020B0604020202020204" pitchFamily="34" charset="0"/>
              </a:rPr>
              <a:t> </a:t>
            </a:r>
            <a:r>
              <a:rPr kumimoji="0" lang="en-US" altLang="en-US" sz="2000" b="0" i="0" u="none" strike="noStrike" cap="none" normalizeH="0" baseline="0" dirty="0" err="1">
                <a:ln>
                  <a:noFill/>
                </a:ln>
                <a:solidFill>
                  <a:schemeClr val="tx1"/>
                </a:solidFill>
                <a:effectLst/>
                <a:latin typeface="Arial" panose="020B0604020202020204" pitchFamily="34" charset="0"/>
              </a:rPr>
              <a:t>Ninh</a:t>
            </a:r>
            <a:r>
              <a:rPr kumimoji="0" lang="en-US" altLang="en-US" sz="2000" b="0" i="0" u="none" strike="noStrike" cap="none" normalizeH="0" baseline="0" dirty="0">
                <a:ln>
                  <a:noFill/>
                </a:ln>
                <a:solidFill>
                  <a:schemeClr val="tx1"/>
                </a:solidFill>
                <a:effectLst/>
                <a:latin typeface="Arial" panose="020B0604020202020204" pitchFamily="34" charset="0"/>
              </a:rPr>
              <a:t> commune in Yen Son district, Tuyen Quang province. These include the special </a:t>
            </a:r>
            <a:r>
              <a:rPr kumimoji="0" lang="en-US" altLang="en-US" sz="2000" b="0" i="1" u="none" strike="noStrike" cap="none" normalizeH="0" baseline="0" dirty="0">
                <a:ln>
                  <a:noFill/>
                </a:ln>
                <a:solidFill>
                  <a:schemeClr val="tx1"/>
                </a:solidFill>
                <a:effectLst/>
                <a:latin typeface="Arial" panose="020B0604020202020204" pitchFamily="34" charset="0"/>
              </a:rPr>
              <a:t>green-skinned grapefruit</a:t>
            </a:r>
            <a:r>
              <a:rPr kumimoji="0" lang="en-US" altLang="en-US" sz="2000" b="0" i="0" u="none" strike="noStrike" cap="none" normalizeH="0" baseline="0" dirty="0">
                <a:ln>
                  <a:noFill/>
                </a:ln>
                <a:solidFill>
                  <a:schemeClr val="tx1"/>
                </a:solidFill>
                <a:effectLst/>
                <a:latin typeface="Arial" panose="020B0604020202020204" pitchFamily="34" charset="0"/>
              </a:rPr>
              <a:t> variety, known for its eye-catching color and high antioxidant content.</a:t>
            </a:r>
          </a:p>
          <a:p>
            <a:pPr marL="0" marR="0" lvl="0" indent="0" defTabSz="914400" rtl="0" eaLnBrk="0" fontAlgn="base" latinLnBrk="0" hangingPunct="0">
              <a:lnSpc>
                <a:spcPct val="100000"/>
              </a:lnSpc>
              <a:spcBef>
                <a:spcPts val="600"/>
              </a:spcBef>
              <a:spcAft>
                <a:spcPts val="600"/>
              </a:spcAft>
              <a:buClrTx/>
              <a:buSzTx/>
              <a:buFontTx/>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Regional Specialty Value:</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The beverage not only serves essential human needs but also carries the unique identity of regional specialties, adding cultural and economic value.</a:t>
            </a:r>
          </a:p>
          <a:p>
            <a:pPr marL="0" marR="0" lvl="0" indent="0" defTabSz="914400" rtl="0" eaLnBrk="0" fontAlgn="base" latinLnBrk="0" hangingPunct="0">
              <a:lnSpc>
                <a:spcPct val="100000"/>
              </a:lnSpc>
              <a:spcBef>
                <a:spcPts val="600"/>
              </a:spcBef>
              <a:spcAft>
                <a:spcPts val="600"/>
              </a:spcAft>
              <a:buClrTx/>
              <a:buSzTx/>
              <a:buFontTx/>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Advanced Processing Technology:</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Modern machinery, such as the SODA Plus carbonation system, is utilized in the production process, offering a completely new flavor that stimulates the palate while preserving the product's quality.</a:t>
            </a:r>
          </a:p>
          <a:p>
            <a:pPr marL="0" marR="0" lvl="0" indent="0" defTabSz="914400" rtl="0" eaLnBrk="0" fontAlgn="base" latinLnBrk="0" hangingPunct="0">
              <a:lnSpc>
                <a:spcPct val="100000"/>
              </a:lnSpc>
              <a:spcBef>
                <a:spcPts val="600"/>
              </a:spcBef>
              <a:spcAft>
                <a:spcPts val="600"/>
              </a:spcAft>
              <a:buClrTx/>
              <a:buSzTx/>
              <a:buFontTx/>
              <a:buChar char="•"/>
              <a:tabLst/>
            </a:pPr>
            <a:r>
              <a:rPr kumimoji="0" lang="en-US" altLang="en-US" sz="2000" b="1" i="0" u="none" strike="noStrike" cap="none" normalizeH="0" baseline="0" dirty="0">
                <a:ln>
                  <a:noFill/>
                </a:ln>
                <a:solidFill>
                  <a:schemeClr val="tx1"/>
                </a:solidFill>
                <a:effectLst/>
                <a:latin typeface="Arial" panose="020B0604020202020204" pitchFamily="34" charset="0"/>
              </a:rPr>
              <a:t>Innovation and Modernity:</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This is a novel beverage that combines creativity and the application of advanced technological machinery, setting it apart in the market.</a:t>
            </a:r>
          </a:p>
        </p:txBody>
      </p:sp>
    </p:spTree>
    <p:extLst>
      <p:ext uri="{BB962C8B-B14F-4D97-AF65-F5344CB8AC3E}">
        <p14:creationId xmlns:p14="http://schemas.microsoft.com/office/powerpoint/2010/main" val="18618043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D83FF7C-2799-4DD5-A189-864EF61C81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10348"/>
            <a:ext cx="3614928" cy="2647652"/>
          </a:xfrm>
          <a:prstGeom prst="rect">
            <a:avLst/>
          </a:prstGeom>
          <a:ln>
            <a:noFill/>
          </a:ln>
          <a:effectLst>
            <a:softEdge rad="112500"/>
          </a:effectLst>
        </p:spPr>
      </p:pic>
      <p:sp>
        <p:nvSpPr>
          <p:cNvPr id="4" name="Rectangle 3">
            <a:extLst>
              <a:ext uri="{FF2B5EF4-FFF2-40B4-BE49-F238E27FC236}">
                <a16:creationId xmlns:a16="http://schemas.microsoft.com/office/drawing/2014/main" id="{2E040B13-DC5F-430F-A62F-C1A53380780A}"/>
              </a:ext>
            </a:extLst>
          </p:cNvPr>
          <p:cNvSpPr/>
          <p:nvPr/>
        </p:nvSpPr>
        <p:spPr>
          <a:xfrm>
            <a:off x="322318" y="401122"/>
            <a:ext cx="3331425" cy="523220"/>
          </a:xfrm>
          <a:prstGeom prst="rect">
            <a:avLst/>
          </a:prstGeom>
        </p:spPr>
        <p:txBody>
          <a:bodyPr wrap="none">
            <a:spAutoFit/>
          </a:bodyPr>
          <a:lstStyle/>
          <a:p>
            <a:r>
              <a:rPr lang="en-US" sz="2800" b="1" dirty="0"/>
              <a:t>II. MARKET ANALYSIS</a:t>
            </a:r>
          </a:p>
        </p:txBody>
      </p:sp>
      <p:pic>
        <p:nvPicPr>
          <p:cNvPr id="7" name="Picture 6">
            <a:extLst>
              <a:ext uri="{FF2B5EF4-FFF2-40B4-BE49-F238E27FC236}">
                <a16:creationId xmlns:a16="http://schemas.microsoft.com/office/drawing/2014/main" id="{184964F1-EEDA-403D-9F8B-D1703C96FB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91625" y="3200400"/>
            <a:ext cx="2857500" cy="3429000"/>
          </a:xfrm>
          <a:prstGeom prst="rect">
            <a:avLst/>
          </a:prstGeom>
          <a:ln>
            <a:noFill/>
          </a:ln>
          <a:effectLst>
            <a:softEdge rad="112500"/>
          </a:effectLst>
        </p:spPr>
      </p:pic>
      <p:sp>
        <p:nvSpPr>
          <p:cNvPr id="3" name="Rectangle 2">
            <a:extLst>
              <a:ext uri="{FF2B5EF4-FFF2-40B4-BE49-F238E27FC236}">
                <a16:creationId xmlns:a16="http://schemas.microsoft.com/office/drawing/2014/main" id="{61A46BAE-0BC3-47F1-88C4-B4B1BC961CCD}"/>
              </a:ext>
            </a:extLst>
          </p:cNvPr>
          <p:cNvSpPr/>
          <p:nvPr/>
        </p:nvSpPr>
        <p:spPr>
          <a:xfrm>
            <a:off x="322318" y="1136064"/>
            <a:ext cx="10858498" cy="4585871"/>
          </a:xfrm>
          <a:prstGeom prst="rect">
            <a:avLst/>
          </a:prstGeom>
        </p:spPr>
        <p:txBody>
          <a:bodyPr wrap="square">
            <a:spAutoFit/>
          </a:bodyPr>
          <a:lstStyle/>
          <a:p>
            <a:pPr>
              <a:spcBef>
                <a:spcPts val="600"/>
              </a:spcBef>
              <a:spcAft>
                <a:spcPts val="600"/>
              </a:spcAft>
            </a:pPr>
            <a:r>
              <a:rPr lang="en-US" sz="2800" b="1" i="1" u="sng" dirty="0"/>
              <a:t>Risk Analysis and Solutions</a:t>
            </a:r>
          </a:p>
          <a:p>
            <a:pPr>
              <a:spcBef>
                <a:spcPts val="600"/>
              </a:spcBef>
              <a:spcAft>
                <a:spcPts val="600"/>
              </a:spcAft>
            </a:pPr>
            <a:r>
              <a:rPr lang="en-US" sz="2800" b="1" dirty="0"/>
              <a:t>Potential Risks:</a:t>
            </a:r>
            <a:endParaRPr lang="en-US" sz="2800" dirty="0"/>
          </a:p>
          <a:p>
            <a:pPr algn="just">
              <a:spcBef>
                <a:spcPts val="600"/>
              </a:spcBef>
              <a:spcAft>
                <a:spcPts val="600"/>
              </a:spcAft>
              <a:buFont typeface="+mj-lt"/>
              <a:buAutoNum type="arabicPeriod"/>
            </a:pPr>
            <a:r>
              <a:rPr lang="en-US" sz="2800" b="1" dirty="0"/>
              <a:t>Short Shelf Life: </a:t>
            </a:r>
            <a:r>
              <a:rPr lang="en-US" sz="2800" dirty="0"/>
              <a:t>The product’s preservation is dependent on external factors such as weather, usage duration, and storage conditions.</a:t>
            </a:r>
          </a:p>
          <a:p>
            <a:pPr algn="just">
              <a:spcBef>
                <a:spcPts val="600"/>
              </a:spcBef>
              <a:spcAft>
                <a:spcPts val="600"/>
              </a:spcAft>
              <a:buFont typeface="+mj-lt"/>
              <a:buAutoNum type="arabicPeriod"/>
            </a:pPr>
            <a:r>
              <a:rPr lang="en-US" sz="2800" b="1" dirty="0"/>
              <a:t>Higher Price: </a:t>
            </a:r>
            <a:r>
              <a:rPr lang="en-US" sz="2800" dirty="0"/>
              <a:t>Grapefruit juice may have a higher price compared to other common fruit juices.</a:t>
            </a:r>
          </a:p>
          <a:p>
            <a:pPr algn="just">
              <a:spcBef>
                <a:spcPts val="600"/>
              </a:spcBef>
              <a:spcAft>
                <a:spcPts val="600"/>
              </a:spcAft>
              <a:buFont typeface="+mj-lt"/>
              <a:buAutoNum type="arabicPeriod"/>
            </a:pPr>
            <a:r>
              <a:rPr lang="en-US" sz="2800" b="1" dirty="0"/>
              <a:t>Inconsistent Quality: </a:t>
            </a:r>
            <a:r>
              <a:rPr lang="en-US" sz="2800" dirty="0"/>
              <a:t>Variations in the taste of grapefruits can occur due to factors like light exposure, temperature, and subjective user perception.</a:t>
            </a:r>
          </a:p>
        </p:txBody>
      </p:sp>
    </p:spTree>
    <p:extLst>
      <p:ext uri="{BB962C8B-B14F-4D97-AF65-F5344CB8AC3E}">
        <p14:creationId xmlns:p14="http://schemas.microsoft.com/office/powerpoint/2010/main" val="2853807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361CE5D-E70F-4502-B3D5-96356975D9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10348"/>
            <a:ext cx="3614928" cy="2647652"/>
          </a:xfrm>
          <a:prstGeom prst="rect">
            <a:avLst/>
          </a:prstGeom>
          <a:ln>
            <a:noFill/>
          </a:ln>
          <a:effectLst>
            <a:softEdge rad="112500"/>
          </a:effectLst>
        </p:spPr>
      </p:pic>
      <p:sp>
        <p:nvSpPr>
          <p:cNvPr id="4" name="Rectangle 3">
            <a:extLst>
              <a:ext uri="{FF2B5EF4-FFF2-40B4-BE49-F238E27FC236}">
                <a16:creationId xmlns:a16="http://schemas.microsoft.com/office/drawing/2014/main" id="{2E040B13-DC5F-430F-A62F-C1A53380780A}"/>
              </a:ext>
            </a:extLst>
          </p:cNvPr>
          <p:cNvSpPr/>
          <p:nvPr/>
        </p:nvSpPr>
        <p:spPr>
          <a:xfrm>
            <a:off x="322318" y="401122"/>
            <a:ext cx="3331425" cy="523220"/>
          </a:xfrm>
          <a:prstGeom prst="rect">
            <a:avLst/>
          </a:prstGeom>
        </p:spPr>
        <p:txBody>
          <a:bodyPr wrap="none">
            <a:spAutoFit/>
          </a:bodyPr>
          <a:lstStyle/>
          <a:p>
            <a:r>
              <a:rPr lang="en-US" sz="2800" b="1" dirty="0"/>
              <a:t>II. MARKET ANALYSIS</a:t>
            </a:r>
          </a:p>
        </p:txBody>
      </p:sp>
      <p:pic>
        <p:nvPicPr>
          <p:cNvPr id="7" name="Picture 6">
            <a:extLst>
              <a:ext uri="{FF2B5EF4-FFF2-40B4-BE49-F238E27FC236}">
                <a16:creationId xmlns:a16="http://schemas.microsoft.com/office/drawing/2014/main" id="{184964F1-EEDA-403D-9F8B-D1703C96FB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82101" y="3429000"/>
            <a:ext cx="2857500" cy="3429000"/>
          </a:xfrm>
          <a:prstGeom prst="rect">
            <a:avLst/>
          </a:prstGeom>
          <a:ln>
            <a:noFill/>
          </a:ln>
          <a:effectLst>
            <a:softEdge rad="112500"/>
          </a:effectLst>
        </p:spPr>
      </p:pic>
      <p:sp>
        <p:nvSpPr>
          <p:cNvPr id="3" name="Rectangle 2">
            <a:extLst>
              <a:ext uri="{FF2B5EF4-FFF2-40B4-BE49-F238E27FC236}">
                <a16:creationId xmlns:a16="http://schemas.microsoft.com/office/drawing/2014/main" id="{61A46BAE-0BC3-47F1-88C4-B4B1BC961CCD}"/>
              </a:ext>
            </a:extLst>
          </p:cNvPr>
          <p:cNvSpPr/>
          <p:nvPr/>
        </p:nvSpPr>
        <p:spPr>
          <a:xfrm>
            <a:off x="899661" y="924342"/>
            <a:ext cx="10392678" cy="5386090"/>
          </a:xfrm>
          <a:prstGeom prst="rect">
            <a:avLst/>
          </a:prstGeom>
        </p:spPr>
        <p:txBody>
          <a:bodyPr wrap="square">
            <a:spAutoFit/>
          </a:bodyPr>
          <a:lstStyle/>
          <a:p>
            <a:pPr algn="just">
              <a:spcBef>
                <a:spcPts val="600"/>
              </a:spcBef>
              <a:spcAft>
                <a:spcPts val="600"/>
              </a:spcAft>
            </a:pPr>
            <a:r>
              <a:rPr lang="en-US" sz="2400" b="1" i="1" u="sng" dirty="0"/>
              <a:t>Mitigation Strategies:</a:t>
            </a:r>
          </a:p>
          <a:p>
            <a:pPr algn="just">
              <a:spcBef>
                <a:spcPts val="600"/>
              </a:spcBef>
              <a:spcAft>
                <a:spcPts val="600"/>
              </a:spcAft>
              <a:buFont typeface="+mj-lt"/>
              <a:buAutoNum type="arabicPeriod"/>
            </a:pPr>
            <a:r>
              <a:rPr lang="en-US" sz="2000" b="1" dirty="0"/>
              <a:t>Proper Storage: </a:t>
            </a:r>
            <a:r>
              <a:rPr lang="en-US" sz="2000" dirty="0"/>
              <a:t>Ensure the product is stored in a refrigerator within the recommended time frame to maintain freshness.</a:t>
            </a:r>
          </a:p>
          <a:p>
            <a:pPr algn="just">
              <a:spcBef>
                <a:spcPts val="600"/>
              </a:spcBef>
              <a:spcAft>
                <a:spcPts val="600"/>
              </a:spcAft>
              <a:buFont typeface="+mj-lt"/>
              <a:buAutoNum type="arabicPeriod"/>
            </a:pPr>
            <a:r>
              <a:rPr lang="en-US" sz="2000" b="1" dirty="0"/>
              <a:t>Quality Management: </a:t>
            </a:r>
            <a:r>
              <a:rPr lang="en-US" sz="2000" dirty="0"/>
              <a:t>Regularly inspect and monitor the quality of raw materials to minimize the risk of inconsistent product quality.</a:t>
            </a:r>
          </a:p>
          <a:p>
            <a:pPr algn="just">
              <a:spcBef>
                <a:spcPts val="600"/>
              </a:spcBef>
              <a:spcAft>
                <a:spcPts val="600"/>
              </a:spcAft>
              <a:buFont typeface="+mj-lt"/>
              <a:buAutoNum type="arabicPeriod"/>
            </a:pPr>
            <a:r>
              <a:rPr lang="en-US" sz="2000" b="1" dirty="0"/>
              <a:t>Use of Advanced Technology: </a:t>
            </a:r>
            <a:r>
              <a:rPr lang="en-US" sz="2000" dirty="0"/>
              <a:t>Incorporate SODA Plus carbonation machines to enhance the beverage's flavor, improve shelf life, and ensure a consistent quality experience.</a:t>
            </a:r>
          </a:p>
          <a:p>
            <a:pPr algn="just">
              <a:spcBef>
                <a:spcPts val="600"/>
              </a:spcBef>
              <a:spcAft>
                <a:spcPts val="600"/>
              </a:spcAft>
              <a:buFont typeface="+mj-lt"/>
              <a:buAutoNum type="arabicPeriod"/>
            </a:pPr>
            <a:r>
              <a:rPr lang="en-US" sz="2000" b="1" dirty="0"/>
              <a:t>Research and Development (R&amp;D): </a:t>
            </a:r>
            <a:r>
              <a:rPr lang="en-US" sz="2000" dirty="0"/>
              <a:t>Invest in R&amp;D to continually improve product quality and innovate with new product variations.</a:t>
            </a:r>
          </a:p>
          <a:p>
            <a:pPr algn="just">
              <a:spcBef>
                <a:spcPts val="600"/>
              </a:spcBef>
              <a:spcAft>
                <a:spcPts val="600"/>
              </a:spcAft>
              <a:buFont typeface="+mj-lt"/>
              <a:buAutoNum type="arabicPeriod"/>
            </a:pPr>
            <a:r>
              <a:rPr lang="en-US" sz="2000" b="1" dirty="0"/>
              <a:t>Pricing and Promotions: </a:t>
            </a:r>
            <a:r>
              <a:rPr lang="en-US" sz="2000" dirty="0"/>
              <a:t>Offer competitive pricing that reflects the product's value while providing discounts and promotions to attract and retain customers. Highlight the cultural significance of the product to increase its perceived value.</a:t>
            </a:r>
          </a:p>
          <a:p>
            <a:pPr algn="just">
              <a:spcBef>
                <a:spcPts val="600"/>
              </a:spcBef>
              <a:spcAft>
                <a:spcPts val="600"/>
              </a:spcAft>
              <a:buFont typeface="+mj-lt"/>
              <a:buAutoNum type="arabicPeriod"/>
            </a:pPr>
            <a:r>
              <a:rPr lang="en-US" sz="2000" b="1" dirty="0"/>
              <a:t>Legal Compliance: </a:t>
            </a:r>
            <a:r>
              <a:rPr lang="en-US" sz="2000" dirty="0"/>
              <a:t>Adhere to all business regulations and legal standards to avoid potential legal issues and ensure customer trust.</a:t>
            </a:r>
          </a:p>
        </p:txBody>
      </p:sp>
    </p:spTree>
    <p:extLst>
      <p:ext uri="{BB962C8B-B14F-4D97-AF65-F5344CB8AC3E}">
        <p14:creationId xmlns:p14="http://schemas.microsoft.com/office/powerpoint/2010/main" val="3613148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361CE5D-E70F-4502-B3D5-96356975D9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10348"/>
            <a:ext cx="3614928" cy="2647652"/>
          </a:xfrm>
          <a:prstGeom prst="rect">
            <a:avLst/>
          </a:prstGeom>
          <a:ln>
            <a:noFill/>
          </a:ln>
          <a:effectLst>
            <a:softEdge rad="112500"/>
          </a:effectLst>
        </p:spPr>
      </p:pic>
      <p:sp>
        <p:nvSpPr>
          <p:cNvPr id="4" name="Rectangle 3">
            <a:extLst>
              <a:ext uri="{FF2B5EF4-FFF2-40B4-BE49-F238E27FC236}">
                <a16:creationId xmlns:a16="http://schemas.microsoft.com/office/drawing/2014/main" id="{2E040B13-DC5F-430F-A62F-C1A53380780A}"/>
              </a:ext>
            </a:extLst>
          </p:cNvPr>
          <p:cNvSpPr/>
          <p:nvPr/>
        </p:nvSpPr>
        <p:spPr>
          <a:xfrm>
            <a:off x="322318" y="401122"/>
            <a:ext cx="3148939" cy="523220"/>
          </a:xfrm>
          <a:prstGeom prst="rect">
            <a:avLst/>
          </a:prstGeom>
        </p:spPr>
        <p:txBody>
          <a:bodyPr wrap="none">
            <a:spAutoFit/>
          </a:bodyPr>
          <a:lstStyle/>
          <a:p>
            <a:r>
              <a:rPr lang="en-US" sz="2800" b="1" dirty="0"/>
              <a:t>III. PROJECT DESIGN</a:t>
            </a:r>
          </a:p>
        </p:txBody>
      </p:sp>
      <p:pic>
        <p:nvPicPr>
          <p:cNvPr id="7" name="Picture 6">
            <a:extLst>
              <a:ext uri="{FF2B5EF4-FFF2-40B4-BE49-F238E27FC236}">
                <a16:creationId xmlns:a16="http://schemas.microsoft.com/office/drawing/2014/main" id="{184964F1-EEDA-403D-9F8B-D1703C96FB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82101" y="3429000"/>
            <a:ext cx="2857500" cy="3429000"/>
          </a:xfrm>
          <a:prstGeom prst="rect">
            <a:avLst/>
          </a:prstGeom>
          <a:ln>
            <a:noFill/>
          </a:ln>
          <a:effectLst>
            <a:softEdge rad="112500"/>
          </a:effectLst>
        </p:spPr>
      </p:pic>
      <p:sp>
        <p:nvSpPr>
          <p:cNvPr id="2" name="Rectangle 1">
            <a:extLst>
              <a:ext uri="{FF2B5EF4-FFF2-40B4-BE49-F238E27FC236}">
                <a16:creationId xmlns:a16="http://schemas.microsoft.com/office/drawing/2014/main" id="{E7845ECC-609B-4E8B-B252-84903494F961}"/>
              </a:ext>
            </a:extLst>
          </p:cNvPr>
          <p:cNvSpPr/>
          <p:nvPr/>
        </p:nvSpPr>
        <p:spPr>
          <a:xfrm>
            <a:off x="957262" y="997565"/>
            <a:ext cx="9329738" cy="4862870"/>
          </a:xfrm>
          <a:prstGeom prst="rect">
            <a:avLst/>
          </a:prstGeom>
        </p:spPr>
        <p:txBody>
          <a:bodyPr wrap="square">
            <a:spAutoFit/>
          </a:bodyPr>
          <a:lstStyle/>
          <a:p>
            <a:pPr algn="just">
              <a:spcBef>
                <a:spcPts val="600"/>
              </a:spcBef>
              <a:spcAft>
                <a:spcPts val="600"/>
              </a:spcAft>
            </a:pPr>
            <a:r>
              <a:rPr lang="en-US" sz="2000" b="1" dirty="0"/>
              <a:t>(1) Product to be Implemented:</a:t>
            </a:r>
          </a:p>
          <a:p>
            <a:pPr algn="just">
              <a:spcBef>
                <a:spcPts val="600"/>
              </a:spcBef>
              <a:spcAft>
                <a:spcPts val="600"/>
              </a:spcAft>
            </a:pPr>
            <a:r>
              <a:rPr lang="en-US" sz="2000" dirty="0"/>
              <a:t>Bottled grapefruit juice.</a:t>
            </a:r>
          </a:p>
          <a:p>
            <a:pPr algn="just">
              <a:spcBef>
                <a:spcPts val="600"/>
              </a:spcBef>
              <a:spcAft>
                <a:spcPts val="600"/>
              </a:spcAft>
            </a:pPr>
            <a:r>
              <a:rPr lang="en-US" sz="2000" b="1" dirty="0"/>
              <a:t>(2) Objectives and Prospects of the Project:</a:t>
            </a:r>
          </a:p>
          <a:p>
            <a:pPr algn="just">
              <a:spcBef>
                <a:spcPts val="600"/>
              </a:spcBef>
              <a:spcAft>
                <a:spcPts val="600"/>
              </a:spcAft>
              <a:buFont typeface="Arial" panose="020B0604020202020204" pitchFamily="34" charset="0"/>
              <a:buChar char="•"/>
            </a:pPr>
            <a:r>
              <a:rPr lang="en-US" sz="2000" dirty="0"/>
              <a:t>Combine consumer demand for healthy products that improve quality of life with the value of a fruit recognized as a regional specialty.</a:t>
            </a:r>
          </a:p>
          <a:p>
            <a:pPr algn="just">
              <a:spcBef>
                <a:spcPts val="600"/>
              </a:spcBef>
              <a:spcAft>
                <a:spcPts val="600"/>
              </a:spcAft>
              <a:buFont typeface="Arial" panose="020B0604020202020204" pitchFamily="34" charset="0"/>
              <a:buChar char="•"/>
            </a:pPr>
            <a:r>
              <a:rPr lang="en-US" sz="2000" dirty="0"/>
              <a:t>Contribute to the province's development by providing safe beverage products during the production process.</a:t>
            </a:r>
          </a:p>
          <a:p>
            <a:pPr algn="just">
              <a:spcBef>
                <a:spcPts val="600"/>
              </a:spcBef>
              <a:spcAft>
                <a:spcPts val="600"/>
              </a:spcAft>
              <a:buFont typeface="Arial" panose="020B0604020202020204" pitchFamily="34" charset="0"/>
              <a:buChar char="•"/>
            </a:pPr>
            <a:r>
              <a:rPr lang="en-US" sz="2000" dirty="0"/>
              <a:t>Support agricultural output for localities producing raw materials for manufacturing.</a:t>
            </a:r>
          </a:p>
          <a:p>
            <a:pPr algn="just">
              <a:spcBef>
                <a:spcPts val="600"/>
              </a:spcBef>
              <a:spcAft>
                <a:spcPts val="600"/>
              </a:spcAft>
              <a:buFont typeface="Arial" panose="020B0604020202020204" pitchFamily="34" charset="0"/>
              <a:buChar char="•"/>
            </a:pPr>
            <a:r>
              <a:rPr lang="en-US" sz="2000" dirty="0"/>
              <a:t>Distribute products to the market through intermediaries and direct supply to beverage shops, street vendors, etc.</a:t>
            </a:r>
          </a:p>
          <a:p>
            <a:pPr algn="just">
              <a:spcBef>
                <a:spcPts val="600"/>
              </a:spcBef>
              <a:spcAft>
                <a:spcPts val="600"/>
              </a:spcAft>
              <a:buFont typeface="Arial" panose="020B0604020202020204" pitchFamily="34" charset="0"/>
              <a:buChar char="•"/>
            </a:pPr>
            <a:r>
              <a:rPr lang="en-US" sz="2000" dirty="0"/>
              <a:t>In the 4.0 era of industrialization and modernization, where the focus shifts towards nutrition and services, fruit juice is a product likely to be highly favored and consumed.</a:t>
            </a:r>
          </a:p>
        </p:txBody>
      </p:sp>
    </p:spTree>
    <p:extLst>
      <p:ext uri="{BB962C8B-B14F-4D97-AF65-F5344CB8AC3E}">
        <p14:creationId xmlns:p14="http://schemas.microsoft.com/office/powerpoint/2010/main" val="101520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361CE5D-E70F-4502-B3D5-96356975D9E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210348"/>
            <a:ext cx="3614928" cy="2647652"/>
          </a:xfrm>
          <a:prstGeom prst="rect">
            <a:avLst/>
          </a:prstGeom>
          <a:ln>
            <a:noFill/>
          </a:ln>
          <a:effectLst>
            <a:softEdge rad="112500"/>
          </a:effectLst>
        </p:spPr>
      </p:pic>
      <p:sp>
        <p:nvSpPr>
          <p:cNvPr id="4" name="Rectangle 3">
            <a:extLst>
              <a:ext uri="{FF2B5EF4-FFF2-40B4-BE49-F238E27FC236}">
                <a16:creationId xmlns:a16="http://schemas.microsoft.com/office/drawing/2014/main" id="{2E040B13-DC5F-430F-A62F-C1A53380780A}"/>
              </a:ext>
            </a:extLst>
          </p:cNvPr>
          <p:cNvSpPr/>
          <p:nvPr/>
        </p:nvSpPr>
        <p:spPr>
          <a:xfrm>
            <a:off x="322318" y="401122"/>
            <a:ext cx="3148939" cy="523220"/>
          </a:xfrm>
          <a:prstGeom prst="rect">
            <a:avLst/>
          </a:prstGeom>
        </p:spPr>
        <p:txBody>
          <a:bodyPr wrap="none">
            <a:spAutoFit/>
          </a:bodyPr>
          <a:lstStyle/>
          <a:p>
            <a:r>
              <a:rPr lang="en-US" sz="2800" b="1" dirty="0"/>
              <a:t>III. PROJECT DESIGN</a:t>
            </a:r>
          </a:p>
        </p:txBody>
      </p:sp>
      <p:pic>
        <p:nvPicPr>
          <p:cNvPr id="7" name="Picture 6">
            <a:extLst>
              <a:ext uri="{FF2B5EF4-FFF2-40B4-BE49-F238E27FC236}">
                <a16:creationId xmlns:a16="http://schemas.microsoft.com/office/drawing/2014/main" id="{184964F1-EEDA-403D-9F8B-D1703C96FB0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182101" y="3429000"/>
            <a:ext cx="2857500" cy="3429000"/>
          </a:xfrm>
          <a:prstGeom prst="rect">
            <a:avLst/>
          </a:prstGeom>
          <a:ln>
            <a:noFill/>
          </a:ln>
          <a:effectLst>
            <a:softEdge rad="112500"/>
          </a:effectLst>
        </p:spPr>
      </p:pic>
      <p:sp>
        <p:nvSpPr>
          <p:cNvPr id="3" name="Rectangle 2">
            <a:extLst>
              <a:ext uri="{FF2B5EF4-FFF2-40B4-BE49-F238E27FC236}">
                <a16:creationId xmlns:a16="http://schemas.microsoft.com/office/drawing/2014/main" id="{C89D1CA2-7D42-4AB4-8C3A-F0FE5FD40758}"/>
              </a:ext>
            </a:extLst>
          </p:cNvPr>
          <p:cNvSpPr/>
          <p:nvPr/>
        </p:nvSpPr>
        <p:spPr>
          <a:xfrm>
            <a:off x="1147762" y="1090851"/>
            <a:ext cx="9324975" cy="4199611"/>
          </a:xfrm>
          <a:prstGeom prst="rect">
            <a:avLst/>
          </a:prstGeom>
        </p:spPr>
        <p:txBody>
          <a:bodyPr wrap="square">
            <a:spAutoFit/>
          </a:bodyPr>
          <a:lstStyle/>
          <a:p>
            <a:pPr algn="just">
              <a:lnSpc>
                <a:spcPct val="150000"/>
              </a:lnSpc>
            </a:pPr>
            <a:r>
              <a:rPr lang="en-US" sz="2000" b="1" dirty="0"/>
              <a:t>(3) Implementation Methodology:</a:t>
            </a:r>
          </a:p>
          <a:p>
            <a:pPr algn="just">
              <a:lnSpc>
                <a:spcPct val="150000"/>
              </a:lnSpc>
            </a:pPr>
            <a:r>
              <a:rPr lang="en-US" sz="2000" b="1" dirty="0"/>
              <a:t>a. Required Tools:</a:t>
            </a:r>
            <a:endParaRPr lang="en-US" sz="2000" dirty="0"/>
          </a:p>
          <a:p>
            <a:pPr algn="just">
              <a:lnSpc>
                <a:spcPct val="150000"/>
              </a:lnSpc>
              <a:buFont typeface="Arial" panose="020B0604020202020204" pitchFamily="34" charset="0"/>
              <a:buChar char="•"/>
            </a:pPr>
            <a:r>
              <a:rPr lang="en-US" sz="2000" dirty="0"/>
              <a:t>Masks, gloves, knives, plates, plastic bottles, glass bottles, water-filling funnels, and graduated measuring cups.</a:t>
            </a:r>
          </a:p>
          <a:p>
            <a:pPr algn="just">
              <a:lnSpc>
                <a:spcPct val="150000"/>
              </a:lnSpc>
              <a:buFont typeface="Arial" panose="020B0604020202020204" pitchFamily="34" charset="0"/>
              <a:buChar char="•"/>
            </a:pPr>
            <a:r>
              <a:rPr lang="en-US" sz="2000" dirty="0"/>
              <a:t>Slow juicer (cold-press juicer).</a:t>
            </a:r>
          </a:p>
          <a:p>
            <a:pPr algn="just">
              <a:lnSpc>
                <a:spcPct val="150000"/>
              </a:lnSpc>
              <a:buFont typeface="Arial" panose="020B0604020202020204" pitchFamily="34" charset="0"/>
              <a:buChar char="•"/>
            </a:pPr>
            <a:r>
              <a:rPr lang="en-US" sz="2000" dirty="0"/>
              <a:t>SODA Plus carbonation machine and gas bombs.</a:t>
            </a:r>
          </a:p>
          <a:p>
            <a:pPr algn="just">
              <a:lnSpc>
                <a:spcPct val="150000"/>
              </a:lnSpc>
            </a:pPr>
            <a:r>
              <a:rPr lang="en-US" sz="2000" b="1" dirty="0"/>
              <a:t>b. Main Ingredients: </a:t>
            </a:r>
            <a:r>
              <a:rPr lang="en-US" sz="2000" dirty="0"/>
              <a:t>Grapefruits from </a:t>
            </a:r>
            <a:r>
              <a:rPr lang="en-US" sz="2000" dirty="0" err="1"/>
              <a:t>Phuc</a:t>
            </a:r>
            <a:r>
              <a:rPr lang="en-US" sz="2000" dirty="0"/>
              <a:t> Yen Commune, Yen Son District, Tuyen Quang Province, and Doan Hung District, </a:t>
            </a:r>
            <a:r>
              <a:rPr lang="en-US" sz="2000" dirty="0" err="1"/>
              <a:t>Phu</a:t>
            </a:r>
            <a:r>
              <a:rPr lang="en-US" sz="2000" dirty="0"/>
              <a:t> </a:t>
            </a:r>
            <a:r>
              <a:rPr lang="en-US" sz="2000" dirty="0" err="1"/>
              <a:t>Tho</a:t>
            </a:r>
            <a:r>
              <a:rPr lang="en-US" sz="2000" dirty="0"/>
              <a:t> Province.</a:t>
            </a:r>
          </a:p>
          <a:p>
            <a:pPr algn="just">
              <a:lnSpc>
                <a:spcPct val="150000"/>
              </a:lnSpc>
            </a:pPr>
            <a:r>
              <a:rPr lang="en-US" sz="2000" b="1" dirty="0"/>
              <a:t>c. Secondary Ingredients: </a:t>
            </a:r>
            <a:r>
              <a:rPr lang="en-US" sz="2000" dirty="0"/>
              <a:t>Granulated sugar and bitterness-removal agents.</a:t>
            </a:r>
          </a:p>
        </p:txBody>
      </p:sp>
    </p:spTree>
    <p:extLst>
      <p:ext uri="{BB962C8B-B14F-4D97-AF65-F5344CB8AC3E}">
        <p14:creationId xmlns:p14="http://schemas.microsoft.com/office/powerpoint/2010/main" val="12616995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TotalTime>
  <Words>1591</Words>
  <Application>Microsoft Office PowerPoint</Application>
  <PresentationFormat>Widescreen</PresentationFormat>
  <Paragraphs>109</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Calibri Light</vt:lpstr>
      <vt:lpstr>Candara Light</vt:lpstr>
      <vt:lpstr>Segoe UI Variable Display Semib</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Cherry Hoàng</dc:creator>
  <cp:lastModifiedBy>Cherry Hoàng</cp:lastModifiedBy>
  <cp:revision>15</cp:revision>
  <dcterms:created xsi:type="dcterms:W3CDTF">2025-01-22T14:51:47Z</dcterms:created>
  <dcterms:modified xsi:type="dcterms:W3CDTF">2025-01-23T06:20:33Z</dcterms:modified>
</cp:coreProperties>
</file>