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hance.net/gallery/177438571/_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127000"/>
            <a:ext cx="18694400" cy="10553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1143000" y="-546100"/>
            <a:ext cx="20574000" cy="11366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4572000"/>
            <a:ext cx="13792200" cy="5981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16650" y="5886450"/>
            <a:ext cx="115951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2087"/>
              </a:lnSpc>
            </a:pPr>
            <a:r>
              <a:rPr lang="ko-KR" sz="8500" b="0" i="0" u="none" strike="noStrike" spc="-300" dirty="0">
                <a:solidFill>
                  <a:srgbClr val="FF4C0C"/>
                </a:solidFill>
                <a:ea typeface="S-Core Dream 8 Heavy"/>
              </a:rPr>
              <a:t>평생교육프로그램개발론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3800" y="7162800"/>
            <a:ext cx="63246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2087"/>
              </a:lnSpc>
            </a:pPr>
            <a:r>
              <a:rPr lang="ko-KR" sz="8500" b="0" i="0" u="none" strike="noStrike" spc="-300">
                <a:solidFill>
                  <a:srgbClr val="494949"/>
                </a:solidFill>
                <a:ea typeface="S-Core Dream 8 Heavy"/>
              </a:rPr>
              <a:t>리빙랩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16400" y="9258300"/>
            <a:ext cx="6096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4376"/>
              </a:lnSpc>
            </a:pPr>
            <a:r>
              <a:rPr lang="en-US" sz="2700" b="0" i="0" u="none" strike="noStrike">
                <a:solidFill>
                  <a:srgbClr val="9E9E9E"/>
                </a:solidFill>
                <a:latin typeface="S-Core Dream 5 Medium"/>
              </a:rPr>
              <a:t>1</a:t>
            </a:r>
            <a:r>
              <a:rPr lang="ko-KR" sz="2700" b="0" i="0" u="none" strike="noStrike">
                <a:solidFill>
                  <a:srgbClr val="9E9E9E"/>
                </a:solidFill>
                <a:ea typeface="S-Core Dream 5 Medium"/>
              </a:rPr>
              <a:t>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612900" y="2019300"/>
          <a:ext cx="15062200" cy="81534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0">
                <a:tc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ko-KR" sz="21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조사된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1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요구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44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특정요구가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목표에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부합하는가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?</a:t>
                      </a:r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S-Core Dream 3 Light"/>
                        </a:rPr>
                        <a:t>(</a:t>
                      </a: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S-Core Dream 3 Light"/>
                        </a:rPr>
                        <a:t>2)</a:t>
                      </a:r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44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특정요구와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관련해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지식이나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기술을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제공</a:t>
                      </a:r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할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사람이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있는가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? </a:t>
                      </a:r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S-Core Dream 3 Light"/>
                        </a:rPr>
                        <a:t>(3)</a:t>
                      </a:r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44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특정요구는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실현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가능성이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있는가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?</a:t>
                      </a:r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latin typeface="S-Core Dream 3 Light"/>
                        </a:rPr>
                        <a:t>(</a:t>
                      </a: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S-Core Dream 3 Light"/>
                        </a:rPr>
                        <a:t>5)</a:t>
                      </a:r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44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특정요구가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대상자에게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접근하기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쉬운가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? </a:t>
                      </a:r>
                    </a:p>
                    <a:p>
                      <a:pPr lvl="0" algn="ctr">
                        <a:lnSpc>
                          <a:spcPct val="124499"/>
                        </a:lnSpc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S-Core Dream 3 Light"/>
                        </a:rPr>
                        <a:t>(4)</a:t>
                      </a:r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44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총점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똑버스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앱을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활용해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버스를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불러서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탈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수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있는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제도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도입</a:t>
                      </a:r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1x2 = </a:t>
                      </a:r>
                      <a:r>
                        <a:rPr lang="en-US" sz="2300" b="0" i="0" u="none" strike="noStrike">
                          <a:solidFill>
                            <a:srgbClr val="494949"/>
                          </a:solidFill>
                          <a:latin typeface="S-Core Dream 6 Bold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3x3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3x5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4x4 =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 16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FF4C0C"/>
                          </a:solidFill>
                          <a:latin typeface="S-Core Dream 6 Bold"/>
                        </a:rPr>
                        <a:t>42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에타나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버스정보앱에서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기사님이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버스정보를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입력해주는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방법</a:t>
                      </a:r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5x2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5x3 =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 15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3x5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3x4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FF4C0C"/>
                          </a:solidFill>
                          <a:latin typeface="S-Core Dream 6 Bold"/>
                        </a:rPr>
                        <a:t>52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자신이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등록한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버스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시간의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알림이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오는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어플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개발</a:t>
                      </a:r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5x2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2x3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3x5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3x4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FF4C0C"/>
                          </a:solidFill>
                          <a:latin typeface="S-Core Dream 6 Bold"/>
                        </a:rPr>
                        <a:t>43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00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세명통통으로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실시간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 </a:t>
                      </a:r>
                      <a:endParaRPr lang="en-US" sz="1100"/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정보와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시간표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업로드</a:t>
                      </a:r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5x2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5x3 =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 15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4x5 =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 20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5x4 =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 20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FF4C0C"/>
                          </a:solidFill>
                          <a:latin typeface="S-Core Dream 6 Bold"/>
                        </a:rPr>
                        <a:t>65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300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SMS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알림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S-Core Dream 3 Light"/>
                        </a:rPr>
                        <a:t> </a:t>
                      </a:r>
                      <a:r>
                        <a:rPr lang="ko-KR" sz="2000" b="0" i="0" u="none" strike="noStrike">
                          <a:solidFill>
                            <a:srgbClr val="000000"/>
                          </a:solidFill>
                          <a:ea typeface="S-Core Dream 3 Light"/>
                        </a:rPr>
                        <a:t>서비스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5x2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2x3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3x5 = 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9E9E9E"/>
                          </a:solidFill>
                          <a:latin typeface="S-Core Dream 6 Bold"/>
                        </a:rPr>
                        <a:t>5x4 =</a:t>
                      </a:r>
                      <a:r>
                        <a:rPr lang="en-US" sz="2300" b="0" i="0" u="none" strike="noStrike">
                          <a:solidFill>
                            <a:srgbClr val="3E3E3E"/>
                          </a:solidFill>
                          <a:latin typeface="S-Core Dream 6 Bold"/>
                        </a:rPr>
                        <a:t> 20</a:t>
                      </a: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r>
                        <a:rPr lang="en-US" sz="2300" b="0" i="0" u="none" strike="noStrike">
                          <a:solidFill>
                            <a:srgbClr val="FF4C0C"/>
                          </a:solidFill>
                          <a:latin typeface="S-Core Dream 6 Bold"/>
                        </a:rPr>
                        <a:t>51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7569200"/>
            <a:ext cx="15709900" cy="1498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099300"/>
            <a:ext cx="1790700" cy="1790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65800" y="19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솔루션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59200" y="1371600"/>
            <a:ext cx="10769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카파렐라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우선순위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차트로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요구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선정하기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600" y="-292100"/>
            <a:ext cx="19761200" cy="350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2374900"/>
            <a:ext cx="10693400" cy="139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100000">
            <a:off x="8115300" y="2324100"/>
            <a:ext cx="1422400" cy="142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1300" y="2336800"/>
            <a:ext cx="11734800" cy="139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65300" y="2857500"/>
            <a:ext cx="5626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가시적인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결과물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제시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15600" y="2794000"/>
            <a:ext cx="5626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이와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관련된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비슷한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사례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조사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4394200"/>
            <a:ext cx="17449800" cy="1587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4229100"/>
            <a:ext cx="406400" cy="4064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59200" y="1308100"/>
            <a:ext cx="10769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학교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세명통통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앱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안에서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제천버스의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실시간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정보와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방학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및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공휴일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시간표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업로드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3" name="TextBox 13"/>
          <p:cNvSpPr txBox="1"/>
          <p:nvPr/>
        </p:nvSpPr>
        <p:spPr>
          <a:xfrm>
            <a:off x="6413500" y="4787900"/>
            <a:ext cx="54483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ko-KR" sz="2400" b="1" i="0" u="none" strike="noStrike" spc="-200">
                <a:solidFill>
                  <a:srgbClr val="9E9E9E"/>
                </a:solidFill>
                <a:ea typeface="S-Core Dream 4 Regular"/>
              </a:rPr>
              <a:t>상명대학교</a:t>
            </a:r>
            <a:r>
              <a:rPr lang="en-US" sz="2400" b="1" i="0" u="none" strike="noStrike" spc="-200">
                <a:solidFill>
                  <a:srgbClr val="9E9E9E"/>
                </a:solidFill>
                <a:latin typeface="S-Core Dream 4 Regular"/>
              </a:rPr>
              <a:t> </a:t>
            </a:r>
            <a:r>
              <a:rPr lang="ko-KR" sz="2400" b="1" i="0" u="none" strike="noStrike" spc="-200">
                <a:solidFill>
                  <a:srgbClr val="9E9E9E"/>
                </a:solidFill>
                <a:ea typeface="S-Core Dream 4 Regular"/>
              </a:rPr>
              <a:t>통학버스</a:t>
            </a:r>
            <a:r>
              <a:rPr lang="en-US" sz="2400" b="1" i="0" u="none" strike="noStrike" spc="-200">
                <a:solidFill>
                  <a:srgbClr val="9E9E9E"/>
                </a:solidFill>
                <a:latin typeface="S-Core Dream 4 Regular"/>
              </a:rPr>
              <a:t>, </a:t>
            </a:r>
            <a:r>
              <a:rPr lang="ko-KR" sz="2400" b="1" i="0" u="none" strike="noStrike" spc="-200">
                <a:solidFill>
                  <a:srgbClr val="9E9E9E"/>
                </a:solidFill>
                <a:ea typeface="S-Core Dream 4 Regular"/>
              </a:rPr>
              <a:t>시외버스</a:t>
            </a:r>
            <a:r>
              <a:rPr lang="en-US" sz="2400" b="1" i="0" u="none" strike="noStrike" spc="-200">
                <a:solidFill>
                  <a:srgbClr val="9E9E9E"/>
                </a:solidFill>
                <a:latin typeface="S-Core Dream 4 Regular"/>
              </a:rPr>
              <a:t> </a:t>
            </a:r>
            <a:r>
              <a:rPr lang="ko-KR" sz="2400" b="1" i="0" u="none" strike="noStrike" spc="-200">
                <a:solidFill>
                  <a:srgbClr val="9E9E9E"/>
                </a:solidFill>
                <a:ea typeface="S-Core Dream 4 Regular"/>
              </a:rPr>
              <a:t>정보</a:t>
            </a:r>
            <a:r>
              <a:rPr lang="en-US" sz="2400" b="1" i="0" u="none" strike="noStrike" spc="-200">
                <a:solidFill>
                  <a:srgbClr val="9E9E9E"/>
                </a:solidFill>
                <a:latin typeface="S-Core Dream 4 Regular"/>
              </a:rPr>
              <a:t> </a:t>
            </a:r>
            <a:r>
              <a:rPr lang="ko-KR" sz="2400" b="1" i="0" u="none" strike="noStrike" spc="-200">
                <a:solidFill>
                  <a:srgbClr val="9E9E9E"/>
                </a:solidFill>
                <a:ea typeface="S-Core Dream 4 Regular"/>
              </a:rPr>
              <a:t>어플</a:t>
            </a:r>
          </a:p>
        </p:txBody>
      </p:sp>
      <p:sp>
        <p:nvSpPr>
          <p:cNvPr id="14" name="TextBox 14">
            <a:hlinkClick r:id="rId8" tooltip="https://www.behance.net/gallery/177438571/_"/>
          </p:cNvPr>
          <p:cNvSpPr txBox="1"/>
          <p:nvPr/>
        </p:nvSpPr>
        <p:spPr>
          <a:xfrm>
            <a:off x="6134100" y="5308600"/>
            <a:ext cx="6032500" cy="38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200" b="1" i="0" u="sng" strike="noStrike" spc="-200">
                <a:solidFill>
                  <a:srgbClr val="2E3D86"/>
                </a:solidFill>
                <a:latin typeface="S-Core Dream 5 Medium"/>
              </a:rPr>
              <a:t>https://www.behance.net/gallery/177438571/_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65800" y="19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솔루션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300" y="6362700"/>
            <a:ext cx="7658100" cy="3378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6500" y="6362700"/>
            <a:ext cx="80772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6083300"/>
            <a:ext cx="16992600" cy="4000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600" y="-292100"/>
            <a:ext cx="19761200" cy="3505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200" y="2374900"/>
            <a:ext cx="10693400" cy="139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100000">
            <a:off x="8115300" y="2324100"/>
            <a:ext cx="1422400" cy="1422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81300" y="2336800"/>
            <a:ext cx="11734800" cy="139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65300" y="2857500"/>
            <a:ext cx="5626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구체적인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해결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방법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15600" y="2565400"/>
            <a:ext cx="53975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학교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학생들의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의견을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모아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위의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사례와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함께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본관에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건의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59200" y="1308100"/>
            <a:ext cx="10769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학교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세명통통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앱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안에서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제천버스의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실시간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정보와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방학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및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공휴일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시간표</a:t>
            </a:r>
            <a:r>
              <a:rPr lang="en-US" sz="25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500" b="0" i="0" u="none" strike="noStrike" spc="-100">
                <a:solidFill>
                  <a:srgbClr val="494949"/>
                </a:solidFill>
                <a:ea typeface="S-Core Dream 3 Light"/>
              </a:rPr>
              <a:t>업로드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5800" y="19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솔루션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200" y="4381500"/>
            <a:ext cx="10693400" cy="139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100000">
            <a:off x="8115300" y="4330700"/>
            <a:ext cx="1422400" cy="1422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81300" y="4343400"/>
            <a:ext cx="11734800" cy="13970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765300" y="4864100"/>
            <a:ext cx="5626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솔루션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검증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45800" y="4559300"/>
            <a:ext cx="50673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학과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동기들과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선후배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/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에타를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통한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타학과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사람들에게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설문조사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8623300"/>
            <a:ext cx="5816600" cy="1384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4800" y="7327900"/>
            <a:ext cx="5816600" cy="1320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800" y="6146800"/>
            <a:ext cx="5816600" cy="1333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794500"/>
            <a:ext cx="1676400" cy="20320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6600" y="6477000"/>
            <a:ext cx="2425700" cy="2425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5200" y="6692900"/>
            <a:ext cx="1968500" cy="19685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248900" y="7150100"/>
            <a:ext cx="1168400" cy="1143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6240"/>
              </a:lnSpc>
            </a:pPr>
            <a:r>
              <a:rPr lang="ko-KR" sz="3400" b="0" i="0" u="none" strike="noStrike" spc="-200">
                <a:solidFill>
                  <a:srgbClr val="FF4C0C"/>
                </a:solidFill>
                <a:ea typeface="S-Core Dream 6 Bold"/>
              </a:rPr>
              <a:t>찬성</a:t>
            </a:r>
          </a:p>
          <a:p>
            <a:pPr lvl="0" algn="ctr">
              <a:lnSpc>
                <a:spcPct val="106240"/>
              </a:lnSpc>
            </a:pPr>
            <a:r>
              <a:rPr lang="en-US" sz="3400" b="0" i="0" u="none" strike="noStrike" spc="-200">
                <a:solidFill>
                  <a:srgbClr val="FF4C0C"/>
                </a:solidFill>
                <a:latin typeface="S-Core Dream 6 Bold"/>
              </a:rPr>
              <a:t>96</a:t>
            </a:r>
            <a:r>
              <a:rPr lang="en-US" sz="1400" b="0" i="0" u="none" strike="noStrike" spc="-100">
                <a:solidFill>
                  <a:srgbClr val="FF4C0C"/>
                </a:solidFill>
                <a:latin typeface="S-Core Dream 6 Bold"/>
              </a:rPr>
              <a:t>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37600" y="9334500"/>
            <a:ext cx="41910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&lt;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세명통통에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버스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운행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정보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도입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&gt;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97000" y="6451600"/>
            <a:ext cx="2425700" cy="24257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25600" y="6680200"/>
            <a:ext cx="1968500" cy="19685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4732000" y="7124700"/>
            <a:ext cx="1168400" cy="1143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6240"/>
              </a:lnSpc>
            </a:pPr>
            <a:r>
              <a:rPr lang="ko-KR" sz="3400" b="0" i="0" u="none" strike="noStrike" spc="-200">
                <a:solidFill>
                  <a:srgbClr val="FF4C0C"/>
                </a:solidFill>
                <a:ea typeface="S-Core Dream 6 Bold"/>
              </a:rPr>
              <a:t>예</a:t>
            </a:r>
          </a:p>
          <a:p>
            <a:pPr lvl="0" algn="ctr">
              <a:lnSpc>
                <a:spcPct val="106240"/>
              </a:lnSpc>
            </a:pPr>
            <a:r>
              <a:rPr lang="en-US" sz="3400" b="0" i="0" u="none" strike="noStrike" spc="-200">
                <a:solidFill>
                  <a:srgbClr val="FF4C0C"/>
                </a:solidFill>
                <a:latin typeface="S-Core Dream 6 Bold"/>
              </a:rPr>
              <a:t>94</a:t>
            </a:r>
            <a:r>
              <a:rPr lang="en-US" sz="1400" b="0" i="0" u="none" strike="noStrike" spc="-100">
                <a:solidFill>
                  <a:srgbClr val="FF4C0C"/>
                </a:solidFill>
                <a:latin typeface="S-Core Dream 6 Bold"/>
              </a:rPr>
              <a:t>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20700" y="9309100"/>
            <a:ext cx="41910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&lt;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이용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5 Medium"/>
              </a:rPr>
              <a:t>여부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5 Medium"/>
              </a:rPr>
              <a:t>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73500"/>
            <a:ext cx="15951200" cy="5892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658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시뮬레이션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70100" y="5308600"/>
            <a:ext cx="66040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학교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앱이라는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점에서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학생들이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접근하기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용이하며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보다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편하고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정확한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버스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정보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를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알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수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있다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908800" y="6616700"/>
            <a:ext cx="4559300" cy="38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343400"/>
            <a:ext cx="6019800" cy="482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57500" y="4394200"/>
            <a:ext cx="49911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2637"/>
              </a:lnSpc>
            </a:pP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장점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700" y="4343400"/>
            <a:ext cx="6019800" cy="482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414000" y="4394200"/>
            <a:ext cx="49911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2637"/>
              </a:lnSpc>
            </a:pP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단점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2300" y="6565900"/>
            <a:ext cx="69596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시간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계산을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더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효율적으로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할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수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있고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따라서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전보다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버스를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이용하는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학생들이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늘어나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대중교통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이용이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활성화될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것이다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3600" y="5308600"/>
            <a:ext cx="63373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세명통통은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학교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앱이기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때문에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다른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버스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정보앱보다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오류나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시스템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관리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차원에서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어려울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것이라고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예상된다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26600" y="6629400"/>
            <a:ext cx="66040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세명통통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앱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자체에서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접속자가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늘어나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업로드가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원활하지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못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한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경우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도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있을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수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있다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6600" y="7899400"/>
            <a:ext cx="66040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기사님들이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GPS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를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안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킨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상태로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버스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운행을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하는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경우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에는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이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솔루션을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적용시키기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어려웠다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2300" y="7899400"/>
            <a:ext cx="67818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버스시간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뿐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아니라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버스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혼잡도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상황과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지연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알림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등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다른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부수적인</a:t>
            </a:r>
            <a:r>
              <a:rPr lang="en-US" sz="2200" b="0" i="0" u="none" strike="noStrike" spc="-1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내용들도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실시간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커뮤니티를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통해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사람들과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소통이</a:t>
            </a:r>
            <a:r>
              <a:rPr lang="en-US" sz="2200" b="1" i="0" u="none" strike="noStrike" spc="-100">
                <a:solidFill>
                  <a:srgbClr val="2E3191"/>
                </a:solidFill>
                <a:latin typeface="S-Core Dream 3 Light"/>
              </a:rPr>
              <a:t> </a:t>
            </a:r>
            <a:r>
              <a:rPr lang="ko-KR" sz="2200" b="1" i="0" u="none" strike="noStrike" spc="-100">
                <a:solidFill>
                  <a:srgbClr val="2E3191"/>
                </a:solidFill>
                <a:ea typeface="S-Core Dream 3 Light"/>
              </a:rPr>
              <a:t>가능</a:t>
            </a:r>
            <a:r>
              <a:rPr lang="ko-KR" sz="2200" b="0" i="0" u="none" strike="noStrike" spc="-100">
                <a:solidFill>
                  <a:srgbClr val="494949"/>
                </a:solidFill>
                <a:ea typeface="S-Core Dream 3 Light"/>
              </a:rPr>
              <a:t>하다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531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느낀점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4" name="TextBox 4"/>
          <p:cNvSpPr txBox="1"/>
          <p:nvPr/>
        </p:nvSpPr>
        <p:spPr>
          <a:xfrm>
            <a:off x="3797300" y="5270500"/>
            <a:ext cx="13017500" cy="82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이번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팀플을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통해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불편한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문제들을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직접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눈으로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확인할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점이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좋았고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,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실질적으로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개선할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점을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찾아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설문조사를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돌려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학생들에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의견도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확인할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뜻깊은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시간이었다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97300" y="3149600"/>
            <a:ext cx="13017500" cy="82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버스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정보를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실시간으로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제공하기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위한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시스템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개선이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추진되면서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시민들의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신뢰를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얻는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것이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장기적인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효과를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보장하는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데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중요하다는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것을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깨달았다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7" name="TextBox 7"/>
          <p:cNvSpPr txBox="1"/>
          <p:nvPr/>
        </p:nvSpPr>
        <p:spPr>
          <a:xfrm>
            <a:off x="1511300" y="39624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김도훈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705100"/>
            <a:ext cx="977900" cy="9779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97300" y="7315200"/>
            <a:ext cx="130175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이번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리빙랩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활동을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통해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제천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시민들이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겪고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불편한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점을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조사하면서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,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사람들이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주로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어떤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문제들로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불편함을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느끼고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있는지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알게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되어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유익했다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그리고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직접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활동에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참여하면서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리빙랩이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무엇이고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리빙랩이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어떻게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활용될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있는지에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대해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이해하게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것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같아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좋았다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1511300" y="60960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변영서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4838700"/>
            <a:ext cx="977900" cy="9779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4" name="TextBox 14"/>
          <p:cNvSpPr txBox="1"/>
          <p:nvPr/>
        </p:nvSpPr>
        <p:spPr>
          <a:xfrm>
            <a:off x="1511300" y="83312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김수정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7073900"/>
            <a:ext cx="977900" cy="977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7124700"/>
            <a:ext cx="19100800" cy="3568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5" name="TextBox 5"/>
          <p:cNvSpPr txBox="1"/>
          <p:nvPr/>
        </p:nvSpPr>
        <p:spPr>
          <a:xfrm>
            <a:off x="1511300" y="22352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최성배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965200"/>
            <a:ext cx="977900" cy="9779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8" name="TextBox 8"/>
          <p:cNvSpPr txBox="1"/>
          <p:nvPr/>
        </p:nvSpPr>
        <p:spPr>
          <a:xfrm>
            <a:off x="1511300" y="43688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류예현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3111500"/>
            <a:ext cx="977900" cy="9779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08400" y="1625600"/>
            <a:ext cx="131064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우리가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자주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겪고있는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문제를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리빙랩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활동으로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정리하니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더욱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간편하게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정리되고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해결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있는거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같다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97300" y="3327400"/>
            <a:ext cx="124079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이렇게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구체적으로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하나씩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단계를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거쳐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어떠한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해결책을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찾는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과정을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이번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활동을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통해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처음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해봤다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 </a:t>
            </a:r>
          </a:p>
          <a:p>
            <a:pPr lvl="0" algn="l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처음엔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이해하는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과정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속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단계별로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어떻게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진행해야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어려웠는데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마지막에는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스스로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리빙랩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활동의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공부가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많이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되었다는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것을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느낄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있었고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정말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프로그램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개발자가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것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같은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의미있는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시간이었다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8902700"/>
            <a:ext cx="2463800" cy="6350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156200" y="8991600"/>
            <a:ext cx="2527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6279"/>
              </a:lnSpc>
            </a:pPr>
            <a:r>
              <a:rPr lang="en-US" sz="2500" b="0" i="0" u="none" strike="noStrike">
                <a:solidFill>
                  <a:srgbClr val="FFFFFF"/>
                </a:solidFill>
                <a:latin typeface="S-Core Dream 5 Medium"/>
              </a:rPr>
              <a:t>#</a:t>
            </a:r>
            <a:r>
              <a:rPr lang="ko-KR" sz="2500" b="0" i="0" u="none" strike="noStrike">
                <a:solidFill>
                  <a:srgbClr val="FFFFFF"/>
                </a:solidFill>
                <a:ea typeface="S-Core Dream 5 Medium"/>
              </a:rPr>
              <a:t>세명대</a:t>
            </a:r>
            <a:r>
              <a:rPr lang="en-US" sz="2500" b="0" i="0" u="none" strike="noStrike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500" b="0" i="0" u="none" strike="noStrike">
                <a:solidFill>
                  <a:srgbClr val="FFFFFF"/>
                </a:solidFill>
                <a:ea typeface="S-Core Dream 5 Medium"/>
              </a:rPr>
              <a:t>학생들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100" y="8902700"/>
            <a:ext cx="2463800" cy="6350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874000" y="9004300"/>
            <a:ext cx="2527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6279"/>
              </a:lnSpc>
            </a:pPr>
            <a:r>
              <a:rPr lang="en-US" sz="2500" b="0" i="0" u="none" strike="noStrike">
                <a:solidFill>
                  <a:srgbClr val="FFFFFF"/>
                </a:solidFill>
                <a:latin typeface="S-Core Dream 5 Medium"/>
              </a:rPr>
              <a:t>#</a:t>
            </a:r>
            <a:r>
              <a:rPr lang="ko-KR" sz="2500" b="0" i="0" u="none" strike="noStrike">
                <a:solidFill>
                  <a:srgbClr val="FFFFFF"/>
                </a:solidFill>
                <a:ea typeface="S-Core Dream 5 Medium"/>
              </a:rPr>
              <a:t>시내버스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900" y="8902700"/>
            <a:ext cx="2463800" cy="6350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591800" y="9004300"/>
            <a:ext cx="2527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6279"/>
              </a:lnSpc>
            </a:pPr>
            <a:r>
              <a:rPr lang="en-US" sz="2500" b="0" i="0" u="none" strike="noStrike">
                <a:solidFill>
                  <a:srgbClr val="FFFFFF"/>
                </a:solidFill>
                <a:latin typeface="S-Core Dream 5 Medium"/>
              </a:rPr>
              <a:t>#</a:t>
            </a:r>
            <a:r>
              <a:rPr lang="ko-KR" sz="2500" b="0" i="0" u="none" strike="noStrike">
                <a:solidFill>
                  <a:srgbClr val="FFFFFF"/>
                </a:solidFill>
                <a:ea typeface="S-Core Dream 5 Medium"/>
              </a:rPr>
              <a:t>세명통통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53100" y="74676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키워드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73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8150" y="8267700"/>
            <a:ext cx="5461000" cy="1511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8500" b="0" i="0" u="none" strike="noStrike" dirty="0">
                <a:solidFill>
                  <a:srgbClr val="FFFFFF"/>
                </a:solidFill>
                <a:ea typeface="S-Core Dream 7 ExtraBold"/>
              </a:rPr>
              <a:t>감사합니다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73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0"/>
            <a:ext cx="11950700" cy="1028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5" name="TextBox 5"/>
          <p:cNvSpPr txBox="1"/>
          <p:nvPr/>
        </p:nvSpPr>
        <p:spPr>
          <a:xfrm>
            <a:off x="9258300" y="1981200"/>
            <a:ext cx="17272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조원</a:t>
            </a:r>
            <a:r>
              <a:rPr lang="en-US" sz="3200" b="0" i="0" u="none" strike="noStrike" spc="-100">
                <a:solidFill>
                  <a:srgbClr val="2D2D2D"/>
                </a:solidFill>
                <a:latin typeface="S-Core Dream 6 Bold"/>
              </a:rPr>
              <a:t> </a:t>
            </a: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소개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02500" y="1892300"/>
            <a:ext cx="17526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800" b="0" i="0" u="none" strike="noStrike" spc="-300">
                <a:solidFill>
                  <a:srgbClr val="FF4C0C"/>
                </a:solidFill>
                <a:latin typeface="S-Core Dream 6 Bold"/>
              </a:rPr>
              <a:t>01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327900" y="1790700"/>
            <a:ext cx="3657600" cy="254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23500" y="3111500"/>
            <a:ext cx="7620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정보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역할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7400" y="1765300"/>
            <a:ext cx="4394200" cy="166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9400" b="0" i="0" u="none" strike="noStrike">
                <a:solidFill>
                  <a:srgbClr val="FFFFFF"/>
                </a:solidFill>
                <a:ea typeface="S-Core Dream 7 ExtraBold"/>
              </a:rPr>
              <a:t>목차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8445500" y="4597400"/>
            <a:ext cx="2540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지역사회</a:t>
            </a:r>
            <a:r>
              <a:rPr lang="en-US" sz="3200" b="0" i="0" u="none" strike="noStrike" spc="-100">
                <a:solidFill>
                  <a:srgbClr val="2D2D2D"/>
                </a:solidFill>
                <a:latin typeface="S-Core Dream 6 Bold"/>
              </a:rPr>
              <a:t> </a:t>
            </a: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맥락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2500" y="4495800"/>
            <a:ext cx="17526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800" b="0" i="0" u="none" strike="noStrike" spc="-300">
                <a:solidFill>
                  <a:srgbClr val="FF4C0C"/>
                </a:solidFill>
                <a:latin typeface="S-Core Dream 6 Bold"/>
              </a:rPr>
              <a:t>02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327900" y="4394200"/>
            <a:ext cx="3657600" cy="254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52000" y="5600700"/>
            <a:ext cx="13335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선정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이유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조사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방법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조사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결과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59800" y="7607300"/>
            <a:ext cx="2540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문제</a:t>
            </a:r>
            <a:r>
              <a:rPr lang="en-US" sz="3200" b="0" i="0" u="none" strike="noStrike" spc="-100">
                <a:solidFill>
                  <a:srgbClr val="2D2D2D"/>
                </a:solidFill>
                <a:latin typeface="S-Core Dream 6 Bold"/>
              </a:rPr>
              <a:t> </a:t>
            </a: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정의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04100" y="7518400"/>
            <a:ext cx="17526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800" b="0" i="0" u="none" strike="noStrike" spc="-300">
                <a:solidFill>
                  <a:srgbClr val="FF4C0C"/>
                </a:solidFill>
                <a:latin typeface="S-Core Dream 6 Bold"/>
              </a:rPr>
              <a:t>03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429500" y="7416800"/>
            <a:ext cx="3657600" cy="254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928100" y="8610600"/>
            <a:ext cx="21590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문제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찾기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문제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정의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해결의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필요성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63600" y="2082800"/>
            <a:ext cx="2540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솔루션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20600" y="1993900"/>
            <a:ext cx="17526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800" b="0" i="0" u="none" strike="noStrike" spc="-300">
                <a:solidFill>
                  <a:srgbClr val="FF4C0C"/>
                </a:solidFill>
                <a:latin typeface="S-Core Dream 6 Bold"/>
              </a:rPr>
              <a:t>04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12446000" y="1892300"/>
            <a:ext cx="3657600" cy="254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3157200" y="3340100"/>
            <a:ext cx="2946400" cy="2082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카파렐라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우선순위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차트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가시적인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결과물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해결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방법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솔루션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검증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시뮬레이션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장점과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단점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65200" y="6997700"/>
            <a:ext cx="2540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sz="3200" b="0" i="0" u="none" strike="noStrike" spc="-100">
                <a:solidFill>
                  <a:srgbClr val="2D2D2D"/>
                </a:solidFill>
                <a:ea typeface="S-Core Dream 6 Bold"/>
              </a:rPr>
              <a:t>후기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522200" y="6896100"/>
            <a:ext cx="17526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800" b="0" i="0" u="none" strike="noStrike" spc="-300">
                <a:solidFill>
                  <a:srgbClr val="FF4C0C"/>
                </a:solidFill>
                <a:latin typeface="S-Core Dream 6 Bold"/>
              </a:rPr>
              <a:t>05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12547600" y="6794500"/>
            <a:ext cx="3657600" cy="254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3944600" y="8204200"/>
            <a:ext cx="22606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조원들</a:t>
            </a: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느낀점</a:t>
            </a:r>
          </a:p>
          <a:p>
            <a:pPr lvl="0" algn="r">
              <a:lnSpc>
                <a:spcPct val="132800"/>
              </a:lnSpc>
            </a:pPr>
            <a:r>
              <a:rPr lang="en-US" sz="2100" b="0" i="0" u="none" strike="noStrike" spc="-100">
                <a:solidFill>
                  <a:srgbClr val="595959"/>
                </a:solidFill>
                <a:latin typeface="S-Core Dream 4 Regular"/>
              </a:rPr>
              <a:t>- </a:t>
            </a:r>
            <a:r>
              <a:rPr lang="ko-KR" sz="2100" b="0" i="0" u="none" strike="noStrike" spc="-100">
                <a:solidFill>
                  <a:srgbClr val="595959"/>
                </a:solidFill>
                <a:ea typeface="S-Core Dream 4 Regular"/>
              </a:rPr>
              <a:t>키워드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9245600"/>
            <a:ext cx="19100800" cy="1447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53100" y="4953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조원</a:t>
            </a:r>
            <a:r>
              <a:rPr lang="en-US" sz="5000" b="0" i="0" u="none" strike="noStrike">
                <a:solidFill>
                  <a:srgbClr val="494949"/>
                </a:solidFill>
                <a:latin typeface="S-Core Dream 7 ExtraBold"/>
              </a:rPr>
              <a:t> </a:t>
            </a: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소개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6" name="TextBox 6"/>
          <p:cNvSpPr txBox="1"/>
          <p:nvPr/>
        </p:nvSpPr>
        <p:spPr>
          <a:xfrm>
            <a:off x="3670300" y="7200900"/>
            <a:ext cx="42672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8441"/>
              </a:lnSpc>
            </a:pP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21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학번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 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디지털콘텐츠창작학과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자료조사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&amp; &lt;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지역사회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문제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&gt;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정리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6600" y="65659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변영서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4610100"/>
            <a:ext cx="977900" cy="9779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0" name="TextBox 10"/>
          <p:cNvSpPr txBox="1"/>
          <p:nvPr/>
        </p:nvSpPr>
        <p:spPr>
          <a:xfrm>
            <a:off x="10337800" y="7200900"/>
            <a:ext cx="42672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8441"/>
              </a:lnSpc>
            </a:pP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23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학번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 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경찰학과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자료조사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&amp;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솔루션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검증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14100" y="65659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최성배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00" y="4610100"/>
            <a:ext cx="977900" cy="9779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5" name="TextBox 15"/>
          <p:cNvSpPr txBox="1"/>
          <p:nvPr/>
        </p:nvSpPr>
        <p:spPr>
          <a:xfrm>
            <a:off x="1320800" y="51816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김도훈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7400" y="5803900"/>
            <a:ext cx="36830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8441"/>
              </a:lnSpc>
            </a:pP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19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학번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 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산업디자인학과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자료조사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&amp; &lt;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문제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정의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&gt;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정리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225800"/>
            <a:ext cx="977900" cy="9779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/>
          <p:cNvSpPr txBox="1"/>
          <p:nvPr/>
        </p:nvSpPr>
        <p:spPr>
          <a:xfrm>
            <a:off x="6858000" y="5803900"/>
            <a:ext cx="42672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8441"/>
              </a:lnSpc>
            </a:pP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22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학번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 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디지털콘텐츠창작학과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자료조사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&amp; 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설문조사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34300" y="51816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김수정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225800"/>
            <a:ext cx="977900" cy="9779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3" name="TextBox 23"/>
          <p:cNvSpPr txBox="1"/>
          <p:nvPr/>
        </p:nvSpPr>
        <p:spPr>
          <a:xfrm>
            <a:off x="13233400" y="5803900"/>
            <a:ext cx="4267200" cy="1244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8441"/>
              </a:lnSpc>
            </a:pP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23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학번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 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실내디자인학과</a:t>
            </a:r>
          </a:p>
          <a:p>
            <a:pPr lvl="0" algn="ctr">
              <a:lnSpc>
                <a:spcPct val="118441"/>
              </a:lnSpc>
            </a:pP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자료조사</a:t>
            </a:r>
            <a:r>
              <a:rPr lang="en-US" sz="2300" b="0" i="0" u="none" strike="noStrike" spc="-100">
                <a:solidFill>
                  <a:srgbClr val="494949">
                    <a:alpha val="80000"/>
                  </a:srgbClr>
                </a:solidFill>
                <a:latin typeface="S-Core Dream 3 Light"/>
              </a:rPr>
              <a:t> &amp; PPT</a:t>
            </a:r>
            <a:r>
              <a:rPr lang="ko-KR" sz="2300" b="0" i="0" u="none" strike="noStrike" spc="-100">
                <a:solidFill>
                  <a:srgbClr val="494949">
                    <a:alpha val="80000"/>
                  </a:srgbClr>
                </a:solidFill>
                <a:ea typeface="S-Core Dream 3 Light"/>
              </a:rPr>
              <a:t>제작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09700" y="5181600"/>
            <a:ext cx="2514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0226"/>
              </a:lnSpc>
            </a:pPr>
            <a:r>
              <a:rPr lang="ko-KR" sz="2600" b="0" i="0" u="none" strike="noStrike" spc="-100">
                <a:solidFill>
                  <a:srgbClr val="494949"/>
                </a:solidFill>
                <a:ea typeface="S-Core Dream 5 Medium"/>
              </a:rPr>
              <a:t>류예현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700" y="3225800"/>
            <a:ext cx="977900" cy="97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3873500"/>
            <a:ext cx="15951200" cy="5892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343400"/>
            <a:ext cx="6019800" cy="482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57500" y="4394200"/>
            <a:ext cx="49911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2637"/>
              </a:lnSpc>
            </a:pP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선정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이유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658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지역사회</a:t>
            </a:r>
            <a:r>
              <a:rPr lang="en-US" sz="5000" b="0" i="0" u="none" strike="noStrike">
                <a:solidFill>
                  <a:srgbClr val="494949"/>
                </a:solidFill>
                <a:latin typeface="S-Core Dream 7 ExtraBold"/>
              </a:rPr>
              <a:t> </a:t>
            </a: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맥락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9200" y="2895600"/>
            <a:ext cx="10769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세명대학교에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재학중이고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시내버스를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이용하는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모든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학생들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883400" y="6845300"/>
            <a:ext cx="4559300" cy="381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0" name="TextBox 10"/>
          <p:cNvSpPr txBox="1"/>
          <p:nvPr/>
        </p:nvSpPr>
        <p:spPr>
          <a:xfrm>
            <a:off x="1828800" y="5537200"/>
            <a:ext cx="7086600" cy="3403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학생들이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많이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이용하고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편리한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교통수단이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'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버스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'</a:t>
            </a:r>
          </a:p>
          <a:p>
            <a:pPr lvl="0" algn="ctr">
              <a:lnSpc>
                <a:spcPct val="121927"/>
              </a:lnSpc>
            </a:pPr>
            <a:endParaRPr lang="en-US" sz="2300" b="0" i="0" u="none" strike="noStrike" spc="-200">
              <a:solidFill>
                <a:srgbClr val="494949"/>
              </a:solidFill>
              <a:latin typeface="S-Core Dream 5 Medium"/>
            </a:endParaRPr>
          </a:p>
          <a:p>
            <a:pPr lvl="0" algn="ctr">
              <a:lnSpc>
                <a:spcPct val="121927"/>
              </a:lnSpc>
            </a:pP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평소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학생들이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버스시간에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대한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정확한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정보를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알지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못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함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 </a:t>
            </a:r>
          </a:p>
          <a:p>
            <a:pPr lvl="0" algn="ctr">
              <a:lnSpc>
                <a:spcPct val="121927"/>
              </a:lnSpc>
            </a:pPr>
            <a:endParaRPr lang="en-US" sz="2300" b="0" i="0" u="none" strike="noStrike" spc="-200">
              <a:solidFill>
                <a:srgbClr val="494949"/>
              </a:solidFill>
              <a:latin typeface="S-Core Dream 5 Medium"/>
            </a:endParaRPr>
          </a:p>
          <a:p>
            <a:pPr lvl="0" algn="ctr">
              <a:lnSpc>
                <a:spcPct val="121927"/>
              </a:lnSpc>
            </a:pP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따라서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버스시간에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대한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요구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및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불만</a:t>
            </a:r>
          </a:p>
          <a:p>
            <a:pPr lvl="0" algn="ctr">
              <a:lnSpc>
                <a:spcPct val="121927"/>
              </a:lnSpc>
            </a:pPr>
            <a:endParaRPr lang="ko-KR" sz="2300" b="0" i="0" u="none" strike="noStrike" spc="-200">
              <a:solidFill>
                <a:srgbClr val="494949"/>
              </a:solidFill>
              <a:ea typeface="S-Core Dream 5 Medium"/>
            </a:endParaRPr>
          </a:p>
          <a:p>
            <a:pPr lvl="0" algn="ctr">
              <a:lnSpc>
                <a:spcPct val="121927"/>
              </a:lnSpc>
            </a:pP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결론적으로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세명대학교의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불편한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점을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생각했을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때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가장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많은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공감을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얻을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것이라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판단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47483647" y="2147483647"/>
            <a:ext cx="1184109900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32400" y="6108700"/>
            <a:ext cx="368300" cy="88900"/>
          </a:xfrm>
          <a:prstGeom prst="rect">
            <a:avLst/>
          </a:prstGeom>
          <a:effectLst>
            <a:outerShdw dist="8198">
              <a:srgbClr val="000000">
                <a:alpha val="50000"/>
              </a:srgbClr>
            </a:outerShdw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32400" y="7010400"/>
            <a:ext cx="368300" cy="88900"/>
          </a:xfrm>
          <a:prstGeom prst="rect">
            <a:avLst/>
          </a:prstGeom>
          <a:effectLst>
            <a:outerShdw dist="8198">
              <a:srgbClr val="000000">
                <a:alpha val="50000"/>
              </a:srgbClr>
            </a:outerShdw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32400" y="7861300"/>
            <a:ext cx="368300" cy="88900"/>
          </a:xfrm>
          <a:prstGeom prst="rect">
            <a:avLst/>
          </a:prstGeom>
          <a:effectLst>
            <a:outerShdw dist="8198">
              <a:srgbClr val="000000">
                <a:alpha val="50000"/>
              </a:srgbClr>
            </a:outerShdw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2600" y="6248400"/>
            <a:ext cx="4559300" cy="3213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00" y="4343400"/>
            <a:ext cx="6019800" cy="482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414000" y="4394200"/>
            <a:ext cx="49911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2637"/>
              </a:lnSpc>
            </a:pP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지역사회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맥락을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이해하기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위한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조사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0" y="5130800"/>
            <a:ext cx="5549900" cy="838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'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에브리타임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'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어플을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통한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게시판에서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학생들의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불만탐색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및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이와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관련한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설문조사</a:t>
            </a:r>
            <a:r>
              <a:rPr lang="en-US" sz="2300" b="0" i="0" u="none" strike="noStrike" spc="-200">
                <a:solidFill>
                  <a:srgbClr val="494949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494949"/>
                </a:solidFill>
                <a:ea typeface="S-Core Dream 5 Medium"/>
              </a:rPr>
              <a:t>진행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3771900"/>
            <a:ext cx="6019800" cy="482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29400" y="3822700"/>
            <a:ext cx="49911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2637"/>
              </a:lnSpc>
            </a:pP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조사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결과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 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4610100"/>
            <a:ext cx="4533900" cy="4991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4610100"/>
            <a:ext cx="4305300" cy="49911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400" y="4610100"/>
            <a:ext cx="3898900" cy="2032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9400" y="6718300"/>
            <a:ext cx="3898900" cy="1257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9400" y="8102600"/>
            <a:ext cx="3898900" cy="14859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658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지역사회</a:t>
            </a:r>
            <a:r>
              <a:rPr lang="en-US" sz="5000" b="0" i="0" u="none" strike="noStrike">
                <a:solidFill>
                  <a:srgbClr val="494949"/>
                </a:solidFill>
                <a:latin typeface="S-Core Dream 7 ExtraBold"/>
              </a:rPr>
              <a:t> </a:t>
            </a: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맥락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9200" y="2895600"/>
            <a:ext cx="10769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세명대학교에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재학중이고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시내버스를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이용하는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모든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학생들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3771900"/>
            <a:ext cx="6019800" cy="482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29400" y="3822700"/>
            <a:ext cx="49911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2637"/>
              </a:lnSpc>
            </a:pP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조사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300" b="0" i="0" u="none" strike="noStrike" spc="-100">
                <a:solidFill>
                  <a:srgbClr val="FFFFFF"/>
                </a:solidFill>
                <a:ea typeface="S-Core Dream 5 Medium"/>
              </a:rPr>
              <a:t>결과</a:t>
            </a:r>
            <a:r>
              <a:rPr lang="en-US" sz="2300" b="0" i="0" u="none" strike="noStrike" spc="-100">
                <a:solidFill>
                  <a:srgbClr val="FFFFFF"/>
                </a:solidFill>
                <a:latin typeface="S-Core Dream 5 Medium"/>
              </a:rPr>
              <a:t>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658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지역사회</a:t>
            </a:r>
            <a:r>
              <a:rPr lang="en-US" sz="5000" b="0" i="0" u="none" strike="noStrike">
                <a:solidFill>
                  <a:srgbClr val="494949"/>
                </a:solidFill>
                <a:latin typeface="S-Core Dream 7 ExtraBold"/>
              </a:rPr>
              <a:t> </a:t>
            </a: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맥락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59200" y="2895600"/>
            <a:ext cx="107696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267"/>
              </a:lnSpc>
            </a:pP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세명대학교에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재학중이고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시내버스를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이용하는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모든</a:t>
            </a:r>
            <a:r>
              <a:rPr lang="en-US" sz="2600" b="0" i="0" u="none" strike="noStrike" spc="-200">
                <a:solidFill>
                  <a:srgbClr val="494949"/>
                </a:solidFill>
                <a:latin typeface="S-Core Dream 3 Light"/>
              </a:rPr>
              <a:t> </a:t>
            </a:r>
            <a:r>
              <a:rPr lang="ko-KR" sz="2600" b="0" i="0" u="none" strike="noStrike" spc="-200">
                <a:solidFill>
                  <a:srgbClr val="494949"/>
                </a:solidFill>
                <a:ea typeface="S-Core Dream 3 Light"/>
              </a:rPr>
              <a:t>학생들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4432300"/>
            <a:ext cx="11849100" cy="4902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80100" y="9588500"/>
            <a:ext cx="65405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en-US" sz="2300" b="0" i="0" u="none" strike="noStrike">
                <a:solidFill>
                  <a:srgbClr val="595959"/>
                </a:solidFill>
                <a:latin typeface="S-Core Dream 6 Bold"/>
              </a:rPr>
              <a:t>&lt; </a:t>
            </a:r>
            <a:r>
              <a:rPr lang="ko-KR" sz="2300" b="0" i="0" u="none" strike="noStrike">
                <a:solidFill>
                  <a:srgbClr val="595959"/>
                </a:solidFill>
                <a:ea typeface="S-Core Dream 6 Bold"/>
              </a:rPr>
              <a:t>세명대학교를</a:t>
            </a:r>
            <a:r>
              <a:rPr lang="en-US" sz="2300" b="0" i="0" u="none" strike="noStrike">
                <a:solidFill>
                  <a:srgbClr val="595959"/>
                </a:solidFill>
                <a:latin typeface="S-Core Dream 6 Bold"/>
              </a:rPr>
              <a:t> </a:t>
            </a:r>
            <a:r>
              <a:rPr lang="ko-KR" sz="2300" b="0" i="0" u="none" strike="noStrike">
                <a:solidFill>
                  <a:srgbClr val="595959"/>
                </a:solidFill>
                <a:ea typeface="S-Core Dream 6 Bold"/>
              </a:rPr>
              <a:t>다니면서</a:t>
            </a:r>
            <a:r>
              <a:rPr lang="en-US" sz="2300" b="0" i="0" u="none" strike="noStrike">
                <a:solidFill>
                  <a:srgbClr val="595959"/>
                </a:solidFill>
                <a:latin typeface="S-Core Dream 6 Bold"/>
              </a:rPr>
              <a:t> </a:t>
            </a:r>
            <a:r>
              <a:rPr lang="ko-KR" sz="2300" b="0" i="0" u="none" strike="noStrike">
                <a:solidFill>
                  <a:srgbClr val="595959"/>
                </a:solidFill>
                <a:ea typeface="S-Core Dream 6 Bold"/>
              </a:rPr>
              <a:t>불편했던</a:t>
            </a:r>
            <a:r>
              <a:rPr lang="en-US" sz="2300" b="0" i="0" u="none" strike="noStrike">
                <a:solidFill>
                  <a:srgbClr val="595959"/>
                </a:solidFill>
                <a:latin typeface="S-Core Dream 6 Bold"/>
              </a:rPr>
              <a:t> </a:t>
            </a:r>
            <a:r>
              <a:rPr lang="ko-KR" sz="2300" b="0" i="0" u="none" strike="noStrike">
                <a:solidFill>
                  <a:srgbClr val="595959"/>
                </a:solidFill>
                <a:ea typeface="S-Core Dream 6 Bold"/>
              </a:rPr>
              <a:t>점</a:t>
            </a:r>
            <a:r>
              <a:rPr lang="en-US" sz="2300" b="0" i="0" u="none" strike="noStrike">
                <a:solidFill>
                  <a:srgbClr val="595959"/>
                </a:solidFill>
                <a:latin typeface="S-Core Dream 6 Bold"/>
              </a:rPr>
              <a:t> &gt;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600" y="-292100"/>
            <a:ext cx="19761200" cy="4813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50800" y="-139700"/>
            <a:ext cx="18897600" cy="4648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658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문제</a:t>
            </a:r>
            <a:r>
              <a:rPr lang="en-US" sz="5000" b="0" i="0" u="none" strike="noStrike">
                <a:solidFill>
                  <a:srgbClr val="494949"/>
                </a:solidFill>
                <a:latin typeface="S-Core Dream 7 ExtraBold"/>
              </a:rPr>
              <a:t> </a:t>
            </a: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찾기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3695700"/>
            <a:ext cx="6858000" cy="139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22700" y="3975100"/>
            <a:ext cx="40259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[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문제의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유형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0300" y="4432300"/>
            <a:ext cx="43180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대중교통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정보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불일치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문제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3492500"/>
            <a:ext cx="406400" cy="406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5562600"/>
            <a:ext cx="6858000" cy="1397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822700" y="5842000"/>
            <a:ext cx="40259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[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문제를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겪는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지역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/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캠퍼스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내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위치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]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16300" y="6299200"/>
            <a:ext cx="48133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세명대학교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주변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및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제천시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버스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정류장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5359400"/>
            <a:ext cx="406400" cy="406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7429500"/>
            <a:ext cx="6858000" cy="13970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22700" y="7696200"/>
            <a:ext cx="40259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[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문제를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겪는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주체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]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79800" y="8166100"/>
            <a:ext cx="47371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세명대학교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학생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및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제천시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버스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이용자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7226300"/>
            <a:ext cx="406400" cy="4064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0" y="3721100"/>
            <a:ext cx="6858000" cy="51054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9652000" y="5130800"/>
            <a:ext cx="6350000" cy="245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-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버스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운행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정보의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갱신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지연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&amp;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실시간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정보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제공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부족</a:t>
            </a:r>
          </a:p>
          <a:p>
            <a:pPr lvl="0" algn="ctr">
              <a:lnSpc>
                <a:spcPct val="121927"/>
              </a:lnSpc>
            </a:pPr>
            <a:endParaRPr lang="ko-KR" sz="2200" b="0" i="0" u="none" strike="noStrike" spc="-100">
              <a:solidFill>
                <a:srgbClr val="9E9E9E"/>
              </a:solidFill>
              <a:ea typeface="S-Core Dream 3 Light"/>
            </a:endParaRPr>
          </a:p>
          <a:p>
            <a:pPr lvl="0" algn="ctr">
              <a:lnSpc>
                <a:spcPct val="121927"/>
              </a:lnSpc>
            </a:pP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-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기존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시간표와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실제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운행시간의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불일치</a:t>
            </a:r>
          </a:p>
          <a:p>
            <a:pPr lvl="0" algn="ctr">
              <a:lnSpc>
                <a:spcPct val="121927"/>
              </a:lnSpc>
            </a:pPr>
            <a:endParaRPr lang="ko-KR" sz="2200" b="0" i="0" u="none" strike="noStrike" spc="-100">
              <a:solidFill>
                <a:srgbClr val="9E9E9E"/>
              </a:solidFill>
              <a:ea typeface="S-Core Dream 3 Light"/>
            </a:endParaRPr>
          </a:p>
          <a:p>
            <a:pPr lvl="0" algn="ctr">
              <a:lnSpc>
                <a:spcPct val="121927"/>
              </a:lnSpc>
            </a:pP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-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학생들이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주요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수업시간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또는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예매한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기차시간에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맞춰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이동하는데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차질이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생기고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예상치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못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한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대기시간</a:t>
            </a:r>
            <a:r>
              <a:rPr lang="en-US" sz="2200" b="0" i="0" u="none" strike="noStrike" spc="-100">
                <a:solidFill>
                  <a:srgbClr val="9E9E9E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9E9E9E"/>
                </a:solidFill>
                <a:ea typeface="S-Core Dream 3 Light"/>
              </a:rPr>
              <a:t>발생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20400" y="3987800"/>
            <a:ext cx="40259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[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문제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원인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 </a:t>
            </a:r>
            <a:r>
              <a:rPr lang="ko-KR" sz="2300" b="0" i="0" u="none" strike="noStrike" spc="-200">
                <a:solidFill>
                  <a:srgbClr val="9E9E9E"/>
                </a:solidFill>
                <a:ea typeface="S-Core Dream 5 Medium"/>
              </a:rPr>
              <a:t>분석</a:t>
            </a:r>
            <a:r>
              <a:rPr lang="en-US" sz="2300" b="0" i="0" u="none" strike="noStrike" spc="-200">
                <a:solidFill>
                  <a:srgbClr val="9E9E9E"/>
                </a:solidFill>
                <a:latin typeface="S-Core Dream 5 Medium"/>
              </a:rPr>
              <a:t>]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3800" y="35179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600" y="-292100"/>
            <a:ext cx="19761200" cy="4813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50800" y="-139700"/>
            <a:ext cx="18897600" cy="4648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00" y="3467100"/>
            <a:ext cx="1397000" cy="2108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65800" y="1460500"/>
            <a:ext cx="67945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437"/>
              </a:lnSpc>
            </a:pP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문제</a:t>
            </a:r>
            <a:r>
              <a:rPr lang="en-US" sz="5000" b="0" i="0" u="none" strike="noStrike">
                <a:solidFill>
                  <a:srgbClr val="494949"/>
                </a:solidFill>
                <a:latin typeface="S-Core Dream 7 ExtraBold"/>
              </a:rPr>
              <a:t> </a:t>
            </a:r>
            <a:r>
              <a:rPr lang="ko-KR" sz="5000" b="0" i="0" u="none" strike="noStrike">
                <a:solidFill>
                  <a:srgbClr val="494949"/>
                </a:solidFill>
                <a:ea typeface="S-Core Dream 7 ExtraBold"/>
              </a:rPr>
              <a:t>정의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7" name="TextBox 7"/>
          <p:cNvSpPr txBox="1"/>
          <p:nvPr/>
        </p:nvSpPr>
        <p:spPr>
          <a:xfrm>
            <a:off x="2857500" y="6235700"/>
            <a:ext cx="125603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400" b="1" i="0" u="none" strike="noStrike" spc="-200">
                <a:solidFill>
                  <a:srgbClr val="787878"/>
                </a:solidFill>
                <a:ea typeface="S-Core Dream 5 Medium"/>
              </a:rPr>
              <a:t>이</a:t>
            </a:r>
            <a:r>
              <a:rPr lang="en-US" sz="2400" b="1" i="0" u="none" strike="noStrike" spc="-200">
                <a:solidFill>
                  <a:srgbClr val="787878"/>
                </a:solidFill>
                <a:latin typeface="S-Core Dream 5 Medium"/>
              </a:rPr>
              <a:t> </a:t>
            </a:r>
            <a:r>
              <a:rPr lang="ko-KR" sz="2400" b="1" i="0" u="none" strike="noStrike" spc="-200">
                <a:solidFill>
                  <a:srgbClr val="787878"/>
                </a:solidFill>
                <a:ea typeface="S-Core Dream 5 Medium"/>
              </a:rPr>
              <a:t>문제는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 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[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실시간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대중교통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정보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제공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시스템의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부재와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기존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시간표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정보의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정확성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부족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]</a:t>
            </a:r>
            <a:r>
              <a:rPr lang="en-US" sz="24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때문에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4000" y="7226300"/>
            <a:ext cx="76200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[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세명대학교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학생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]</a:t>
            </a:r>
            <a:r>
              <a:rPr lang="en-US" sz="2400" b="0" i="0" u="none" strike="noStrike" spc="-200">
                <a:solidFill>
                  <a:srgbClr val="595959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에게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16300" y="8382000"/>
            <a:ext cx="11455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[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시간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관리의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어려움과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이동의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2E3D86"/>
                </a:solidFill>
                <a:ea typeface="S-Core Dream 5 Medium"/>
              </a:rPr>
              <a:t>불편</a:t>
            </a:r>
            <a:r>
              <a:rPr lang="en-US" sz="2400" b="0" i="0" u="none" strike="noStrike" spc="-200">
                <a:solidFill>
                  <a:srgbClr val="2E3D86"/>
                </a:solidFill>
                <a:latin typeface="S-Core Dream 5 Medium"/>
              </a:rPr>
              <a:t>]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이라는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부정적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영향을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미치고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 </a:t>
            </a:r>
            <a:r>
              <a:rPr lang="ko-KR" sz="2400" b="0" i="0" u="none" strike="noStrike" spc="-200">
                <a:solidFill>
                  <a:srgbClr val="787878"/>
                </a:solidFill>
                <a:ea typeface="S-Core Dream 5 Medium"/>
              </a:rPr>
              <a:t>있습니다</a:t>
            </a:r>
            <a:r>
              <a:rPr lang="en-US" sz="2400" b="0" i="0" u="none" strike="noStrike" spc="-200">
                <a:solidFill>
                  <a:srgbClr val="787878"/>
                </a:solidFill>
                <a:latin typeface="S-Core Dream 5 Medium"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0" y="-25400"/>
            <a:ext cx="19329400" cy="1358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37300" y="393700"/>
            <a:ext cx="5626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947"/>
              </a:lnSpc>
            </a:pP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해결의</a:t>
            </a:r>
            <a:r>
              <a:rPr lang="en-US" sz="2600" b="0" i="0" u="none" strike="noStrike" spc="-200">
                <a:solidFill>
                  <a:srgbClr val="FFFFFF"/>
                </a:solidFill>
                <a:latin typeface="S-Core Dream 5 Medium"/>
              </a:rPr>
              <a:t> </a:t>
            </a:r>
            <a:r>
              <a:rPr lang="ko-KR" sz="2600" b="0" i="0" u="none" strike="noStrike" spc="-200">
                <a:solidFill>
                  <a:srgbClr val="FFFFFF"/>
                </a:solidFill>
                <a:ea typeface="S-Core Dream 5 Medium"/>
              </a:rPr>
              <a:t>필요성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943100"/>
            <a:ext cx="6858000" cy="22479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84500" y="2222500"/>
            <a:ext cx="46482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1.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학생들의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학업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및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일정관리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지원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5900" y="2768600"/>
            <a:ext cx="51181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버스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정보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불일치로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인한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불편으로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학생들의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수업과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일정이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방해받는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것을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개선시키고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, 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더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나은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학업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환경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마련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739900"/>
            <a:ext cx="406400" cy="406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4953000"/>
            <a:ext cx="6858000" cy="20193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984500" y="5232400"/>
            <a:ext cx="46482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2.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대중교통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이용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활성화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1100" y="5867400"/>
            <a:ext cx="57912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정확한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정보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제공은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대중교통의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신뢰도를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높이고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,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학생들이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더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편리하게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이용하도록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장려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4749800"/>
            <a:ext cx="406400" cy="406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772400"/>
            <a:ext cx="6858000" cy="20193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984500" y="8051800"/>
            <a:ext cx="46482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3.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시간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및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자원의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효율적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활용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14600" y="8686800"/>
            <a:ext cx="56769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불필요한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대기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시간을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줄이고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,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이동의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효율성을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높임으로써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학생들의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시간과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에너지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절약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가능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7569200"/>
            <a:ext cx="406400" cy="4064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2300" y="3035300"/>
            <a:ext cx="6858000" cy="24257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9906000" y="3403600"/>
            <a:ext cx="59944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4.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지역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교통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시스템의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개선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및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시민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만족도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향상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10800" y="4000500"/>
            <a:ext cx="54483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제천시의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교통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시스템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개선은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세명대학교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학생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뿐만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아니라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지역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주민들에게도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긍정적인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영향을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주며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전반적인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도시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이미지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개선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0" y="2832100"/>
            <a:ext cx="406400" cy="4064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2300" y="6286500"/>
            <a:ext cx="6858000" cy="242570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9906000" y="6642100"/>
            <a:ext cx="59944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5.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사회적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신뢰와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혁신</a:t>
            </a:r>
            <a:r>
              <a:rPr lang="en-US" sz="2300" b="0" i="0" u="none" strike="noStrike">
                <a:solidFill>
                  <a:srgbClr val="FF4C0C"/>
                </a:solidFill>
                <a:latin typeface="S-Core Dream 5 Medium"/>
              </a:rPr>
              <a:t> </a:t>
            </a:r>
            <a:r>
              <a:rPr lang="ko-KR" sz="2300" b="0" i="0" u="none" strike="noStrike">
                <a:solidFill>
                  <a:srgbClr val="FF4C0C"/>
                </a:solidFill>
                <a:ea typeface="S-Core Dream 5 Medium"/>
              </a:rPr>
              <a:t>구현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10800" y="7251700"/>
            <a:ext cx="54483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1927"/>
              </a:lnSpc>
            </a:pP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실시간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정보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제공과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개선된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시스템은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첨단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기술을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활용한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지역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혁신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사례가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될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있으며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,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시민과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행정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간의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신뢰를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높일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수</a:t>
            </a:r>
            <a:r>
              <a:rPr lang="en-US" sz="2200" b="0" i="0" u="none" strike="noStrike" spc="-100">
                <a:solidFill>
                  <a:srgbClr val="FF4C0C"/>
                </a:solidFill>
                <a:latin typeface="S-Core Dream 3 Light"/>
              </a:rPr>
              <a:t> </a:t>
            </a:r>
            <a:r>
              <a:rPr lang="ko-KR" sz="2200" b="0" i="0" u="none" strike="noStrike" spc="-100">
                <a:solidFill>
                  <a:srgbClr val="FF4C0C"/>
                </a:solidFill>
                <a:ea typeface="S-Core Dream 3 Light"/>
              </a:rPr>
              <a:t>있음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0" y="60706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908</Words>
  <Application>Microsoft Office PowerPoint</Application>
  <PresentationFormat>사용자 지정</PresentationFormat>
  <Paragraphs>196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Arial</vt:lpstr>
      <vt:lpstr>Calibri</vt:lpstr>
      <vt:lpstr>S-Core Dream 7 ExtraBold</vt:lpstr>
      <vt:lpstr>S-Core Dream 6 Bold</vt:lpstr>
      <vt:lpstr>S-Core Dream 8 Heavy</vt:lpstr>
      <vt:lpstr>S-Core Dream 4 Regular</vt:lpstr>
      <vt:lpstr>S-Core Dream 5 Medium</vt:lpstr>
      <vt:lpstr>S-Core Dream 3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예현 류</cp:lastModifiedBy>
  <cp:revision>2</cp:revision>
  <dcterms:created xsi:type="dcterms:W3CDTF">2006-08-16T00:00:00Z</dcterms:created>
  <dcterms:modified xsi:type="dcterms:W3CDTF">2024-11-25T15:48:11Z</dcterms:modified>
</cp:coreProperties>
</file>