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Be Vietnam" panose="02010600030101010101" charset="0"/>
      <p:regular r:id="rId12"/>
    </p:embeddedFont>
    <p:embeddedFont>
      <p:font typeface="Be Vietnam Ultra-Bold" panose="02010600030101010101" charset="0"/>
      <p:regular r:id="rId13"/>
    </p:embeddedFont>
    <p:embeddedFont>
      <p:font typeface="Be Vietnam Ultra-Bold Italics" panose="02010600030101010101" charset="0"/>
      <p:regular r:id="rId14"/>
    </p:embeddedFont>
    <p:embeddedFont>
      <p:font typeface="Garet Bold" panose="02010600030101010101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-189419" y="459729"/>
            <a:ext cx="18288000" cy="1474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81"/>
              </a:lnSpc>
              <a:spcBef>
                <a:spcPct val="0"/>
              </a:spcBef>
            </a:pPr>
            <a:r>
              <a:rPr lang="en-US" sz="8701" b="1" spc="1209" dirty="0">
                <a:solidFill>
                  <a:srgbClr val="94DF66"/>
                </a:solidFill>
                <a:latin typeface="Garet Bold"/>
                <a:ea typeface="Garet Bold"/>
                <a:cs typeface="Garet Bold"/>
                <a:sym typeface="Garet Bold"/>
              </a:rPr>
              <a:t>PASSING THE TORCH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95400" y="2705100"/>
            <a:ext cx="14976464" cy="2821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3"/>
              </a:lnSpc>
            </a:pPr>
            <a:r>
              <a:rPr lang="en-US" sz="3938" b="1" spc="1173" dirty="0">
                <a:solidFill>
                  <a:srgbClr val="FFFFFF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KNOWLEDGE TRANSFER OF RWANDAN MEDICINAL PLANTS ACROSS GENERATIONS</a:t>
            </a:r>
          </a:p>
          <a:p>
            <a:pPr algn="ctr">
              <a:lnSpc>
                <a:spcPts val="5513"/>
              </a:lnSpc>
            </a:pPr>
            <a:r>
              <a:rPr lang="en-US" sz="6200" b="1" spc="1173" dirty="0">
                <a:solidFill>
                  <a:srgbClr val="FF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Marks: 17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39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4778783"/>
          </a:xfrm>
          <a:custGeom>
            <a:avLst/>
            <a:gdLst/>
            <a:ahLst/>
            <a:cxnLst/>
            <a:rect l="l" t="t" r="r" b="b"/>
            <a:pathLst>
              <a:path w="18288000" h="4778783">
                <a:moveTo>
                  <a:pt x="0" y="0"/>
                </a:moveTo>
                <a:lnTo>
                  <a:pt x="18288000" y="0"/>
                </a:lnTo>
                <a:lnTo>
                  <a:pt x="18288000" y="4778783"/>
                </a:lnTo>
                <a:lnTo>
                  <a:pt x="0" y="47787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5636" b="-2933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09511" y="6499168"/>
            <a:ext cx="9735035" cy="1732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222"/>
              </a:lnSpc>
              <a:spcBef>
                <a:spcPct val="0"/>
              </a:spcBef>
            </a:pPr>
            <a:r>
              <a:rPr lang="en-US" sz="10158" b="1">
                <a:solidFill>
                  <a:srgbClr val="94DF66"/>
                </a:solidFill>
                <a:latin typeface="Garet Bold"/>
                <a:ea typeface="Garet Bold"/>
                <a:cs typeface="Garet Bold"/>
                <a:sym typeface="Garet Bold"/>
              </a:rPr>
              <a:t>THANK YOU</a:t>
            </a:r>
          </a:p>
        </p:txBody>
      </p:sp>
      <p:sp>
        <p:nvSpPr>
          <p:cNvPr id="4" name="Freeform 4"/>
          <p:cNvSpPr/>
          <p:nvPr/>
        </p:nvSpPr>
        <p:spPr>
          <a:xfrm>
            <a:off x="422113" y="5143500"/>
            <a:ext cx="887398" cy="221850"/>
          </a:xfrm>
          <a:custGeom>
            <a:avLst/>
            <a:gdLst/>
            <a:ahLst/>
            <a:cxnLst/>
            <a:rect l="l" t="t" r="r" b="b"/>
            <a:pathLst>
              <a:path w="887398" h="221850">
                <a:moveTo>
                  <a:pt x="0" y="0"/>
                </a:moveTo>
                <a:lnTo>
                  <a:pt x="887398" y="0"/>
                </a:lnTo>
                <a:lnTo>
                  <a:pt x="887398" y="221850"/>
                </a:lnTo>
                <a:lnTo>
                  <a:pt x="0" y="221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39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31248" y="364413"/>
            <a:ext cx="887398" cy="221850"/>
          </a:xfrm>
          <a:custGeom>
            <a:avLst/>
            <a:gdLst/>
            <a:ahLst/>
            <a:cxnLst/>
            <a:rect l="l" t="t" r="r" b="b"/>
            <a:pathLst>
              <a:path w="887398" h="221850">
                <a:moveTo>
                  <a:pt x="0" y="0"/>
                </a:moveTo>
                <a:lnTo>
                  <a:pt x="887398" y="0"/>
                </a:lnTo>
                <a:lnTo>
                  <a:pt x="887398" y="221850"/>
                </a:lnTo>
                <a:lnTo>
                  <a:pt x="0" y="221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506791"/>
            <a:ext cx="8781339" cy="8780209"/>
          </a:xfrm>
          <a:custGeom>
            <a:avLst/>
            <a:gdLst/>
            <a:ahLst/>
            <a:cxnLst/>
            <a:rect l="l" t="t" r="r" b="b"/>
            <a:pathLst>
              <a:path w="8781339" h="8780209">
                <a:moveTo>
                  <a:pt x="0" y="0"/>
                </a:moveTo>
                <a:lnTo>
                  <a:pt x="8781339" y="0"/>
                </a:lnTo>
                <a:lnTo>
                  <a:pt x="8781339" y="8780209"/>
                </a:lnTo>
                <a:lnTo>
                  <a:pt x="0" y="87802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3350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598438" y="1689218"/>
            <a:ext cx="4588006" cy="836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82"/>
              </a:lnSpc>
              <a:spcBef>
                <a:spcPct val="0"/>
              </a:spcBef>
            </a:pPr>
            <a:r>
              <a:rPr lang="en-US" sz="4916" b="1">
                <a:solidFill>
                  <a:srgbClr val="94DF66"/>
                </a:solidFill>
                <a:latin typeface="Garet Bold"/>
                <a:ea typeface="Garet Bold"/>
                <a:cs typeface="Garet Bold"/>
                <a:sym typeface="Garet Bold"/>
              </a:rPr>
              <a:t>WHY THIS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598438" y="2313577"/>
            <a:ext cx="7067009" cy="1255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324"/>
              </a:lnSpc>
              <a:spcBef>
                <a:spcPct val="0"/>
              </a:spcBef>
            </a:pPr>
            <a:r>
              <a:rPr lang="en-US" sz="7374" b="1">
                <a:solidFill>
                  <a:srgbClr val="94DF66"/>
                </a:solidFill>
                <a:latin typeface="Garet Bold"/>
                <a:ea typeface="Garet Bold"/>
                <a:cs typeface="Garet Bold"/>
                <a:sym typeface="Garet Bold"/>
              </a:rPr>
              <a:t>PROJECT?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805882" y="4882058"/>
            <a:ext cx="6173119" cy="1186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72681" lvl="1" indent="-186340" algn="l">
              <a:lnSpc>
                <a:spcPts val="2416"/>
              </a:lnSpc>
              <a:buFont typeface="Arial"/>
              <a:buChar char="•"/>
            </a:pPr>
            <a:r>
              <a:rPr lang="en-US" sz="1726" spc="56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Rwanda’s medicinal plants are disappearing</a:t>
            </a:r>
          </a:p>
          <a:p>
            <a:pPr marL="372681" lvl="1" indent="-186340" algn="l">
              <a:lnSpc>
                <a:spcPts val="2416"/>
              </a:lnSpc>
              <a:buFont typeface="Arial"/>
              <a:buChar char="•"/>
            </a:pPr>
            <a:r>
              <a:rPr lang="en-US" sz="1726" spc="56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Human activities like deforestation and urbanization are the main causes</a:t>
            </a:r>
          </a:p>
          <a:p>
            <a:pPr algn="l">
              <a:lnSpc>
                <a:spcPts val="2416"/>
              </a:lnSpc>
            </a:pPr>
            <a:endParaRPr lang="en-US" sz="1726" spc="56">
              <a:solidFill>
                <a:srgbClr val="FFFFFF"/>
              </a:solidFill>
              <a:latin typeface="Be Vietnam"/>
              <a:ea typeface="Be Vietnam"/>
              <a:cs typeface="Be Vietnam"/>
              <a:sym typeface="Be Vietnam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110846" y="4012916"/>
            <a:ext cx="5075598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>
                <a:solidFill>
                  <a:srgbClr val="94DF66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A STUDENT-LED RESPONSE TO A CRITICAL CHALLENGE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805882" y="6645360"/>
            <a:ext cx="6173119" cy="888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72681" lvl="1" indent="-186340" algn="l">
              <a:lnSpc>
                <a:spcPts val="2416"/>
              </a:lnSpc>
              <a:buFont typeface="Arial"/>
              <a:buChar char="•"/>
            </a:pPr>
            <a:r>
              <a:rPr lang="en-US" sz="1726" spc="56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Create a digital archive to protect plant wisdom</a:t>
            </a:r>
          </a:p>
          <a:p>
            <a:pPr marL="372681" lvl="1" indent="-186340" algn="l">
              <a:lnSpc>
                <a:spcPts val="2416"/>
              </a:lnSpc>
              <a:buFont typeface="Arial"/>
              <a:buChar char="•"/>
            </a:pPr>
            <a:r>
              <a:rPr lang="en-US" sz="1726" spc="56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Safeguard this heritage for future generations</a:t>
            </a:r>
          </a:p>
          <a:p>
            <a:pPr algn="l">
              <a:lnSpc>
                <a:spcPts val="2416"/>
              </a:lnSpc>
            </a:pPr>
            <a:endParaRPr lang="en-US" sz="1726" spc="56">
              <a:solidFill>
                <a:srgbClr val="FFFFFF"/>
              </a:solidFill>
              <a:latin typeface="Be Vietnam"/>
              <a:ea typeface="Be Vietnam"/>
              <a:cs typeface="Be Vietnam"/>
              <a:sym typeface="Be Vietnam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110846" y="6115971"/>
            <a:ext cx="4272805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>
                <a:solidFill>
                  <a:srgbClr val="94DF66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OUR MISSION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805882" y="8135620"/>
            <a:ext cx="6173119" cy="888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72681" lvl="1" indent="-186340" algn="l">
              <a:lnSpc>
                <a:spcPts val="2416"/>
              </a:lnSpc>
              <a:buFont typeface="Arial"/>
              <a:buChar char="•"/>
            </a:pPr>
            <a:r>
              <a:rPr lang="en-US" sz="1726" spc="56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Connect traditional practices with modern science</a:t>
            </a:r>
          </a:p>
          <a:p>
            <a:pPr marL="372681" lvl="1" indent="-186340" algn="l">
              <a:lnSpc>
                <a:spcPts val="2416"/>
              </a:lnSpc>
              <a:buFont typeface="Arial"/>
              <a:buChar char="•"/>
            </a:pPr>
            <a:r>
              <a:rPr lang="en-US" sz="1726" spc="56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Keep ancestral knowledge alive and relevant</a:t>
            </a:r>
          </a:p>
          <a:p>
            <a:pPr algn="l">
              <a:lnSpc>
                <a:spcPts val="2416"/>
              </a:lnSpc>
            </a:pPr>
            <a:endParaRPr lang="en-US" sz="1726" spc="56">
              <a:solidFill>
                <a:srgbClr val="FFFFFF"/>
              </a:solidFill>
              <a:latin typeface="Be Vietnam"/>
              <a:ea typeface="Be Vietnam"/>
              <a:cs typeface="Be Vietnam"/>
              <a:sym typeface="Be Vietnam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110846" y="7609840"/>
            <a:ext cx="4272805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>
                <a:solidFill>
                  <a:srgbClr val="94DF66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OUR VISION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39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445037" y="71543"/>
            <a:ext cx="4235497" cy="9198751"/>
          </a:xfrm>
          <a:custGeom>
            <a:avLst/>
            <a:gdLst/>
            <a:ahLst/>
            <a:cxnLst/>
            <a:rect l="l" t="t" r="r" b="b"/>
            <a:pathLst>
              <a:path w="4235497" h="9198751">
                <a:moveTo>
                  <a:pt x="0" y="0"/>
                </a:moveTo>
                <a:lnTo>
                  <a:pt x="4235497" y="0"/>
                </a:lnTo>
                <a:lnTo>
                  <a:pt x="4235497" y="9198751"/>
                </a:lnTo>
                <a:lnTo>
                  <a:pt x="0" y="91987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l="-49089" r="-4908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240964" y="2859454"/>
            <a:ext cx="4047036" cy="6339297"/>
          </a:xfrm>
          <a:custGeom>
            <a:avLst/>
            <a:gdLst/>
            <a:ahLst/>
            <a:cxnLst/>
            <a:rect l="l" t="t" r="r" b="b"/>
            <a:pathLst>
              <a:path w="4047036" h="6339297">
                <a:moveTo>
                  <a:pt x="0" y="0"/>
                </a:moveTo>
                <a:lnTo>
                  <a:pt x="4047036" y="0"/>
                </a:lnTo>
                <a:lnTo>
                  <a:pt x="4047036" y="6339297"/>
                </a:lnTo>
                <a:lnTo>
                  <a:pt x="0" y="63392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 l="-15567" r="-146045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595496" y="992999"/>
            <a:ext cx="7067009" cy="837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82"/>
              </a:lnSpc>
              <a:spcBef>
                <a:spcPct val="0"/>
              </a:spcBef>
            </a:pPr>
            <a:r>
              <a:rPr lang="en-US" sz="4916" b="1">
                <a:solidFill>
                  <a:srgbClr val="94DF66"/>
                </a:solidFill>
                <a:latin typeface="Garet Bold"/>
                <a:ea typeface="Garet Bold"/>
                <a:cs typeface="Garet Bold"/>
                <a:sym typeface="Garet Bold"/>
              </a:rPr>
              <a:t>IDENTIFIED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95496" y="1617358"/>
            <a:ext cx="7067009" cy="1260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324"/>
              </a:lnSpc>
              <a:spcBef>
                <a:spcPct val="0"/>
              </a:spcBef>
            </a:pPr>
            <a:r>
              <a:rPr lang="en-US" sz="7374" b="1">
                <a:solidFill>
                  <a:srgbClr val="94DF66"/>
                </a:solidFill>
                <a:latin typeface="Garet Bold"/>
                <a:ea typeface="Garet Bold"/>
                <a:cs typeface="Garet Bold"/>
                <a:sym typeface="Garet Bold"/>
              </a:rPr>
              <a:t>PROBLEM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95496" y="3575019"/>
            <a:ext cx="6173119" cy="2676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16"/>
              </a:lnSpc>
            </a:pPr>
            <a:r>
              <a:rPr lang="en-US" sz="1726" spc="56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Medicinal plants have played a vital role in traditional healing for centuries, holding generations of ancestral wisdom. However, this precious heritage is now at risk due to modernization, shrinking natural habitats, and a growing disconnect between elders and younger generations. Without action, this knowledge could disappear, leaving future generations without access to nature’s healing gifts. </a:t>
            </a:r>
          </a:p>
          <a:p>
            <a:pPr algn="l">
              <a:lnSpc>
                <a:spcPts val="2416"/>
              </a:lnSpc>
            </a:pPr>
            <a:endParaRPr lang="en-US" sz="1726" spc="56">
              <a:solidFill>
                <a:srgbClr val="FFFFFF"/>
              </a:solidFill>
              <a:latin typeface="Be Vietnam"/>
              <a:ea typeface="Be Vietnam"/>
              <a:cs typeface="Be Vietnam"/>
              <a:sym typeface="Be Vietnam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97479" y="364413"/>
            <a:ext cx="887398" cy="221850"/>
          </a:xfrm>
          <a:custGeom>
            <a:avLst/>
            <a:gdLst/>
            <a:ahLst/>
            <a:cxnLst/>
            <a:rect l="l" t="t" r="r" b="b"/>
            <a:pathLst>
              <a:path w="887398" h="221850">
                <a:moveTo>
                  <a:pt x="0" y="0"/>
                </a:moveTo>
                <a:lnTo>
                  <a:pt x="887398" y="0"/>
                </a:lnTo>
                <a:lnTo>
                  <a:pt x="887398" y="221850"/>
                </a:lnTo>
                <a:lnTo>
                  <a:pt x="0" y="2218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39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028700"/>
            <a:ext cx="8026897" cy="8229600"/>
          </a:xfrm>
          <a:custGeom>
            <a:avLst/>
            <a:gdLst/>
            <a:ahLst/>
            <a:cxnLst/>
            <a:rect l="l" t="t" r="r" b="b"/>
            <a:pathLst>
              <a:path w="8026897" h="8229600">
                <a:moveTo>
                  <a:pt x="0" y="0"/>
                </a:moveTo>
                <a:lnTo>
                  <a:pt x="8026897" y="0"/>
                </a:lnTo>
                <a:lnTo>
                  <a:pt x="80268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547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031248" y="364413"/>
            <a:ext cx="887398" cy="221850"/>
          </a:xfrm>
          <a:custGeom>
            <a:avLst/>
            <a:gdLst/>
            <a:ahLst/>
            <a:cxnLst/>
            <a:rect l="l" t="t" r="r" b="b"/>
            <a:pathLst>
              <a:path w="887398" h="221850">
                <a:moveTo>
                  <a:pt x="0" y="0"/>
                </a:moveTo>
                <a:lnTo>
                  <a:pt x="887398" y="0"/>
                </a:lnTo>
                <a:lnTo>
                  <a:pt x="887398" y="221850"/>
                </a:lnTo>
                <a:lnTo>
                  <a:pt x="0" y="221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798756" y="424338"/>
            <a:ext cx="4588006" cy="836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82"/>
              </a:lnSpc>
              <a:spcBef>
                <a:spcPct val="0"/>
              </a:spcBef>
            </a:pPr>
            <a:r>
              <a:rPr lang="en-US" sz="4916" b="1">
                <a:solidFill>
                  <a:srgbClr val="94DF66"/>
                </a:solidFill>
                <a:latin typeface="Garet Bold"/>
                <a:ea typeface="Garet Bold"/>
                <a:cs typeface="Garet Bold"/>
                <a:sym typeface="Garet Bold"/>
              </a:rPr>
              <a:t>PROJECT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798756" y="1048697"/>
            <a:ext cx="7067009" cy="1255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324"/>
              </a:lnSpc>
              <a:spcBef>
                <a:spcPct val="0"/>
              </a:spcBef>
            </a:pPr>
            <a:r>
              <a:rPr lang="en-US" sz="7374" b="1">
                <a:solidFill>
                  <a:srgbClr val="94DF66"/>
                </a:solidFill>
                <a:latin typeface="Garet Bold"/>
                <a:ea typeface="Garet Bold"/>
                <a:cs typeface="Garet Bold"/>
                <a:sym typeface="Garet Bold"/>
              </a:rPr>
              <a:t>PURPOSE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258300" y="3642942"/>
            <a:ext cx="7441353" cy="1186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72681" lvl="1" indent="-186340" algn="l">
              <a:lnSpc>
                <a:spcPts val="2416"/>
              </a:lnSpc>
              <a:buFont typeface="Arial"/>
              <a:buChar char="•"/>
            </a:pPr>
            <a:r>
              <a:rPr lang="en-US" sz="1726" spc="56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Threatened by deforestation, urbanization, and modernization</a:t>
            </a:r>
          </a:p>
          <a:p>
            <a:pPr marL="372681" lvl="1" indent="-186340" algn="l">
              <a:lnSpc>
                <a:spcPts val="2416"/>
              </a:lnSpc>
              <a:buFont typeface="Arial"/>
              <a:buChar char="•"/>
            </a:pPr>
            <a:r>
              <a:rPr lang="en-US" sz="1726" spc="56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Traditional wisdom at risk due to shrinking habitats + generational gaps</a:t>
            </a:r>
          </a:p>
          <a:p>
            <a:pPr algn="l">
              <a:lnSpc>
                <a:spcPts val="2416"/>
              </a:lnSpc>
            </a:pPr>
            <a:endParaRPr lang="en-US" sz="1726" spc="56">
              <a:solidFill>
                <a:srgbClr val="FFFFFF"/>
              </a:solidFill>
              <a:latin typeface="Be Vietnam"/>
              <a:ea typeface="Be Vietnam"/>
              <a:cs typeface="Be Vietnam"/>
              <a:sym typeface="Be Vietnam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424411" y="2882184"/>
            <a:ext cx="6941800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>
                <a:solidFill>
                  <a:srgbClr val="94DF66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TACKLE THE URGENT LOSS OF RWANDA’S MEDICINAL PLANT KNOWLEDGE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258300" y="5538718"/>
            <a:ext cx="7441353" cy="888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72681" lvl="1" indent="-186340" algn="l">
              <a:lnSpc>
                <a:spcPts val="2416"/>
              </a:lnSpc>
              <a:buFont typeface="Arial"/>
              <a:buChar char="•"/>
            </a:pPr>
            <a:r>
              <a:rPr lang="en-US" sz="1726" spc="56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Build a bridge between elders and youth</a:t>
            </a:r>
          </a:p>
          <a:p>
            <a:pPr marL="372681" lvl="1" indent="-186340" algn="l">
              <a:lnSpc>
                <a:spcPts val="2416"/>
              </a:lnSpc>
              <a:buFont typeface="Arial"/>
              <a:buChar char="•"/>
            </a:pPr>
            <a:r>
              <a:rPr lang="en-US" sz="1726" spc="56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Honor and preserve cultural identity through plant heritage</a:t>
            </a:r>
          </a:p>
          <a:p>
            <a:pPr algn="l">
              <a:lnSpc>
                <a:spcPts val="2416"/>
              </a:lnSpc>
            </a:pPr>
            <a:endParaRPr lang="en-US" sz="1726" spc="56">
              <a:solidFill>
                <a:srgbClr val="FFFFFF"/>
              </a:solidFill>
              <a:latin typeface="Be Vietnam"/>
              <a:ea typeface="Be Vietnam"/>
              <a:cs typeface="Be Vietnam"/>
              <a:sym typeface="Be Vietnam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424411" y="5089138"/>
            <a:ext cx="5839542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>
                <a:solidFill>
                  <a:srgbClr val="94DF66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SAFEGUARD ANCESTRAL PLANT WISDOM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258300" y="7117537"/>
            <a:ext cx="7441353" cy="908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72680" lvl="1" indent="-186340" algn="l">
              <a:lnSpc>
                <a:spcPts val="2416"/>
              </a:lnSpc>
              <a:buFont typeface="Arial"/>
              <a:buChar char="•"/>
            </a:pPr>
            <a:r>
              <a:rPr lang="en-US" sz="1726" spc="56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Combine ancestral practices with scientific research</a:t>
            </a:r>
          </a:p>
          <a:p>
            <a:pPr marL="372680" lvl="1" indent="-186340" algn="l">
              <a:lnSpc>
                <a:spcPts val="2416"/>
              </a:lnSpc>
              <a:buFont typeface="Arial"/>
              <a:buChar char="•"/>
            </a:pPr>
            <a:r>
              <a:rPr lang="en-US" sz="1726" spc="56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Provide a foundation for future studies on plant efficacy</a:t>
            </a:r>
          </a:p>
          <a:p>
            <a:pPr algn="l">
              <a:lnSpc>
                <a:spcPts val="2416"/>
              </a:lnSpc>
            </a:pPr>
            <a:endParaRPr lang="en-US" sz="1726" spc="56">
              <a:solidFill>
                <a:srgbClr val="FFFFFF"/>
              </a:solidFill>
              <a:latin typeface="Be Vietnam"/>
              <a:ea typeface="Be Vietnam"/>
              <a:cs typeface="Be Vietnam"/>
              <a:sym typeface="Be Vietnam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424411" y="6667957"/>
            <a:ext cx="6153747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>
                <a:solidFill>
                  <a:srgbClr val="94DF66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CONNECT TRADITION WITH MODERN SCIENCE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288000" y="1603493"/>
            <a:ext cx="7067239" cy="1744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77"/>
              </a:lnSpc>
            </a:pPr>
            <a:endParaRPr/>
          </a:p>
          <a:p>
            <a:pPr algn="l">
              <a:lnSpc>
                <a:spcPts val="2377"/>
              </a:lnSpc>
            </a:pPr>
            <a:r>
              <a:rPr lang="en-US" sz="1697" spc="56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✨ </a:t>
            </a:r>
          </a:p>
          <a:p>
            <a:pPr marL="366581" lvl="1" indent="-183291" algn="l">
              <a:lnSpc>
                <a:spcPts val="2377"/>
              </a:lnSpc>
              <a:buFont typeface="Arial"/>
              <a:buChar char="•"/>
            </a:pPr>
            <a:r>
              <a:rPr lang="en-US" sz="1697" spc="56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✨ Ensure this knowledge lives on</a:t>
            </a:r>
          </a:p>
          <a:p>
            <a:pPr marL="366581" lvl="1" indent="-183291" algn="l">
              <a:lnSpc>
                <a:spcPts val="2377"/>
              </a:lnSpc>
              <a:buFont typeface="Arial"/>
              <a:buChar char="•"/>
            </a:pPr>
            <a:r>
              <a:rPr lang="en-US" sz="1697" spc="56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Create opportunities for education, innovation, and community empowerment</a:t>
            </a:r>
          </a:p>
          <a:p>
            <a:pPr algn="l">
              <a:lnSpc>
                <a:spcPts val="2377"/>
              </a:lnSpc>
            </a:pPr>
            <a:endParaRPr lang="en-US" sz="1697" spc="56">
              <a:solidFill>
                <a:srgbClr val="FFFFFF"/>
              </a:solidFill>
              <a:latin typeface="Be Vietnam"/>
              <a:ea typeface="Be Vietnam"/>
              <a:cs typeface="Be Vietnam"/>
              <a:sym typeface="Be Vietnam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39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445037" y="71543"/>
            <a:ext cx="4235497" cy="9198751"/>
          </a:xfrm>
          <a:custGeom>
            <a:avLst/>
            <a:gdLst/>
            <a:ahLst/>
            <a:cxnLst/>
            <a:rect l="l" t="t" r="r" b="b"/>
            <a:pathLst>
              <a:path w="4235497" h="9198751">
                <a:moveTo>
                  <a:pt x="0" y="0"/>
                </a:moveTo>
                <a:lnTo>
                  <a:pt x="4235497" y="0"/>
                </a:lnTo>
                <a:lnTo>
                  <a:pt x="4235497" y="9198751"/>
                </a:lnTo>
                <a:lnTo>
                  <a:pt x="0" y="91987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l="-49089" r="-4908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240964" y="2859454"/>
            <a:ext cx="4047036" cy="6339297"/>
          </a:xfrm>
          <a:custGeom>
            <a:avLst/>
            <a:gdLst/>
            <a:ahLst/>
            <a:cxnLst/>
            <a:rect l="l" t="t" r="r" b="b"/>
            <a:pathLst>
              <a:path w="4047036" h="6339297">
                <a:moveTo>
                  <a:pt x="0" y="0"/>
                </a:moveTo>
                <a:lnTo>
                  <a:pt x="4047036" y="0"/>
                </a:lnTo>
                <a:lnTo>
                  <a:pt x="4047036" y="6339297"/>
                </a:lnTo>
                <a:lnTo>
                  <a:pt x="0" y="63392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 l="-15567" r="-146045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595496" y="992999"/>
            <a:ext cx="7067009" cy="837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82"/>
              </a:lnSpc>
              <a:spcBef>
                <a:spcPct val="0"/>
              </a:spcBef>
            </a:pPr>
            <a:r>
              <a:rPr lang="en-US" sz="4916" b="1">
                <a:solidFill>
                  <a:srgbClr val="94DF66"/>
                </a:solidFill>
                <a:latin typeface="Garet Bold"/>
                <a:ea typeface="Garet Bold"/>
                <a:cs typeface="Garet Bold"/>
                <a:sym typeface="Garet Bold"/>
              </a:rPr>
              <a:t>OUR CORE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95496" y="1617358"/>
            <a:ext cx="7067009" cy="1260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324"/>
              </a:lnSpc>
              <a:spcBef>
                <a:spcPct val="0"/>
              </a:spcBef>
            </a:pPr>
            <a:r>
              <a:rPr lang="en-US" sz="7374" b="1">
                <a:solidFill>
                  <a:srgbClr val="94DF66"/>
                </a:solidFill>
                <a:latin typeface="Garet Bold"/>
                <a:ea typeface="Garet Bold"/>
                <a:cs typeface="Garet Bold"/>
                <a:sym typeface="Garet Bold"/>
              </a:rPr>
              <a:t>OBJECTIVES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95496" y="3954502"/>
            <a:ext cx="6173119" cy="590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16"/>
              </a:lnSpc>
            </a:pPr>
            <a:r>
              <a:rPr lang="en-US" sz="1726" spc="56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Work with elders, healers, communities</a:t>
            </a:r>
          </a:p>
          <a:p>
            <a:pPr algn="l">
              <a:lnSpc>
                <a:spcPts val="2416"/>
              </a:lnSpc>
            </a:pPr>
            <a:r>
              <a:rPr lang="en-US" sz="1726" spc="56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Document names, traits, uses, rituals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95496" y="3314422"/>
            <a:ext cx="4272805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>
                <a:solidFill>
                  <a:srgbClr val="94DF66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PRESERVE TRADITIONAL KNOWLEDGE</a:t>
            </a:r>
          </a:p>
        </p:txBody>
      </p:sp>
      <p:sp>
        <p:nvSpPr>
          <p:cNvPr id="8" name="Freeform 8"/>
          <p:cNvSpPr/>
          <p:nvPr/>
        </p:nvSpPr>
        <p:spPr>
          <a:xfrm>
            <a:off x="397479" y="364413"/>
            <a:ext cx="887398" cy="221850"/>
          </a:xfrm>
          <a:custGeom>
            <a:avLst/>
            <a:gdLst/>
            <a:ahLst/>
            <a:cxnLst/>
            <a:rect l="l" t="t" r="r" b="b"/>
            <a:pathLst>
              <a:path w="887398" h="221850">
                <a:moveTo>
                  <a:pt x="0" y="0"/>
                </a:moveTo>
                <a:lnTo>
                  <a:pt x="887398" y="0"/>
                </a:lnTo>
                <a:lnTo>
                  <a:pt x="887398" y="221850"/>
                </a:lnTo>
                <a:lnTo>
                  <a:pt x="0" y="2218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595496" y="5454485"/>
            <a:ext cx="6173119" cy="590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16"/>
              </a:lnSpc>
            </a:pPr>
            <a:r>
              <a:rPr lang="en-US" sz="1726" spc="56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Virtual herbarium</a:t>
            </a:r>
          </a:p>
          <a:p>
            <a:pPr algn="l">
              <a:lnSpc>
                <a:spcPts val="2416"/>
              </a:lnSpc>
            </a:pPr>
            <a:r>
              <a:rPr lang="en-US" sz="1726" spc="56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Interactive maps + searchable database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95496" y="4995380"/>
            <a:ext cx="4272805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>
                <a:solidFill>
                  <a:srgbClr val="94DF66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CREATE DIGITAL ARCHIVE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95496" y="6942012"/>
            <a:ext cx="6173119" cy="292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16"/>
              </a:lnSpc>
            </a:pPr>
            <a:r>
              <a:rPr lang="en-US" sz="1726" spc="56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Cultural, eco, wellness, and virtual tourism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95496" y="6482907"/>
            <a:ext cx="4272805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>
                <a:solidFill>
                  <a:srgbClr val="94DF66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PROMOTE SUSTAINABLE TOURISM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39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7479" y="364413"/>
            <a:ext cx="887398" cy="221850"/>
          </a:xfrm>
          <a:custGeom>
            <a:avLst/>
            <a:gdLst/>
            <a:ahLst/>
            <a:cxnLst/>
            <a:rect l="l" t="t" r="r" b="b"/>
            <a:pathLst>
              <a:path w="887398" h="221850">
                <a:moveTo>
                  <a:pt x="0" y="0"/>
                </a:moveTo>
                <a:lnTo>
                  <a:pt x="887398" y="0"/>
                </a:lnTo>
                <a:lnTo>
                  <a:pt x="887398" y="221850"/>
                </a:lnTo>
                <a:lnTo>
                  <a:pt x="0" y="221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97729" y="3038270"/>
            <a:ext cx="3296939" cy="3309267"/>
          </a:xfrm>
          <a:custGeom>
            <a:avLst/>
            <a:gdLst/>
            <a:ahLst/>
            <a:cxnLst/>
            <a:rect l="l" t="t" r="r" b="b"/>
            <a:pathLst>
              <a:path w="3296939" h="3309267">
                <a:moveTo>
                  <a:pt x="0" y="0"/>
                </a:moveTo>
                <a:lnTo>
                  <a:pt x="3296939" y="0"/>
                </a:lnTo>
                <a:lnTo>
                  <a:pt x="3296939" y="3309267"/>
                </a:lnTo>
                <a:lnTo>
                  <a:pt x="0" y="33092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036" b="-1899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096375" y="6347537"/>
            <a:ext cx="2813411" cy="3638157"/>
          </a:xfrm>
          <a:custGeom>
            <a:avLst/>
            <a:gdLst/>
            <a:ahLst/>
            <a:cxnLst/>
            <a:rect l="l" t="t" r="r" b="b"/>
            <a:pathLst>
              <a:path w="2813411" h="3638157">
                <a:moveTo>
                  <a:pt x="0" y="0"/>
                </a:moveTo>
                <a:lnTo>
                  <a:pt x="2813411" y="0"/>
                </a:lnTo>
                <a:lnTo>
                  <a:pt x="2813411" y="3638157"/>
                </a:lnTo>
                <a:lnTo>
                  <a:pt x="0" y="36381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11" t="-10847" r="-21" b="-27362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000625" y="933450"/>
            <a:ext cx="7200900" cy="170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82"/>
              </a:lnSpc>
              <a:spcBef>
                <a:spcPct val="0"/>
              </a:spcBef>
            </a:pPr>
            <a:r>
              <a:rPr lang="en-US" sz="4916" b="1">
                <a:solidFill>
                  <a:srgbClr val="94DF66"/>
                </a:solidFill>
                <a:latin typeface="Garet Bold"/>
                <a:ea typeface="Garet Bold"/>
                <a:cs typeface="Garet Bold"/>
                <a:sym typeface="Garet Bold"/>
              </a:rPr>
              <a:t>MEDICINAL PLANT GALLERY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429375" y="4195533"/>
            <a:ext cx="6129312" cy="1353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6965" lvl="1" indent="-213482" algn="l">
              <a:lnSpc>
                <a:spcPts val="2768"/>
              </a:lnSpc>
              <a:buFont typeface="Arial"/>
              <a:buChar char="•"/>
            </a:pPr>
            <a:r>
              <a:rPr lang="en-US" sz="1977" spc="65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wound healing and skin infections </a:t>
            </a:r>
          </a:p>
          <a:p>
            <a:pPr marL="426965" lvl="1" indent="-213482" algn="l">
              <a:lnSpc>
                <a:spcPts val="2768"/>
              </a:lnSpc>
              <a:buFont typeface="Arial"/>
              <a:buChar char="•"/>
            </a:pPr>
            <a:r>
              <a:rPr lang="en-US" sz="1977" spc="65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Treats coughs,bronchitis and sore throats</a:t>
            </a:r>
          </a:p>
          <a:p>
            <a:pPr marL="426965" lvl="1" indent="-213482" algn="l">
              <a:lnSpc>
                <a:spcPts val="2768"/>
              </a:lnSpc>
              <a:buFont typeface="Arial"/>
              <a:buChar char="•"/>
            </a:pPr>
            <a:r>
              <a:rPr lang="en-US" sz="1977" spc="65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treats diarrhea,stomachaches and intestinal worms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732175" y="3593169"/>
            <a:ext cx="4242483" cy="347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7"/>
              </a:lnSpc>
            </a:pPr>
            <a:r>
              <a:rPr lang="en-US" sz="2062" b="1" i="1">
                <a:solidFill>
                  <a:srgbClr val="94DF66"/>
                </a:solidFill>
                <a:latin typeface="Be Vietnam Ultra-Bold Italics"/>
                <a:ea typeface="Be Vietnam Ultra-Bold Italics"/>
                <a:cs typeface="Be Vietnam Ultra-Bold Italics"/>
                <a:sym typeface="Be Vietnam Ultra-Bold Italics"/>
              </a:rPr>
              <a:t>UMUKO(BAUHINIA THONNINGII)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630013" y="7607537"/>
            <a:ext cx="6129312" cy="1694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6965" lvl="1" indent="-213482" algn="l">
              <a:lnSpc>
                <a:spcPts val="2768"/>
              </a:lnSpc>
              <a:buFont typeface="Arial"/>
              <a:buChar char="•"/>
            </a:pPr>
            <a:r>
              <a:rPr lang="en-US" sz="1977" spc="65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treats stomach and intestinal worms (especially in children) </a:t>
            </a:r>
          </a:p>
          <a:p>
            <a:pPr marL="426965" lvl="1" indent="-213482" algn="l">
              <a:lnSpc>
                <a:spcPts val="2768"/>
              </a:lnSpc>
              <a:buFont typeface="Arial"/>
              <a:buChar char="•"/>
            </a:pPr>
            <a:r>
              <a:rPr lang="en-US" sz="1977" spc="65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Liver and kidney support, it acts as a detoxifier </a:t>
            </a:r>
          </a:p>
          <a:p>
            <a:pPr marL="426965" lvl="1" indent="-213482" algn="l">
              <a:lnSpc>
                <a:spcPts val="2768"/>
              </a:lnSpc>
              <a:buFont typeface="Arial"/>
              <a:buChar char="•"/>
            </a:pPr>
            <a:r>
              <a:rPr lang="en-US" sz="1977" spc="65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Malaria and fever treatment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048838" y="7021462"/>
            <a:ext cx="4640808" cy="691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16"/>
              </a:lnSpc>
            </a:pPr>
            <a:r>
              <a:rPr lang="en-US" sz="2011" b="1" i="1">
                <a:solidFill>
                  <a:srgbClr val="94DF66"/>
                </a:solidFill>
                <a:latin typeface="Be Vietnam Ultra-Bold Italics"/>
                <a:ea typeface="Be Vietnam Ultra-Bold Italics"/>
                <a:cs typeface="Be Vietnam Ultra-Bold Italics"/>
                <a:sym typeface="Be Vietnam Ultra-Bold Italics"/>
              </a:rPr>
              <a:t>SAKARANDE(BRIDELIA MICRANTHA)</a:t>
            </a:r>
          </a:p>
          <a:p>
            <a:pPr algn="l">
              <a:lnSpc>
                <a:spcPts val="2816"/>
              </a:lnSpc>
            </a:pPr>
            <a:endParaRPr lang="en-US" sz="2011" b="1" i="1">
              <a:solidFill>
                <a:srgbClr val="94DF66"/>
              </a:solidFill>
              <a:latin typeface="Be Vietnam Ultra-Bold Italics"/>
              <a:ea typeface="Be Vietnam Ultra-Bold Italics"/>
              <a:cs typeface="Be Vietnam Ultra-Bold Italics"/>
              <a:sym typeface="Be Vietnam Ultra-Bold Itali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39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7479" y="307263"/>
            <a:ext cx="887398" cy="221850"/>
          </a:xfrm>
          <a:custGeom>
            <a:avLst/>
            <a:gdLst/>
            <a:ahLst/>
            <a:cxnLst/>
            <a:rect l="l" t="t" r="r" b="b"/>
            <a:pathLst>
              <a:path w="887398" h="221850">
                <a:moveTo>
                  <a:pt x="0" y="0"/>
                </a:moveTo>
                <a:lnTo>
                  <a:pt x="887398" y="0"/>
                </a:lnTo>
                <a:lnTo>
                  <a:pt x="887398" y="221850"/>
                </a:lnTo>
                <a:lnTo>
                  <a:pt x="0" y="221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562500"/>
            <a:ext cx="7200900" cy="837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82"/>
              </a:lnSpc>
              <a:spcBef>
                <a:spcPct val="0"/>
              </a:spcBef>
            </a:pPr>
            <a:r>
              <a:rPr lang="en-US" sz="4916" b="1">
                <a:solidFill>
                  <a:srgbClr val="94DF66"/>
                </a:solidFill>
                <a:latin typeface="Garet Bold"/>
                <a:ea typeface="Garet Bold"/>
                <a:cs typeface="Garet Bold"/>
                <a:sym typeface="Garet Bold"/>
              </a:rPr>
              <a:t>CONT</a:t>
            </a:r>
          </a:p>
        </p:txBody>
      </p:sp>
      <p:sp>
        <p:nvSpPr>
          <p:cNvPr id="4" name="Freeform 4"/>
          <p:cNvSpPr/>
          <p:nvPr/>
        </p:nvSpPr>
        <p:spPr>
          <a:xfrm>
            <a:off x="5787627" y="1028700"/>
            <a:ext cx="887398" cy="221850"/>
          </a:xfrm>
          <a:custGeom>
            <a:avLst/>
            <a:gdLst/>
            <a:ahLst/>
            <a:cxnLst/>
            <a:rect l="l" t="t" r="r" b="b"/>
            <a:pathLst>
              <a:path w="887398" h="221850">
                <a:moveTo>
                  <a:pt x="0" y="0"/>
                </a:moveTo>
                <a:lnTo>
                  <a:pt x="887398" y="0"/>
                </a:lnTo>
                <a:lnTo>
                  <a:pt x="887398" y="221850"/>
                </a:lnTo>
                <a:lnTo>
                  <a:pt x="0" y="221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456059" y="2668146"/>
            <a:ext cx="2525516" cy="3708995"/>
          </a:xfrm>
          <a:custGeom>
            <a:avLst/>
            <a:gdLst/>
            <a:ahLst/>
            <a:cxnLst/>
            <a:rect l="l" t="t" r="r" b="b"/>
            <a:pathLst>
              <a:path w="2525516" h="3708995">
                <a:moveTo>
                  <a:pt x="0" y="0"/>
                </a:moveTo>
                <a:lnTo>
                  <a:pt x="2525516" y="0"/>
                </a:lnTo>
                <a:lnTo>
                  <a:pt x="2525516" y="3708995"/>
                </a:lnTo>
                <a:lnTo>
                  <a:pt x="0" y="37089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785" b="-1026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619406" y="6377141"/>
            <a:ext cx="2253304" cy="3521686"/>
          </a:xfrm>
          <a:custGeom>
            <a:avLst/>
            <a:gdLst/>
            <a:ahLst/>
            <a:cxnLst/>
            <a:rect l="l" t="t" r="r" b="b"/>
            <a:pathLst>
              <a:path w="2253304" h="3521686">
                <a:moveTo>
                  <a:pt x="0" y="0"/>
                </a:moveTo>
                <a:lnTo>
                  <a:pt x="2253305" y="0"/>
                </a:lnTo>
                <a:lnTo>
                  <a:pt x="2253305" y="3521687"/>
                </a:lnTo>
                <a:lnTo>
                  <a:pt x="0" y="35216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606" b="-8141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924374" y="4195533"/>
            <a:ext cx="6129312" cy="1353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6965" lvl="1" indent="-213482" algn="l">
              <a:lnSpc>
                <a:spcPts val="2768"/>
              </a:lnSpc>
              <a:buFont typeface="Arial"/>
              <a:buChar char="•"/>
            </a:pPr>
            <a:r>
              <a:rPr lang="en-US" sz="1977" spc="65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treats toothache and acts as antiseptic for the mouth</a:t>
            </a:r>
          </a:p>
          <a:p>
            <a:pPr marL="426965" lvl="1" indent="-213482" algn="l">
              <a:lnSpc>
                <a:spcPts val="2768"/>
              </a:lnSpc>
              <a:buFont typeface="Arial"/>
              <a:buChar char="•"/>
            </a:pPr>
            <a:r>
              <a:rPr lang="en-US" sz="1977" spc="65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used as a mosquito repellent </a:t>
            </a:r>
          </a:p>
          <a:p>
            <a:pPr marL="426965" lvl="1" indent="-213482" algn="l">
              <a:lnSpc>
                <a:spcPts val="2768"/>
              </a:lnSpc>
              <a:buFont typeface="Arial"/>
              <a:buChar char="•"/>
            </a:pPr>
            <a:r>
              <a:rPr lang="en-US" sz="1977" spc="65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it reduces fevers especially malaria fevers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227174" y="3593169"/>
            <a:ext cx="4242483" cy="709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7"/>
              </a:lnSpc>
            </a:pPr>
            <a:r>
              <a:rPr lang="en-US" sz="2062" b="1" i="1">
                <a:solidFill>
                  <a:srgbClr val="94DF66"/>
                </a:solidFill>
                <a:latin typeface="Be Vietnam Ultra-Bold Italics"/>
                <a:ea typeface="Be Vietnam Ultra-Bold Italics"/>
                <a:cs typeface="Be Vietnam Ultra-Bold Italics"/>
                <a:sym typeface="Be Vietnam Ultra-Bold Italics"/>
              </a:rPr>
              <a:t>ICYIZE(TETRADENIA RIPARIA) </a:t>
            </a:r>
          </a:p>
          <a:p>
            <a:pPr algn="l">
              <a:lnSpc>
                <a:spcPts val="2887"/>
              </a:lnSpc>
            </a:pPr>
            <a:endParaRPr lang="en-US" sz="2062" b="1" i="1">
              <a:solidFill>
                <a:srgbClr val="94DF66"/>
              </a:solidFill>
              <a:latin typeface="Be Vietnam Ultra-Bold Italics"/>
              <a:ea typeface="Be Vietnam Ultra-Bold Italics"/>
              <a:cs typeface="Be Vietnam Ultra-Bold Italics"/>
              <a:sym typeface="Be Vietnam Ultra-Bold Itali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859718" y="7607537"/>
            <a:ext cx="6129312" cy="1694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6965" lvl="1" indent="-213482" algn="l">
              <a:lnSpc>
                <a:spcPts val="2768"/>
              </a:lnSpc>
              <a:buFont typeface="Arial"/>
              <a:buChar char="•"/>
            </a:pPr>
            <a:r>
              <a:rPr lang="en-US" sz="1977" spc="65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Helps lower blood glucose levels </a:t>
            </a:r>
          </a:p>
          <a:p>
            <a:pPr marL="426965" lvl="1" indent="-213482" algn="l">
              <a:lnSpc>
                <a:spcPts val="2768"/>
              </a:lnSpc>
              <a:buFont typeface="Arial"/>
              <a:buChar char="•"/>
            </a:pPr>
            <a:r>
              <a:rPr lang="en-US" sz="1977" spc="65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it acts as anti bacterial, antifungal and anti- inflammatory </a:t>
            </a:r>
          </a:p>
          <a:p>
            <a:pPr marL="426965" lvl="1" indent="-213482" algn="l">
              <a:lnSpc>
                <a:spcPts val="2768"/>
              </a:lnSpc>
              <a:buFont typeface="Arial"/>
              <a:buChar char="•"/>
            </a:pPr>
            <a:r>
              <a:rPr lang="en-US" sz="1977" spc="65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it strengthens the immune system and fights off infections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278543" y="7021462"/>
            <a:ext cx="5180762" cy="691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16"/>
              </a:lnSpc>
            </a:pPr>
            <a:r>
              <a:rPr lang="en-US" sz="2011" b="1" i="1">
                <a:solidFill>
                  <a:srgbClr val="94DF66"/>
                </a:solidFill>
                <a:latin typeface="Be Vietnam Ultra-Bold Italics"/>
                <a:ea typeface="Be Vietnam Ultra-Bold Italics"/>
                <a:cs typeface="Be Vietnam Ultra-Bold Italics"/>
                <a:sym typeface="Be Vietnam Ultra-Bold Italics"/>
              </a:rPr>
              <a:t>UMUSHISHIRO(VERNONIA AMYGDALINA) </a:t>
            </a:r>
          </a:p>
          <a:p>
            <a:pPr algn="l">
              <a:lnSpc>
                <a:spcPts val="2816"/>
              </a:lnSpc>
            </a:pPr>
            <a:endParaRPr lang="en-US" sz="2011" b="1" i="1">
              <a:solidFill>
                <a:srgbClr val="94DF66"/>
              </a:solidFill>
              <a:latin typeface="Be Vietnam Ultra-Bold Italics"/>
              <a:ea typeface="Be Vietnam Ultra-Bold Italics"/>
              <a:cs typeface="Be Vietnam Ultra-Bold Italics"/>
              <a:sym typeface="Be Vietnam Ultra-Bold Itali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39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7479" y="307263"/>
            <a:ext cx="887398" cy="221850"/>
          </a:xfrm>
          <a:custGeom>
            <a:avLst/>
            <a:gdLst/>
            <a:ahLst/>
            <a:cxnLst/>
            <a:rect l="l" t="t" r="r" b="b"/>
            <a:pathLst>
              <a:path w="887398" h="221850">
                <a:moveTo>
                  <a:pt x="0" y="0"/>
                </a:moveTo>
                <a:lnTo>
                  <a:pt x="887398" y="0"/>
                </a:lnTo>
                <a:lnTo>
                  <a:pt x="887398" y="221850"/>
                </a:lnTo>
                <a:lnTo>
                  <a:pt x="0" y="221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529882" y="886350"/>
            <a:ext cx="7200900" cy="837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82"/>
              </a:lnSpc>
              <a:spcBef>
                <a:spcPct val="0"/>
              </a:spcBef>
            </a:pPr>
            <a:r>
              <a:rPr lang="en-US" sz="4916" b="1">
                <a:solidFill>
                  <a:srgbClr val="94DF66"/>
                </a:solidFill>
                <a:latin typeface="Garet Bold"/>
                <a:ea typeface="Garet Bold"/>
                <a:cs typeface="Garet Bold"/>
                <a:sym typeface="Garet Bold"/>
              </a:rPr>
              <a:t>CONT</a:t>
            </a:r>
          </a:p>
        </p:txBody>
      </p:sp>
      <p:sp>
        <p:nvSpPr>
          <p:cNvPr id="4" name="Freeform 4"/>
          <p:cNvSpPr/>
          <p:nvPr/>
        </p:nvSpPr>
        <p:spPr>
          <a:xfrm>
            <a:off x="6338433" y="1352550"/>
            <a:ext cx="887398" cy="221850"/>
          </a:xfrm>
          <a:custGeom>
            <a:avLst/>
            <a:gdLst/>
            <a:ahLst/>
            <a:cxnLst/>
            <a:rect l="l" t="t" r="r" b="b"/>
            <a:pathLst>
              <a:path w="887398" h="221850">
                <a:moveTo>
                  <a:pt x="0" y="0"/>
                </a:moveTo>
                <a:lnTo>
                  <a:pt x="887399" y="0"/>
                </a:lnTo>
                <a:lnTo>
                  <a:pt x="887399" y="221850"/>
                </a:lnTo>
                <a:lnTo>
                  <a:pt x="0" y="221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296706" y="2947733"/>
            <a:ext cx="2332444" cy="3149821"/>
          </a:xfrm>
          <a:custGeom>
            <a:avLst/>
            <a:gdLst/>
            <a:ahLst/>
            <a:cxnLst/>
            <a:rect l="l" t="t" r="r" b="b"/>
            <a:pathLst>
              <a:path w="2332444" h="3149821">
                <a:moveTo>
                  <a:pt x="0" y="0"/>
                </a:moveTo>
                <a:lnTo>
                  <a:pt x="2332444" y="0"/>
                </a:lnTo>
                <a:lnTo>
                  <a:pt x="2332444" y="3149821"/>
                </a:lnTo>
                <a:lnTo>
                  <a:pt x="0" y="31498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979" b="-21665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539977" y="3606362"/>
            <a:ext cx="6129312" cy="2377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6965" lvl="1" indent="-213482" algn="l">
              <a:lnSpc>
                <a:spcPts val="2768"/>
              </a:lnSpc>
              <a:buFont typeface="Arial"/>
              <a:buChar char="•"/>
            </a:pPr>
            <a:r>
              <a:rPr lang="en-US" sz="1977" spc="65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it is anti-parasitic(deworming) especially in children </a:t>
            </a:r>
          </a:p>
          <a:p>
            <a:pPr marL="426965" lvl="1" indent="-213482" algn="l">
              <a:lnSpc>
                <a:spcPts val="2768"/>
              </a:lnSpc>
              <a:buFont typeface="Arial"/>
              <a:buChar char="•"/>
            </a:pPr>
            <a:r>
              <a:rPr lang="en-US" sz="1977" spc="65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treats indigestion, gas,bloating ,stomachaches and stimulates appetite</a:t>
            </a:r>
          </a:p>
          <a:p>
            <a:pPr marL="426965" lvl="1" indent="-213482" algn="l">
              <a:lnSpc>
                <a:spcPts val="2768"/>
              </a:lnSpc>
              <a:buFont typeface="Arial"/>
              <a:buChar char="•"/>
            </a:pPr>
            <a:r>
              <a:rPr lang="en-US" sz="1977" spc="65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used for rheumatism, joint pains and general body aches </a:t>
            </a:r>
          </a:p>
          <a:p>
            <a:pPr marL="426965" lvl="1" indent="-213482" algn="l">
              <a:lnSpc>
                <a:spcPts val="2768"/>
              </a:lnSpc>
              <a:buFont typeface="Arial"/>
              <a:buChar char="•"/>
            </a:pPr>
            <a:r>
              <a:rPr lang="en-US" sz="1977" spc="65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treats chest congestion and asthma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842777" y="3003998"/>
            <a:ext cx="6328458" cy="709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7"/>
              </a:lnSpc>
            </a:pPr>
            <a:r>
              <a:rPr lang="en-US" sz="2062" b="1" i="1">
                <a:solidFill>
                  <a:srgbClr val="94DF66"/>
                </a:solidFill>
                <a:latin typeface="Be Vietnam Ultra-Bold Italics"/>
                <a:ea typeface="Be Vietnam Ultra-Bold Italics"/>
                <a:cs typeface="Be Vietnam Ultra-Bold Italics"/>
                <a:sym typeface="Be Vietnam Ultra-Bold Italics"/>
              </a:rPr>
              <a:t>UMWICANZOKA(CHENOPODIUM AMBROSIOIDES) </a:t>
            </a:r>
          </a:p>
          <a:p>
            <a:pPr algn="l">
              <a:lnSpc>
                <a:spcPts val="2887"/>
              </a:lnSpc>
            </a:pPr>
            <a:endParaRPr lang="en-US" sz="2062" b="1" i="1">
              <a:solidFill>
                <a:srgbClr val="94DF66"/>
              </a:solidFill>
              <a:latin typeface="Be Vietnam Ultra-Bold Italics"/>
              <a:ea typeface="Be Vietnam Ultra-Bold Italics"/>
              <a:cs typeface="Be Vietnam Ultra-Bold Italics"/>
              <a:sym typeface="Be Vietnam Ultra-Bold Itali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888" b="-17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8144463"/>
            <a:chOff x="0" y="0"/>
            <a:chExt cx="4816593" cy="21450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145044"/>
            </a:xfrm>
            <a:custGeom>
              <a:avLst/>
              <a:gdLst/>
              <a:ahLst/>
              <a:cxnLst/>
              <a:rect l="l" t="t" r="r" b="b"/>
              <a:pathLst>
                <a:path w="4816592" h="2145044">
                  <a:moveTo>
                    <a:pt x="0" y="0"/>
                  </a:moveTo>
                  <a:lnTo>
                    <a:pt x="4816592" y="0"/>
                  </a:lnTo>
                  <a:lnTo>
                    <a:pt x="4816592" y="2145044"/>
                  </a:lnTo>
                  <a:lnTo>
                    <a:pt x="0" y="2145044"/>
                  </a:lnTo>
                  <a:close/>
                </a:path>
              </a:pathLst>
            </a:custGeom>
            <a:solidFill>
              <a:srgbClr val="1F392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183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800002" y="933450"/>
            <a:ext cx="4976176" cy="837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82"/>
              </a:lnSpc>
              <a:spcBef>
                <a:spcPct val="0"/>
              </a:spcBef>
            </a:pPr>
            <a:r>
              <a:rPr lang="en-US" sz="4916" b="1">
                <a:solidFill>
                  <a:srgbClr val="94DF66"/>
                </a:solidFill>
                <a:latin typeface="Garet Bold"/>
                <a:ea typeface="Garet Bold"/>
                <a:cs typeface="Garet Bold"/>
                <a:sym typeface="Garet Bold"/>
              </a:rPr>
              <a:t>THE TEAM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537305" y="2622991"/>
            <a:ext cx="5065261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>
                <a:solidFill>
                  <a:srgbClr val="94DF66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JOSEPHINE KAMAREBE (LEAD)</a:t>
            </a:r>
          </a:p>
        </p:txBody>
      </p:sp>
      <p:sp>
        <p:nvSpPr>
          <p:cNvPr id="8" name="Freeform 8"/>
          <p:cNvSpPr/>
          <p:nvPr/>
        </p:nvSpPr>
        <p:spPr>
          <a:xfrm>
            <a:off x="397479" y="364413"/>
            <a:ext cx="887398" cy="221850"/>
          </a:xfrm>
          <a:custGeom>
            <a:avLst/>
            <a:gdLst/>
            <a:ahLst/>
            <a:cxnLst/>
            <a:rect l="l" t="t" r="r" b="b"/>
            <a:pathLst>
              <a:path w="887398" h="221850">
                <a:moveTo>
                  <a:pt x="0" y="0"/>
                </a:moveTo>
                <a:lnTo>
                  <a:pt x="887398" y="0"/>
                </a:lnTo>
                <a:lnTo>
                  <a:pt x="887398" y="221850"/>
                </a:lnTo>
                <a:lnTo>
                  <a:pt x="0" y="221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537305" y="3097971"/>
            <a:ext cx="5065261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>
                <a:solidFill>
                  <a:srgbClr val="94DF66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PLAISIR NISHIMWE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537305" y="3576126"/>
            <a:ext cx="5065261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>
                <a:solidFill>
                  <a:srgbClr val="94DF66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PEACE MASENGESHO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537305" y="4054281"/>
            <a:ext cx="5065261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>
                <a:solidFill>
                  <a:srgbClr val="94DF66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HERVE GATERA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537305" y="4532436"/>
            <a:ext cx="5065261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>
                <a:solidFill>
                  <a:srgbClr val="94DF66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MINANG MI OBIANG CARL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537305" y="5010591"/>
            <a:ext cx="5065261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>
                <a:solidFill>
                  <a:srgbClr val="94DF66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PAMBOU BOUNDA MICHEL BRIEL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537305" y="5488746"/>
            <a:ext cx="5065261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>
                <a:solidFill>
                  <a:srgbClr val="94DF66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OPAPE REMANDJI CHARLES PATRICK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537305" y="5966901"/>
            <a:ext cx="5065261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>
                <a:solidFill>
                  <a:srgbClr val="94DF66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ADA NDONG FRANYA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537305" y="6445056"/>
            <a:ext cx="5065261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>
                <a:solidFill>
                  <a:srgbClr val="94DF66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RUKUNDO ERIC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685434" y="2621404"/>
            <a:ext cx="5065261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 dirty="0">
                <a:solidFill>
                  <a:srgbClr val="FFFFFF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20542/2022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685434" y="3096384"/>
            <a:ext cx="5065261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 dirty="0">
                <a:solidFill>
                  <a:srgbClr val="FFFFFF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20738/2022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685434" y="3574539"/>
            <a:ext cx="5065261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 dirty="0">
                <a:solidFill>
                  <a:srgbClr val="FFFFFF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20611/2022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685434" y="4052694"/>
            <a:ext cx="5065261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 dirty="0">
                <a:solidFill>
                  <a:srgbClr val="FFFFFF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20566/2022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685434" y="4530849"/>
            <a:ext cx="5065261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 dirty="0">
                <a:solidFill>
                  <a:srgbClr val="FFFFFF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21311/2023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685434" y="5009004"/>
            <a:ext cx="5065261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 dirty="0">
                <a:solidFill>
                  <a:srgbClr val="FFFFFF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20316/2022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685434" y="5487159"/>
            <a:ext cx="5065261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 dirty="0">
                <a:solidFill>
                  <a:srgbClr val="FFFFFF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20385/2022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685434" y="5965314"/>
            <a:ext cx="5065261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 dirty="0">
                <a:solidFill>
                  <a:srgbClr val="FFFFFF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20637/2022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685434" y="6443469"/>
            <a:ext cx="5065261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 dirty="0">
                <a:solidFill>
                  <a:srgbClr val="FFFFFF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20826/2022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537305" y="6924799"/>
            <a:ext cx="5065261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>
                <a:solidFill>
                  <a:srgbClr val="94DF66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OMANDA NDELO MORGANE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685434" y="6923211"/>
            <a:ext cx="5065261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 dirty="0">
                <a:solidFill>
                  <a:srgbClr val="FFFFFF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20091/2022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462</Words>
  <Application>Microsoft Office PowerPoint</Application>
  <PresentationFormat>Custom</PresentationFormat>
  <Paragraphs>88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Be Vietnam Ultra-Bold</vt:lpstr>
      <vt:lpstr>Calibri</vt:lpstr>
      <vt:lpstr>Be Vietnam Ultra-Bold Italics</vt:lpstr>
      <vt:lpstr>Be Vietnam</vt:lpstr>
      <vt:lpstr>Arial</vt:lpstr>
      <vt:lpstr>Garet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Dark Green and White Minimalist Nature Ecosystem Presentation</dc:title>
  <cp:lastModifiedBy>Richard Honore</cp:lastModifiedBy>
  <cp:revision>3</cp:revision>
  <dcterms:created xsi:type="dcterms:W3CDTF">2006-08-16T00:00:00Z</dcterms:created>
  <dcterms:modified xsi:type="dcterms:W3CDTF">2025-07-04T15:49:41Z</dcterms:modified>
  <dc:identifier>DAGqluX7RDI</dc:identifier>
</cp:coreProperties>
</file>