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6"/>
  </p:notesMasterIdLst>
  <p:handoutMasterIdLst>
    <p:handoutMasterId r:id="rId17"/>
  </p:handoutMasterIdLst>
  <p:sldIdLst>
    <p:sldId id="256" r:id="rId2"/>
    <p:sldId id="258" r:id="rId3"/>
    <p:sldId id="340" r:id="rId4"/>
    <p:sldId id="341" r:id="rId5"/>
    <p:sldId id="342" r:id="rId6"/>
    <p:sldId id="344" r:id="rId7"/>
    <p:sldId id="345" r:id="rId8"/>
    <p:sldId id="346" r:id="rId9"/>
    <p:sldId id="347" r:id="rId10"/>
    <p:sldId id="348" r:id="rId11"/>
    <p:sldId id="349" r:id="rId12"/>
    <p:sldId id="350" r:id="rId13"/>
    <p:sldId id="343" r:id="rId14"/>
    <p:sldId id="33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D0D"/>
    <a:srgbClr val="FF0066"/>
    <a:srgbClr val="000000"/>
    <a:srgbClr val="D3F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68" d="100"/>
          <a:sy n="68" d="100"/>
        </p:scale>
        <p:origin x="72"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D1584-7871-4381-B368-E65910900741}"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4A675CD5-E0C0-4EC0-986D-0EB072F9632C}">
      <dgm:prSet phldrT="[Text]" custT="1"/>
      <dgm:spPr/>
      <dgm:t>
        <a:bodyPr/>
        <a:lstStyle/>
        <a:p>
          <a:r>
            <a:rPr lang="en-US" sz="2800" dirty="0">
              <a:latin typeface="Times New Roman" panose="02020603050405020304" pitchFamily="18" charset="0"/>
              <a:cs typeface="Times New Roman" panose="02020603050405020304" pitchFamily="18" charset="0"/>
            </a:rPr>
            <a:t>STEP 1</a:t>
          </a:r>
        </a:p>
      </dgm:t>
    </dgm:pt>
    <dgm:pt modelId="{684285C0-B3AC-4BD4-B9A8-457F310141AD}" type="parTrans" cxnId="{E36D026E-DDDB-4C9A-9B4F-F06C1FD002F0}">
      <dgm:prSet/>
      <dgm:spPr/>
      <dgm:t>
        <a:bodyPr/>
        <a:lstStyle/>
        <a:p>
          <a:endParaRPr lang="en-US" sz="1600">
            <a:latin typeface="Times New Roman" panose="02020603050405020304" pitchFamily="18" charset="0"/>
            <a:cs typeface="Times New Roman" panose="02020603050405020304" pitchFamily="18" charset="0"/>
          </a:endParaRPr>
        </a:p>
      </dgm:t>
    </dgm:pt>
    <dgm:pt modelId="{5B745343-F3C5-49A0-AAD3-605F4A7B3468}" type="sibTrans" cxnId="{E36D026E-DDDB-4C9A-9B4F-F06C1FD002F0}">
      <dgm:prSet/>
      <dgm:spPr/>
      <dgm:t>
        <a:bodyPr/>
        <a:lstStyle/>
        <a:p>
          <a:endParaRPr lang="en-US" sz="1600">
            <a:latin typeface="Times New Roman" panose="02020603050405020304" pitchFamily="18" charset="0"/>
            <a:cs typeface="Times New Roman" panose="02020603050405020304" pitchFamily="18" charset="0"/>
          </a:endParaRPr>
        </a:p>
      </dgm:t>
    </dgm:pt>
    <dgm:pt modelId="{D7C8D773-BFAB-4222-B451-5B3C30005AF6}">
      <dgm:prSet phldrT="[Text]" custT="1"/>
      <dgm:spPr/>
      <dgm:t>
        <a:bodyPr/>
        <a:lstStyle/>
        <a:p>
          <a:r>
            <a:rPr lang="en-US" sz="1600" b="1" dirty="0">
              <a:latin typeface="Times New Roman" panose="02020603050405020304" pitchFamily="18" charset="0"/>
              <a:cs typeface="Times New Roman" panose="02020603050405020304" pitchFamily="18" charset="0"/>
            </a:rPr>
            <a:t>Material Collection</a:t>
          </a:r>
          <a:endParaRPr lang="en-US" sz="1600" dirty="0">
            <a:latin typeface="Times New Roman" panose="02020603050405020304" pitchFamily="18" charset="0"/>
            <a:cs typeface="Times New Roman" panose="02020603050405020304" pitchFamily="18" charset="0"/>
          </a:endParaRPr>
        </a:p>
      </dgm:t>
    </dgm:pt>
    <dgm:pt modelId="{86983C93-6446-4BBC-B050-2A4B309B6737}" type="parTrans" cxnId="{8D511168-AA09-421E-A690-A02F271FA318}">
      <dgm:prSet/>
      <dgm:spPr/>
      <dgm:t>
        <a:bodyPr/>
        <a:lstStyle/>
        <a:p>
          <a:endParaRPr lang="en-US" sz="1600">
            <a:latin typeface="Times New Roman" panose="02020603050405020304" pitchFamily="18" charset="0"/>
            <a:cs typeface="Times New Roman" panose="02020603050405020304" pitchFamily="18" charset="0"/>
          </a:endParaRPr>
        </a:p>
      </dgm:t>
    </dgm:pt>
    <dgm:pt modelId="{57839F70-A37D-419A-B287-9D3616760A9C}" type="sibTrans" cxnId="{8D511168-AA09-421E-A690-A02F271FA318}">
      <dgm:prSet/>
      <dgm:spPr/>
      <dgm:t>
        <a:bodyPr/>
        <a:lstStyle/>
        <a:p>
          <a:endParaRPr lang="en-US" sz="1600">
            <a:latin typeface="Times New Roman" panose="02020603050405020304" pitchFamily="18" charset="0"/>
            <a:cs typeface="Times New Roman" panose="02020603050405020304" pitchFamily="18" charset="0"/>
          </a:endParaRPr>
        </a:p>
      </dgm:t>
    </dgm:pt>
    <dgm:pt modelId="{B2FCA001-802C-49DA-A3A3-EBBF9ED670B9}">
      <dgm:prSet phldrT="[Text]" custT="1"/>
      <dgm:spPr/>
      <dgm:t>
        <a:bodyPr/>
        <a:lstStyle/>
        <a:p>
          <a:r>
            <a:rPr lang="en-US" sz="2800" dirty="0">
              <a:latin typeface="Times New Roman" panose="02020603050405020304" pitchFamily="18" charset="0"/>
              <a:cs typeface="Times New Roman" panose="02020603050405020304" pitchFamily="18" charset="0"/>
            </a:rPr>
            <a:t>STEP 2</a:t>
          </a:r>
        </a:p>
      </dgm:t>
    </dgm:pt>
    <dgm:pt modelId="{5D8935A4-8711-436F-B5F5-964D89CF5AC8}" type="parTrans" cxnId="{BE35663F-6BA9-4A9A-A794-7964689DB255}">
      <dgm:prSet/>
      <dgm:spPr/>
      <dgm:t>
        <a:bodyPr/>
        <a:lstStyle/>
        <a:p>
          <a:endParaRPr lang="en-US" sz="1600">
            <a:latin typeface="Times New Roman" panose="02020603050405020304" pitchFamily="18" charset="0"/>
            <a:cs typeface="Times New Roman" panose="02020603050405020304" pitchFamily="18" charset="0"/>
          </a:endParaRPr>
        </a:p>
      </dgm:t>
    </dgm:pt>
    <dgm:pt modelId="{32D4A4B5-A529-4F93-9578-EF488F1BC013}" type="sibTrans" cxnId="{BE35663F-6BA9-4A9A-A794-7964689DB255}">
      <dgm:prSet/>
      <dgm:spPr/>
      <dgm:t>
        <a:bodyPr/>
        <a:lstStyle/>
        <a:p>
          <a:endParaRPr lang="en-US" sz="1600">
            <a:latin typeface="Times New Roman" panose="02020603050405020304" pitchFamily="18" charset="0"/>
            <a:cs typeface="Times New Roman" panose="02020603050405020304" pitchFamily="18" charset="0"/>
          </a:endParaRPr>
        </a:p>
      </dgm:t>
    </dgm:pt>
    <dgm:pt modelId="{72DF14BE-F90F-40A9-B19F-AA26FE8AF0EA}">
      <dgm:prSet phldrT="[Text]" custT="1"/>
      <dgm:spPr/>
      <dgm:t>
        <a:bodyPr/>
        <a:lstStyle/>
        <a:p>
          <a:r>
            <a:rPr lang="en-US" sz="1800" b="1" dirty="0">
              <a:latin typeface="Times New Roman" panose="02020603050405020304" pitchFamily="18" charset="0"/>
              <a:cs typeface="Times New Roman" panose="02020603050405020304" pitchFamily="18" charset="0"/>
            </a:rPr>
            <a:t>Sketching Ideas</a:t>
          </a:r>
          <a:endParaRPr lang="en-US" sz="1800" dirty="0">
            <a:latin typeface="Times New Roman" panose="02020603050405020304" pitchFamily="18" charset="0"/>
            <a:cs typeface="Times New Roman" panose="02020603050405020304" pitchFamily="18" charset="0"/>
          </a:endParaRPr>
        </a:p>
      </dgm:t>
    </dgm:pt>
    <dgm:pt modelId="{04BE619C-EE07-4808-B1EB-73C5BE461C1A}" type="parTrans" cxnId="{A1FF01AD-3FC7-4CE3-B323-B4B2A6DB2A7C}">
      <dgm:prSet/>
      <dgm:spPr/>
      <dgm:t>
        <a:bodyPr/>
        <a:lstStyle/>
        <a:p>
          <a:endParaRPr lang="en-US" sz="1600">
            <a:latin typeface="Times New Roman" panose="02020603050405020304" pitchFamily="18" charset="0"/>
            <a:cs typeface="Times New Roman" panose="02020603050405020304" pitchFamily="18" charset="0"/>
          </a:endParaRPr>
        </a:p>
      </dgm:t>
    </dgm:pt>
    <dgm:pt modelId="{C064CAA5-3036-42EE-8BD5-43B49274B490}" type="sibTrans" cxnId="{A1FF01AD-3FC7-4CE3-B323-B4B2A6DB2A7C}">
      <dgm:prSet/>
      <dgm:spPr/>
      <dgm:t>
        <a:bodyPr/>
        <a:lstStyle/>
        <a:p>
          <a:endParaRPr lang="en-US" sz="1600">
            <a:latin typeface="Times New Roman" panose="02020603050405020304" pitchFamily="18" charset="0"/>
            <a:cs typeface="Times New Roman" panose="02020603050405020304" pitchFamily="18" charset="0"/>
          </a:endParaRPr>
        </a:p>
      </dgm:t>
    </dgm:pt>
    <dgm:pt modelId="{4937BE7B-9AAD-4E2D-AE8F-1FF0C3D29501}">
      <dgm:prSet phldrT="[Text]" custT="1"/>
      <dgm:spPr/>
      <dgm:t>
        <a:bodyPr/>
        <a:lstStyle/>
        <a:p>
          <a:r>
            <a:rPr lang="en-US" sz="2800" dirty="0">
              <a:latin typeface="Times New Roman" panose="02020603050405020304" pitchFamily="18" charset="0"/>
              <a:cs typeface="Times New Roman" panose="02020603050405020304" pitchFamily="18" charset="0"/>
            </a:rPr>
            <a:t>STEP 3</a:t>
          </a:r>
        </a:p>
      </dgm:t>
    </dgm:pt>
    <dgm:pt modelId="{3DA371BF-066B-47D1-8C90-AE2A3D2BD9C3}" type="parTrans" cxnId="{F1AB7D7A-F3E8-43A5-B303-DF4FF677A4EC}">
      <dgm:prSet/>
      <dgm:spPr/>
      <dgm:t>
        <a:bodyPr/>
        <a:lstStyle/>
        <a:p>
          <a:endParaRPr lang="en-US" sz="1600">
            <a:latin typeface="Times New Roman" panose="02020603050405020304" pitchFamily="18" charset="0"/>
            <a:cs typeface="Times New Roman" panose="02020603050405020304" pitchFamily="18" charset="0"/>
          </a:endParaRPr>
        </a:p>
      </dgm:t>
    </dgm:pt>
    <dgm:pt modelId="{173D8A82-D1C8-4EEE-8D82-FBF479807855}" type="sibTrans" cxnId="{F1AB7D7A-F3E8-43A5-B303-DF4FF677A4EC}">
      <dgm:prSet/>
      <dgm:spPr/>
      <dgm:t>
        <a:bodyPr/>
        <a:lstStyle/>
        <a:p>
          <a:endParaRPr lang="en-US" sz="1600">
            <a:latin typeface="Times New Roman" panose="02020603050405020304" pitchFamily="18" charset="0"/>
            <a:cs typeface="Times New Roman" panose="02020603050405020304" pitchFamily="18" charset="0"/>
          </a:endParaRPr>
        </a:p>
      </dgm:t>
    </dgm:pt>
    <dgm:pt modelId="{079884D3-BC7A-4A12-8C5B-558BF4AA02B8}">
      <dgm:prSet phldrT="[Text]" custT="1"/>
      <dgm:spPr/>
      <dgm:t>
        <a:bodyPr/>
        <a:lstStyle/>
        <a:p>
          <a:pPr>
            <a:lnSpc>
              <a:spcPct val="100000"/>
            </a:lnSpc>
            <a:spcAft>
              <a:spcPts val="0"/>
            </a:spcAft>
          </a:pPr>
          <a:r>
            <a:rPr lang="en-US" sz="1600" b="1" dirty="0">
              <a:solidFill>
                <a:schemeClr val="tx1"/>
              </a:solidFill>
              <a:latin typeface="Times New Roman" panose="02020603050405020304" pitchFamily="18" charset="0"/>
              <a:cs typeface="Times New Roman" panose="02020603050405020304" pitchFamily="18" charset="0"/>
            </a:rPr>
            <a:t>Material Processing</a:t>
          </a:r>
          <a:endParaRPr lang="en-US" sz="1600" dirty="0">
            <a:solidFill>
              <a:schemeClr val="tx1"/>
            </a:solidFill>
            <a:latin typeface="Times New Roman" panose="02020603050405020304" pitchFamily="18" charset="0"/>
            <a:cs typeface="Times New Roman" panose="02020603050405020304" pitchFamily="18" charset="0"/>
          </a:endParaRPr>
        </a:p>
      </dgm:t>
    </dgm:pt>
    <dgm:pt modelId="{36586E65-8A4F-4BB8-A666-5418ADBB983F}" type="parTrans" cxnId="{1981255E-6FE3-4A38-8064-1271E17F2F8D}">
      <dgm:prSet/>
      <dgm:spPr/>
      <dgm:t>
        <a:bodyPr/>
        <a:lstStyle/>
        <a:p>
          <a:endParaRPr lang="en-US" sz="1600">
            <a:latin typeface="Times New Roman" panose="02020603050405020304" pitchFamily="18" charset="0"/>
            <a:cs typeface="Times New Roman" panose="02020603050405020304" pitchFamily="18" charset="0"/>
          </a:endParaRPr>
        </a:p>
      </dgm:t>
    </dgm:pt>
    <dgm:pt modelId="{220366A0-0C91-4BBA-8023-2DB5F1D300FC}" type="sibTrans" cxnId="{1981255E-6FE3-4A38-8064-1271E17F2F8D}">
      <dgm:prSet/>
      <dgm:spPr/>
      <dgm:t>
        <a:bodyPr/>
        <a:lstStyle/>
        <a:p>
          <a:endParaRPr lang="en-US" sz="1600">
            <a:latin typeface="Times New Roman" panose="02020603050405020304" pitchFamily="18" charset="0"/>
            <a:cs typeface="Times New Roman" panose="02020603050405020304" pitchFamily="18" charset="0"/>
          </a:endParaRPr>
        </a:p>
      </dgm:t>
    </dgm:pt>
    <dgm:pt modelId="{AA2C9C42-CEFF-400C-9658-36E54F96D95E}">
      <dgm:prSet custT="1"/>
      <dgm:spPr/>
      <dgm:t>
        <a:bodyPr/>
        <a:lstStyle/>
        <a:p>
          <a:pPr>
            <a:buFont typeface="+mj-lt"/>
            <a:buAutoNum type="arabicPeriod"/>
          </a:pPr>
          <a:r>
            <a:rPr lang="en-US" sz="1600" b="1">
              <a:latin typeface="Times New Roman" panose="02020603050405020304" pitchFamily="18" charset="0"/>
              <a:cs typeface="Times New Roman" panose="02020603050405020304" pitchFamily="18" charset="0"/>
            </a:rPr>
            <a:t>Organizing Collection:</a:t>
          </a:r>
          <a:endParaRPr lang="en-US" sz="1600">
            <a:latin typeface="Times New Roman" panose="02020603050405020304" pitchFamily="18" charset="0"/>
            <a:cs typeface="Times New Roman" panose="02020603050405020304" pitchFamily="18" charset="0"/>
          </a:endParaRPr>
        </a:p>
      </dgm:t>
    </dgm:pt>
    <dgm:pt modelId="{02B402F5-D850-4559-BF96-550ABAAC3F33}" type="parTrans" cxnId="{B2E0FB0C-F7DD-4876-9035-A06D150056C6}">
      <dgm:prSet/>
      <dgm:spPr/>
      <dgm:t>
        <a:bodyPr/>
        <a:lstStyle/>
        <a:p>
          <a:endParaRPr lang="en-US" sz="1600">
            <a:latin typeface="Times New Roman" panose="02020603050405020304" pitchFamily="18" charset="0"/>
            <a:cs typeface="Times New Roman" panose="02020603050405020304" pitchFamily="18" charset="0"/>
          </a:endParaRPr>
        </a:p>
      </dgm:t>
    </dgm:pt>
    <dgm:pt modelId="{3B416CA3-7E51-47A7-9493-76BAE9BD40A5}" type="sibTrans" cxnId="{B2E0FB0C-F7DD-4876-9035-A06D150056C6}">
      <dgm:prSet/>
      <dgm:spPr/>
      <dgm:t>
        <a:bodyPr/>
        <a:lstStyle/>
        <a:p>
          <a:endParaRPr lang="en-US" sz="1600">
            <a:latin typeface="Times New Roman" panose="02020603050405020304" pitchFamily="18" charset="0"/>
            <a:cs typeface="Times New Roman" panose="02020603050405020304" pitchFamily="18" charset="0"/>
          </a:endParaRPr>
        </a:p>
      </dgm:t>
    </dgm:pt>
    <dgm:pt modelId="{5F4FA391-DFCE-4CF8-9CDB-859231348DEE}">
      <dgm:prSet custT="1"/>
      <dgm:spPr/>
      <dgm:t>
        <a:bodyPr/>
        <a:lstStyle/>
        <a:p>
          <a:pPr>
            <a:buFont typeface="+mj-lt"/>
            <a:buAutoNum type="arabicPeriod"/>
          </a:pPr>
          <a:r>
            <a:rPr lang="en-US" sz="1600" dirty="0">
              <a:latin typeface="Times New Roman" panose="02020603050405020304" pitchFamily="18" charset="0"/>
              <a:cs typeface="Times New Roman" panose="02020603050405020304" pitchFamily="18" charset="0"/>
            </a:rPr>
            <a:t>Collaborate with organizations, individuals, and communities to collect old clothing and recyclable plastics.</a:t>
          </a:r>
        </a:p>
      </dgm:t>
    </dgm:pt>
    <dgm:pt modelId="{292603F4-0B1B-4DC2-B936-DEFE3D143DE5}" type="parTrans" cxnId="{1FFB3C1D-F813-4BD4-AAEF-382976C9D3A6}">
      <dgm:prSet/>
      <dgm:spPr/>
      <dgm:t>
        <a:bodyPr/>
        <a:lstStyle/>
        <a:p>
          <a:endParaRPr lang="en-US" sz="1600">
            <a:latin typeface="Times New Roman" panose="02020603050405020304" pitchFamily="18" charset="0"/>
            <a:cs typeface="Times New Roman" panose="02020603050405020304" pitchFamily="18" charset="0"/>
          </a:endParaRPr>
        </a:p>
      </dgm:t>
    </dgm:pt>
    <dgm:pt modelId="{5933FC2B-02C7-433F-9324-88C0AAF0EA15}" type="sibTrans" cxnId="{1FFB3C1D-F813-4BD4-AAEF-382976C9D3A6}">
      <dgm:prSet/>
      <dgm:spPr/>
      <dgm:t>
        <a:bodyPr/>
        <a:lstStyle/>
        <a:p>
          <a:endParaRPr lang="en-US" sz="1600">
            <a:latin typeface="Times New Roman" panose="02020603050405020304" pitchFamily="18" charset="0"/>
            <a:cs typeface="Times New Roman" panose="02020603050405020304" pitchFamily="18" charset="0"/>
          </a:endParaRPr>
        </a:p>
      </dgm:t>
    </dgm:pt>
    <dgm:pt modelId="{10BA82F4-937D-4E13-BA64-5F3D317AE777}">
      <dgm:prSet custT="1"/>
      <dgm:spPr/>
      <dgm:t>
        <a:bodyPr/>
        <a:lstStyle/>
        <a:p>
          <a:pPr>
            <a:buFont typeface="+mj-lt"/>
            <a:buAutoNum type="arabicPeriod"/>
          </a:pPr>
          <a:r>
            <a:rPr lang="en-US" sz="1600" dirty="0">
              <a:latin typeface="Times New Roman" panose="02020603050405020304" pitchFamily="18" charset="0"/>
              <a:cs typeface="Times New Roman" panose="02020603050405020304" pitchFamily="18" charset="0"/>
            </a:rPr>
            <a:t>Host collection events at public venues, schools, or residential areas to encourage participation.</a:t>
          </a:r>
        </a:p>
      </dgm:t>
    </dgm:pt>
    <dgm:pt modelId="{80287A0F-7D21-4F4A-89E3-09364E64B018}" type="parTrans" cxnId="{0CFB3AD5-421E-478E-A790-C435CAC11581}">
      <dgm:prSet/>
      <dgm:spPr/>
      <dgm:t>
        <a:bodyPr/>
        <a:lstStyle/>
        <a:p>
          <a:endParaRPr lang="en-US" sz="1600">
            <a:latin typeface="Times New Roman" panose="02020603050405020304" pitchFamily="18" charset="0"/>
            <a:cs typeface="Times New Roman" panose="02020603050405020304" pitchFamily="18" charset="0"/>
          </a:endParaRPr>
        </a:p>
      </dgm:t>
    </dgm:pt>
    <dgm:pt modelId="{86500D67-7D36-4E8D-BBF1-C79B3A8859AD}" type="sibTrans" cxnId="{0CFB3AD5-421E-478E-A790-C435CAC11581}">
      <dgm:prSet/>
      <dgm:spPr/>
      <dgm:t>
        <a:bodyPr/>
        <a:lstStyle/>
        <a:p>
          <a:endParaRPr lang="en-US" sz="1600">
            <a:latin typeface="Times New Roman" panose="02020603050405020304" pitchFamily="18" charset="0"/>
            <a:cs typeface="Times New Roman" panose="02020603050405020304" pitchFamily="18" charset="0"/>
          </a:endParaRPr>
        </a:p>
      </dgm:t>
    </dgm:pt>
    <dgm:pt modelId="{40E7C646-C40C-4C30-AEF5-7E8EC261D078}">
      <dgm:prSet custT="1"/>
      <dgm:spPr/>
      <dgm:t>
        <a:bodyPr/>
        <a:lstStyle/>
        <a:p>
          <a:pPr>
            <a:buFont typeface="+mj-lt"/>
            <a:buAutoNum type="arabicPeriod"/>
          </a:pPr>
          <a:r>
            <a:rPr lang="en-US" sz="1600" b="1" dirty="0">
              <a:latin typeface="Times New Roman" panose="02020603050405020304" pitchFamily="18" charset="0"/>
              <a:cs typeface="Times New Roman" panose="02020603050405020304" pitchFamily="18" charset="0"/>
            </a:rPr>
            <a:t>Sorting Materials: </a:t>
          </a:r>
          <a:r>
            <a:rPr lang="en-US" sz="1600" dirty="0">
              <a:latin typeface="Times New Roman" panose="02020603050405020304" pitchFamily="18" charset="0"/>
              <a:cs typeface="Times New Roman" panose="02020603050405020304" pitchFamily="18" charset="0"/>
            </a:rPr>
            <a:t>After collection, categorize materials by type (fabric, plastic) and condition (ready-to-use, requires processing).</a:t>
          </a:r>
        </a:p>
      </dgm:t>
    </dgm:pt>
    <dgm:pt modelId="{0CBF1EF8-D7B5-486F-B2B2-127B01FA6823}" type="parTrans" cxnId="{9BC71698-3430-48AE-B87C-9AFFB077C64E}">
      <dgm:prSet/>
      <dgm:spPr/>
      <dgm:t>
        <a:bodyPr/>
        <a:lstStyle/>
        <a:p>
          <a:endParaRPr lang="en-US" sz="1600">
            <a:latin typeface="Times New Roman" panose="02020603050405020304" pitchFamily="18" charset="0"/>
            <a:cs typeface="Times New Roman" panose="02020603050405020304" pitchFamily="18" charset="0"/>
          </a:endParaRPr>
        </a:p>
      </dgm:t>
    </dgm:pt>
    <dgm:pt modelId="{6EEC488F-831A-4333-A989-8A9A58732009}" type="sibTrans" cxnId="{9BC71698-3430-48AE-B87C-9AFFB077C64E}">
      <dgm:prSet/>
      <dgm:spPr/>
      <dgm:t>
        <a:bodyPr/>
        <a:lstStyle/>
        <a:p>
          <a:endParaRPr lang="en-US" sz="1600">
            <a:latin typeface="Times New Roman" panose="02020603050405020304" pitchFamily="18" charset="0"/>
            <a:cs typeface="Times New Roman" panose="02020603050405020304" pitchFamily="18" charset="0"/>
          </a:endParaRPr>
        </a:p>
      </dgm:t>
    </dgm:pt>
    <dgm:pt modelId="{7705B3AE-F7DC-47CA-AC71-B3C1ECD35F2A}">
      <dgm:prSet custT="1"/>
      <dgm:spPr/>
      <dgm:t>
        <a:bodyPr/>
        <a:lstStyle/>
        <a:p>
          <a:pPr>
            <a:buFont typeface="Arial" panose="020B0604020202020204" pitchFamily="34" charset="0"/>
            <a:buChar char="•"/>
          </a:pPr>
          <a:r>
            <a:rPr lang="en-US" sz="1800" b="1">
              <a:latin typeface="Times New Roman" panose="02020603050405020304" pitchFamily="18" charset="0"/>
              <a:cs typeface="Times New Roman" panose="02020603050405020304" pitchFamily="18" charset="0"/>
            </a:rPr>
            <a:t>Design Sketches:</a:t>
          </a:r>
          <a:r>
            <a:rPr lang="en-US" sz="1800">
              <a:latin typeface="Times New Roman" panose="02020603050405020304" pitchFamily="18" charset="0"/>
              <a:cs typeface="Times New Roman" panose="02020603050405020304" pitchFamily="18" charset="0"/>
            </a:rPr>
            <a:t> Use paper or design software to sketch bag prototypes.</a:t>
          </a:r>
        </a:p>
      </dgm:t>
    </dgm:pt>
    <dgm:pt modelId="{63CA7786-EA1E-4383-B952-C3B41C44E39A}" type="parTrans" cxnId="{818182F2-DB29-4E7E-92B1-D698302C8343}">
      <dgm:prSet/>
      <dgm:spPr/>
      <dgm:t>
        <a:bodyPr/>
        <a:lstStyle/>
        <a:p>
          <a:endParaRPr lang="en-US" sz="1600">
            <a:latin typeface="Times New Roman" panose="02020603050405020304" pitchFamily="18" charset="0"/>
            <a:cs typeface="Times New Roman" panose="02020603050405020304" pitchFamily="18" charset="0"/>
          </a:endParaRPr>
        </a:p>
      </dgm:t>
    </dgm:pt>
    <dgm:pt modelId="{C90F2C25-3527-4384-AF4E-B505EBEE6F67}" type="sibTrans" cxnId="{818182F2-DB29-4E7E-92B1-D698302C8343}">
      <dgm:prSet/>
      <dgm:spPr/>
      <dgm:t>
        <a:bodyPr/>
        <a:lstStyle/>
        <a:p>
          <a:endParaRPr lang="en-US" sz="1600">
            <a:latin typeface="Times New Roman" panose="02020603050405020304" pitchFamily="18" charset="0"/>
            <a:cs typeface="Times New Roman" panose="02020603050405020304" pitchFamily="18" charset="0"/>
          </a:endParaRPr>
        </a:p>
      </dgm:t>
    </dgm:pt>
    <dgm:pt modelId="{3334DB70-5A97-4271-A735-ECC3584E8473}">
      <dgm:prSet custT="1"/>
      <dgm:spPr/>
      <dgm:t>
        <a:bodyPr/>
        <a:lstStyle/>
        <a:p>
          <a:pPr>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Accessory Listing:</a:t>
          </a:r>
          <a:r>
            <a:rPr lang="en-US" sz="1800" dirty="0">
              <a:latin typeface="Times New Roman" panose="02020603050405020304" pitchFamily="18" charset="0"/>
              <a:cs typeface="Times New Roman" panose="02020603050405020304" pitchFamily="18" charset="0"/>
            </a:rPr>
            <a:t> Create a list of required accessories (zippers, straps, etc.) to complete the design.</a:t>
          </a:r>
        </a:p>
      </dgm:t>
    </dgm:pt>
    <dgm:pt modelId="{5E99425A-FFD1-4911-AF13-9EAA003B5889}" type="parTrans" cxnId="{4D1C9126-D013-431E-BEDE-D127A3AF3DB4}">
      <dgm:prSet/>
      <dgm:spPr/>
      <dgm:t>
        <a:bodyPr/>
        <a:lstStyle/>
        <a:p>
          <a:endParaRPr lang="en-US" sz="1600">
            <a:latin typeface="Times New Roman" panose="02020603050405020304" pitchFamily="18" charset="0"/>
            <a:cs typeface="Times New Roman" panose="02020603050405020304" pitchFamily="18" charset="0"/>
          </a:endParaRPr>
        </a:p>
      </dgm:t>
    </dgm:pt>
    <dgm:pt modelId="{7E50AADC-0910-4CFB-913D-D80C4B63AB1A}" type="sibTrans" cxnId="{4D1C9126-D013-431E-BEDE-D127A3AF3DB4}">
      <dgm:prSet/>
      <dgm:spPr/>
      <dgm:t>
        <a:bodyPr/>
        <a:lstStyle/>
        <a:p>
          <a:endParaRPr lang="en-US" sz="1600">
            <a:latin typeface="Times New Roman" panose="02020603050405020304" pitchFamily="18" charset="0"/>
            <a:cs typeface="Times New Roman" panose="02020603050405020304" pitchFamily="18" charset="0"/>
          </a:endParaRPr>
        </a:p>
      </dgm:t>
    </dgm:pt>
    <dgm:pt modelId="{E63671A1-8089-4E3C-9163-9988773CAE95}">
      <dgm:prSet custT="1"/>
      <dgm:spPr/>
      <dgm:t>
        <a:bodyPr/>
        <a:lstStyle/>
        <a:p>
          <a:pPr>
            <a:lnSpc>
              <a:spcPct val="100000"/>
            </a:lnSpc>
            <a:spcAft>
              <a:spcPts val="0"/>
            </a:spcAft>
            <a:buFont typeface="+mj-lt"/>
            <a:buAutoNum type="arabicPeriod"/>
          </a:pPr>
          <a:r>
            <a:rPr lang="en-US" sz="1600" b="1" dirty="0">
              <a:solidFill>
                <a:schemeClr val="tx1"/>
              </a:solidFill>
              <a:latin typeface="Times New Roman" panose="02020603050405020304" pitchFamily="18" charset="0"/>
              <a:cs typeface="Times New Roman" panose="02020603050405020304" pitchFamily="18" charset="0"/>
            </a:rPr>
            <a:t>Cleaning:</a:t>
          </a:r>
          <a:endParaRPr lang="en-US" sz="1600" dirty="0">
            <a:solidFill>
              <a:schemeClr val="tx1"/>
            </a:solidFill>
            <a:latin typeface="Times New Roman" panose="02020603050405020304" pitchFamily="18" charset="0"/>
            <a:cs typeface="Times New Roman" panose="02020603050405020304" pitchFamily="18" charset="0"/>
          </a:endParaRPr>
        </a:p>
      </dgm:t>
    </dgm:pt>
    <dgm:pt modelId="{73025B45-806D-4FE7-AF1B-1AF164D2A88B}" type="parTrans" cxnId="{2ACE2E22-2936-40A2-958F-1049B4E6998E}">
      <dgm:prSet/>
      <dgm:spPr/>
      <dgm:t>
        <a:bodyPr/>
        <a:lstStyle/>
        <a:p>
          <a:endParaRPr lang="en-US" sz="1600">
            <a:latin typeface="Times New Roman" panose="02020603050405020304" pitchFamily="18" charset="0"/>
            <a:cs typeface="Times New Roman" panose="02020603050405020304" pitchFamily="18" charset="0"/>
          </a:endParaRPr>
        </a:p>
      </dgm:t>
    </dgm:pt>
    <dgm:pt modelId="{10D89F22-2A93-4856-9319-727208AA4AA7}" type="sibTrans" cxnId="{2ACE2E22-2936-40A2-958F-1049B4E6998E}">
      <dgm:prSet/>
      <dgm:spPr/>
      <dgm:t>
        <a:bodyPr/>
        <a:lstStyle/>
        <a:p>
          <a:endParaRPr lang="en-US" sz="1600">
            <a:latin typeface="Times New Roman" panose="02020603050405020304" pitchFamily="18" charset="0"/>
            <a:cs typeface="Times New Roman" panose="02020603050405020304" pitchFamily="18" charset="0"/>
          </a:endParaRPr>
        </a:p>
      </dgm:t>
    </dgm:pt>
    <dgm:pt modelId="{C71DFBD8-313E-4BDB-998C-005675EDDAE6}">
      <dgm:prSet custT="1"/>
      <dgm:spPr/>
      <dgm:t>
        <a:bodyPr/>
        <a:lstStyle/>
        <a:p>
          <a:pPr>
            <a:lnSpc>
              <a:spcPct val="100000"/>
            </a:lnSpc>
            <a:spcAft>
              <a:spcPts val="0"/>
            </a:spcAft>
            <a:buFont typeface="+mj-lt"/>
            <a:buAutoNum type="arabicPeriod"/>
          </a:pPr>
          <a:r>
            <a:rPr lang="en-US" sz="1600" dirty="0">
              <a:solidFill>
                <a:schemeClr val="tx1"/>
              </a:solidFill>
              <a:latin typeface="Times New Roman" panose="02020603050405020304" pitchFamily="18" charset="0"/>
              <a:cs typeface="Times New Roman" panose="02020603050405020304" pitchFamily="18" charset="0"/>
            </a:rPr>
            <a:t>Wash clothing and plastics thoroughly to remove dirt, odors, and impurities.</a:t>
          </a:r>
        </a:p>
      </dgm:t>
    </dgm:pt>
    <dgm:pt modelId="{C69BB95A-2837-4EE7-AE9D-AF193C6A0322}" type="parTrans" cxnId="{F1B92F6A-6283-47E9-A939-95DB64E8E1A2}">
      <dgm:prSet/>
      <dgm:spPr/>
      <dgm:t>
        <a:bodyPr/>
        <a:lstStyle/>
        <a:p>
          <a:endParaRPr lang="en-US" sz="1600">
            <a:latin typeface="Times New Roman" panose="02020603050405020304" pitchFamily="18" charset="0"/>
            <a:cs typeface="Times New Roman" panose="02020603050405020304" pitchFamily="18" charset="0"/>
          </a:endParaRPr>
        </a:p>
      </dgm:t>
    </dgm:pt>
    <dgm:pt modelId="{DF7D6E4B-05BA-4CCB-9BBE-C0CA6E63A49B}" type="sibTrans" cxnId="{F1B92F6A-6283-47E9-A939-95DB64E8E1A2}">
      <dgm:prSet/>
      <dgm:spPr/>
      <dgm:t>
        <a:bodyPr/>
        <a:lstStyle/>
        <a:p>
          <a:endParaRPr lang="en-US" sz="1600">
            <a:latin typeface="Times New Roman" panose="02020603050405020304" pitchFamily="18" charset="0"/>
            <a:cs typeface="Times New Roman" panose="02020603050405020304" pitchFamily="18" charset="0"/>
          </a:endParaRPr>
        </a:p>
      </dgm:t>
    </dgm:pt>
    <dgm:pt modelId="{EADA685E-33E8-4FE2-AB23-6AA177BDE5E1}">
      <dgm:prSet custT="1"/>
      <dgm:spPr/>
      <dgm:t>
        <a:bodyPr/>
        <a:lstStyle/>
        <a:p>
          <a:pPr>
            <a:lnSpc>
              <a:spcPct val="100000"/>
            </a:lnSpc>
            <a:spcAft>
              <a:spcPts val="0"/>
            </a:spcAft>
            <a:buFont typeface="+mj-lt"/>
            <a:buAutoNum type="arabicPeriod"/>
          </a:pPr>
          <a:r>
            <a:rPr lang="en-US" sz="1600" dirty="0">
              <a:solidFill>
                <a:schemeClr val="tx1"/>
              </a:solidFill>
              <a:latin typeface="Times New Roman" panose="02020603050405020304" pitchFamily="18" charset="0"/>
              <a:cs typeface="Times New Roman" panose="02020603050405020304" pitchFamily="18" charset="0"/>
            </a:rPr>
            <a:t>Use eco-friendly cleaning agents.</a:t>
          </a:r>
        </a:p>
      </dgm:t>
    </dgm:pt>
    <dgm:pt modelId="{EE75913A-3E9A-4E39-B1C8-1E73B521955D}" type="parTrans" cxnId="{4C47A5C5-302B-44A1-A7F9-4132EE8B3B29}">
      <dgm:prSet/>
      <dgm:spPr/>
      <dgm:t>
        <a:bodyPr/>
        <a:lstStyle/>
        <a:p>
          <a:endParaRPr lang="en-US" sz="1600">
            <a:latin typeface="Times New Roman" panose="02020603050405020304" pitchFamily="18" charset="0"/>
            <a:cs typeface="Times New Roman" panose="02020603050405020304" pitchFamily="18" charset="0"/>
          </a:endParaRPr>
        </a:p>
      </dgm:t>
    </dgm:pt>
    <dgm:pt modelId="{67E6E892-D12C-4BE0-9703-C315967781B5}" type="sibTrans" cxnId="{4C47A5C5-302B-44A1-A7F9-4132EE8B3B29}">
      <dgm:prSet/>
      <dgm:spPr/>
      <dgm:t>
        <a:bodyPr/>
        <a:lstStyle/>
        <a:p>
          <a:endParaRPr lang="en-US" sz="1600">
            <a:latin typeface="Times New Roman" panose="02020603050405020304" pitchFamily="18" charset="0"/>
            <a:cs typeface="Times New Roman" panose="02020603050405020304" pitchFamily="18" charset="0"/>
          </a:endParaRPr>
        </a:p>
      </dgm:t>
    </dgm:pt>
    <dgm:pt modelId="{7AC9A2C7-5AF2-4CC9-998E-107F1D68D8AD}">
      <dgm:prSet custT="1"/>
      <dgm:spPr/>
      <dgm:t>
        <a:bodyPr/>
        <a:lstStyle/>
        <a:p>
          <a:pPr>
            <a:lnSpc>
              <a:spcPct val="100000"/>
            </a:lnSpc>
            <a:spcAft>
              <a:spcPts val="0"/>
            </a:spcAft>
            <a:buFont typeface="+mj-lt"/>
            <a:buAutoNum type="arabicPeriod"/>
          </a:pPr>
          <a:r>
            <a:rPr lang="en-US" sz="1600" b="1" dirty="0">
              <a:solidFill>
                <a:schemeClr val="tx1"/>
              </a:solidFill>
              <a:latin typeface="Times New Roman" panose="02020603050405020304" pitchFamily="18" charset="0"/>
              <a:cs typeface="Times New Roman" panose="02020603050405020304" pitchFamily="18" charset="0"/>
            </a:rPr>
            <a:t>Cutting and Sewing:</a:t>
          </a:r>
          <a:endParaRPr lang="en-US" sz="1600" dirty="0">
            <a:solidFill>
              <a:schemeClr val="tx1"/>
            </a:solidFill>
            <a:latin typeface="Times New Roman" panose="02020603050405020304" pitchFamily="18" charset="0"/>
            <a:cs typeface="Times New Roman" panose="02020603050405020304" pitchFamily="18" charset="0"/>
          </a:endParaRPr>
        </a:p>
      </dgm:t>
    </dgm:pt>
    <dgm:pt modelId="{A730E1AB-6410-4DC1-ACC4-7FADEEE48D78}" type="parTrans" cxnId="{1906A59F-8F72-4A94-8493-991308C0BCCE}">
      <dgm:prSet/>
      <dgm:spPr/>
      <dgm:t>
        <a:bodyPr/>
        <a:lstStyle/>
        <a:p>
          <a:endParaRPr lang="en-US" sz="1600">
            <a:latin typeface="Times New Roman" panose="02020603050405020304" pitchFamily="18" charset="0"/>
            <a:cs typeface="Times New Roman" panose="02020603050405020304" pitchFamily="18" charset="0"/>
          </a:endParaRPr>
        </a:p>
      </dgm:t>
    </dgm:pt>
    <dgm:pt modelId="{7990F39E-193A-4A39-A8B7-9841797B62B6}" type="sibTrans" cxnId="{1906A59F-8F72-4A94-8493-991308C0BCCE}">
      <dgm:prSet/>
      <dgm:spPr/>
      <dgm:t>
        <a:bodyPr/>
        <a:lstStyle/>
        <a:p>
          <a:endParaRPr lang="en-US" sz="1600">
            <a:latin typeface="Times New Roman" panose="02020603050405020304" pitchFamily="18" charset="0"/>
            <a:cs typeface="Times New Roman" panose="02020603050405020304" pitchFamily="18" charset="0"/>
          </a:endParaRPr>
        </a:p>
      </dgm:t>
    </dgm:pt>
    <dgm:pt modelId="{1F84D787-7012-41E2-A72F-F3E0E2B7AEB1}">
      <dgm:prSet custT="1"/>
      <dgm:spPr/>
      <dgm:t>
        <a:bodyPr/>
        <a:lstStyle/>
        <a:p>
          <a:pPr>
            <a:lnSpc>
              <a:spcPct val="100000"/>
            </a:lnSpc>
            <a:spcAft>
              <a:spcPts val="0"/>
            </a:spcAft>
            <a:buFont typeface="+mj-lt"/>
            <a:buAutoNum type="arabicPeriod"/>
          </a:pPr>
          <a:r>
            <a:rPr lang="en-US" sz="1600" dirty="0">
              <a:solidFill>
                <a:schemeClr val="tx1"/>
              </a:solidFill>
              <a:latin typeface="Times New Roman" panose="02020603050405020304" pitchFamily="18" charset="0"/>
              <a:cs typeface="Times New Roman" panose="02020603050405020304" pitchFamily="18" charset="0"/>
            </a:rPr>
            <a:t> Cut materials into the required sizes and shapes for bag design.</a:t>
          </a:r>
        </a:p>
      </dgm:t>
    </dgm:pt>
    <dgm:pt modelId="{C0BFB363-F3ED-4324-8757-037094C14DDC}" type="parTrans" cxnId="{289FA47E-AEED-4F49-910B-659199AF1467}">
      <dgm:prSet/>
      <dgm:spPr/>
      <dgm:t>
        <a:bodyPr/>
        <a:lstStyle/>
        <a:p>
          <a:endParaRPr lang="en-US" sz="1600">
            <a:latin typeface="Times New Roman" panose="02020603050405020304" pitchFamily="18" charset="0"/>
            <a:cs typeface="Times New Roman" panose="02020603050405020304" pitchFamily="18" charset="0"/>
          </a:endParaRPr>
        </a:p>
      </dgm:t>
    </dgm:pt>
    <dgm:pt modelId="{7BA72CA2-CDD0-4CC5-8D4E-409DCBCCEF63}" type="sibTrans" cxnId="{289FA47E-AEED-4F49-910B-659199AF1467}">
      <dgm:prSet/>
      <dgm:spPr/>
      <dgm:t>
        <a:bodyPr/>
        <a:lstStyle/>
        <a:p>
          <a:endParaRPr lang="en-US" sz="1600">
            <a:latin typeface="Times New Roman" panose="02020603050405020304" pitchFamily="18" charset="0"/>
            <a:cs typeface="Times New Roman" panose="02020603050405020304" pitchFamily="18" charset="0"/>
          </a:endParaRPr>
        </a:p>
      </dgm:t>
    </dgm:pt>
    <dgm:pt modelId="{1337C1C0-901B-4A33-8F41-5B48A00D0448}">
      <dgm:prSet custT="1"/>
      <dgm:spPr/>
      <dgm:t>
        <a:bodyPr/>
        <a:lstStyle/>
        <a:p>
          <a:pPr>
            <a:lnSpc>
              <a:spcPct val="100000"/>
            </a:lnSpc>
            <a:spcAft>
              <a:spcPts val="0"/>
            </a:spcAft>
            <a:buFont typeface="+mj-lt"/>
            <a:buAutoNum type="arabicPeriod"/>
          </a:pPr>
          <a:r>
            <a:rPr lang="en-US" sz="1600" dirty="0">
              <a:solidFill>
                <a:schemeClr val="tx1"/>
              </a:solidFill>
              <a:latin typeface="Times New Roman" panose="02020603050405020304" pitchFamily="18" charset="0"/>
              <a:cs typeface="Times New Roman" panose="02020603050405020304" pitchFamily="18" charset="0"/>
            </a:rPr>
            <a:t>Ensure precision in cutting to facilitate seamless assembly later.</a:t>
          </a:r>
        </a:p>
      </dgm:t>
    </dgm:pt>
    <dgm:pt modelId="{75E120A7-C66D-4610-BA63-A7C133E43DC3}" type="parTrans" cxnId="{68CF579B-33BD-4A53-8C13-4823F3AC16DD}">
      <dgm:prSet/>
      <dgm:spPr/>
      <dgm:t>
        <a:bodyPr/>
        <a:lstStyle/>
        <a:p>
          <a:endParaRPr lang="en-US" sz="1600">
            <a:latin typeface="Times New Roman" panose="02020603050405020304" pitchFamily="18" charset="0"/>
            <a:cs typeface="Times New Roman" panose="02020603050405020304" pitchFamily="18" charset="0"/>
          </a:endParaRPr>
        </a:p>
      </dgm:t>
    </dgm:pt>
    <dgm:pt modelId="{8635DBF5-6EFE-4F15-9157-8892A93C7814}" type="sibTrans" cxnId="{68CF579B-33BD-4A53-8C13-4823F3AC16DD}">
      <dgm:prSet/>
      <dgm:spPr/>
      <dgm:t>
        <a:bodyPr/>
        <a:lstStyle/>
        <a:p>
          <a:endParaRPr lang="en-US" sz="1600">
            <a:latin typeface="Times New Roman" panose="02020603050405020304" pitchFamily="18" charset="0"/>
            <a:cs typeface="Times New Roman" panose="02020603050405020304" pitchFamily="18" charset="0"/>
          </a:endParaRPr>
        </a:p>
      </dgm:t>
    </dgm:pt>
    <dgm:pt modelId="{F187743F-5F17-4084-A4AE-645F61577EF6}">
      <dgm:prSet custT="1"/>
      <dgm:spPr/>
      <dgm:t>
        <a:bodyPr/>
        <a:lstStyle/>
        <a:p>
          <a:pPr>
            <a:lnSpc>
              <a:spcPct val="90000"/>
            </a:lnSpc>
            <a:spcAft>
              <a:spcPts val="0"/>
            </a:spcAft>
            <a:buFont typeface="+mj-lt"/>
            <a:buAutoNum type="arabicPeriod"/>
          </a:pPr>
          <a:r>
            <a:rPr lang="en-US" sz="1600" b="1" dirty="0">
              <a:solidFill>
                <a:schemeClr val="tx1"/>
              </a:solidFill>
              <a:latin typeface="Times New Roman" panose="02020603050405020304" pitchFamily="18" charset="0"/>
              <a:cs typeface="Times New Roman" panose="02020603050405020304" pitchFamily="18" charset="0"/>
            </a:rPr>
            <a:t>Assembling:</a:t>
          </a:r>
          <a:endParaRPr lang="en-US" sz="1600" dirty="0">
            <a:solidFill>
              <a:schemeClr val="tx1"/>
            </a:solidFill>
            <a:latin typeface="Times New Roman" panose="02020603050405020304" pitchFamily="18" charset="0"/>
            <a:cs typeface="Times New Roman" panose="02020603050405020304" pitchFamily="18" charset="0"/>
          </a:endParaRPr>
        </a:p>
      </dgm:t>
    </dgm:pt>
    <dgm:pt modelId="{F7623304-5283-4480-B753-B4A53037FC68}" type="parTrans" cxnId="{143569A7-318D-4BF4-B456-FBD0E3623FCA}">
      <dgm:prSet/>
      <dgm:spPr/>
      <dgm:t>
        <a:bodyPr/>
        <a:lstStyle/>
        <a:p>
          <a:endParaRPr lang="en-US" sz="1600">
            <a:latin typeface="Times New Roman" panose="02020603050405020304" pitchFamily="18" charset="0"/>
            <a:cs typeface="Times New Roman" panose="02020603050405020304" pitchFamily="18" charset="0"/>
          </a:endParaRPr>
        </a:p>
      </dgm:t>
    </dgm:pt>
    <dgm:pt modelId="{6B09485C-5B46-4B24-8753-053D79F40804}" type="sibTrans" cxnId="{143569A7-318D-4BF4-B456-FBD0E3623FCA}">
      <dgm:prSet/>
      <dgm:spPr/>
      <dgm:t>
        <a:bodyPr/>
        <a:lstStyle/>
        <a:p>
          <a:endParaRPr lang="en-US" sz="1600">
            <a:latin typeface="Times New Roman" panose="02020603050405020304" pitchFamily="18" charset="0"/>
            <a:cs typeface="Times New Roman" panose="02020603050405020304" pitchFamily="18" charset="0"/>
          </a:endParaRPr>
        </a:p>
      </dgm:t>
    </dgm:pt>
    <dgm:pt modelId="{4FEC7411-C140-40B0-BFC5-BA232D2CB2E9}">
      <dgm:prSet custT="1"/>
      <dgm:spPr/>
      <dgm:t>
        <a:bodyPr/>
        <a:lstStyle/>
        <a:p>
          <a:pPr>
            <a:lnSpc>
              <a:spcPct val="90000"/>
            </a:lnSpc>
            <a:spcAft>
              <a:spcPts val="0"/>
            </a:spcAft>
            <a:buFont typeface="+mj-lt"/>
            <a:buAutoNum type="arabicPeriod"/>
          </a:pPr>
          <a:r>
            <a:rPr lang="en-US" sz="1600">
              <a:solidFill>
                <a:schemeClr val="tx1"/>
              </a:solidFill>
              <a:latin typeface="Times New Roman" panose="02020603050405020304" pitchFamily="18" charset="0"/>
              <a:cs typeface="Times New Roman" panose="02020603050405020304" pitchFamily="18" charset="0"/>
            </a:rPr>
            <a:t>Arrange the cut pieces according to the design and begin stitching them together.</a:t>
          </a:r>
        </a:p>
      </dgm:t>
    </dgm:pt>
    <dgm:pt modelId="{DE8F1CE6-6042-4839-8FD1-9AAD74DFBD4D}" type="parTrans" cxnId="{7FF57FF6-9EE3-4865-B82B-94B8D816EC41}">
      <dgm:prSet/>
      <dgm:spPr/>
      <dgm:t>
        <a:bodyPr/>
        <a:lstStyle/>
        <a:p>
          <a:endParaRPr lang="en-US" sz="1600">
            <a:latin typeface="Times New Roman" panose="02020603050405020304" pitchFamily="18" charset="0"/>
            <a:cs typeface="Times New Roman" panose="02020603050405020304" pitchFamily="18" charset="0"/>
          </a:endParaRPr>
        </a:p>
      </dgm:t>
    </dgm:pt>
    <dgm:pt modelId="{80C6116B-2595-4D18-8D91-87B77A4B5537}" type="sibTrans" cxnId="{7FF57FF6-9EE3-4865-B82B-94B8D816EC41}">
      <dgm:prSet/>
      <dgm:spPr/>
      <dgm:t>
        <a:bodyPr/>
        <a:lstStyle/>
        <a:p>
          <a:endParaRPr lang="en-US" sz="1600">
            <a:latin typeface="Times New Roman" panose="02020603050405020304" pitchFamily="18" charset="0"/>
            <a:cs typeface="Times New Roman" panose="02020603050405020304" pitchFamily="18" charset="0"/>
          </a:endParaRPr>
        </a:p>
      </dgm:t>
    </dgm:pt>
    <dgm:pt modelId="{FD9B66F5-9ED2-4518-8A37-B6795F27A62A}">
      <dgm:prSet custT="1"/>
      <dgm:spPr/>
      <dgm:t>
        <a:bodyPr/>
        <a:lstStyle/>
        <a:p>
          <a:pPr>
            <a:lnSpc>
              <a:spcPct val="90000"/>
            </a:lnSpc>
            <a:spcAft>
              <a:spcPts val="0"/>
            </a:spcAft>
            <a:buFont typeface="+mj-lt"/>
            <a:buAutoNum type="arabicPeriod"/>
          </a:pPr>
          <a:r>
            <a:rPr lang="en-US" sz="1600" dirty="0">
              <a:solidFill>
                <a:schemeClr val="tx1"/>
              </a:solidFill>
              <a:latin typeface="Times New Roman" panose="02020603050405020304" pitchFamily="18" charset="0"/>
              <a:cs typeface="Times New Roman" panose="02020603050405020304" pitchFamily="18" charset="0"/>
            </a:rPr>
            <a:t>Utilize household sewing machines for efficient and precise assembly.</a:t>
          </a:r>
        </a:p>
      </dgm:t>
    </dgm:pt>
    <dgm:pt modelId="{EB5D17A3-EC65-4294-84E2-DA9BDDE8AB87}" type="parTrans" cxnId="{3B9B9F89-3AC7-4BCB-A20C-85344E6A5332}">
      <dgm:prSet/>
      <dgm:spPr/>
      <dgm:t>
        <a:bodyPr/>
        <a:lstStyle/>
        <a:p>
          <a:endParaRPr lang="en-US" sz="1600">
            <a:latin typeface="Times New Roman" panose="02020603050405020304" pitchFamily="18" charset="0"/>
            <a:cs typeface="Times New Roman" panose="02020603050405020304" pitchFamily="18" charset="0"/>
          </a:endParaRPr>
        </a:p>
      </dgm:t>
    </dgm:pt>
    <dgm:pt modelId="{14CE8784-740C-4AA1-9B4E-ADD015A829F5}" type="sibTrans" cxnId="{3B9B9F89-3AC7-4BCB-A20C-85344E6A5332}">
      <dgm:prSet/>
      <dgm:spPr/>
      <dgm:t>
        <a:bodyPr/>
        <a:lstStyle/>
        <a:p>
          <a:endParaRPr lang="en-US" sz="1600">
            <a:latin typeface="Times New Roman" panose="02020603050405020304" pitchFamily="18" charset="0"/>
            <a:cs typeface="Times New Roman" panose="02020603050405020304" pitchFamily="18" charset="0"/>
          </a:endParaRPr>
        </a:p>
      </dgm:t>
    </dgm:pt>
    <dgm:pt modelId="{D0CE5CB2-C139-4466-AA66-D5CE50E5BE9E}">
      <dgm:prSet phldrT="[Text]" custT="1"/>
      <dgm:spPr/>
      <dgm:t>
        <a:bodyPr/>
        <a:lstStyle/>
        <a:p>
          <a:r>
            <a:rPr lang="en-US" sz="2800" dirty="0">
              <a:latin typeface="Times New Roman" panose="02020603050405020304" pitchFamily="18" charset="0"/>
              <a:cs typeface="Times New Roman" panose="02020603050405020304" pitchFamily="18" charset="0"/>
            </a:rPr>
            <a:t>STEP 4</a:t>
          </a:r>
        </a:p>
      </dgm:t>
    </dgm:pt>
    <dgm:pt modelId="{84BD81CB-9180-477E-B7C9-2EDCB5107920}" type="parTrans" cxnId="{DF390EE2-261C-4C06-92C6-A496C25674AC}">
      <dgm:prSet/>
      <dgm:spPr/>
      <dgm:t>
        <a:bodyPr/>
        <a:lstStyle/>
        <a:p>
          <a:endParaRPr lang="en-US" sz="1600">
            <a:latin typeface="Times New Roman" panose="02020603050405020304" pitchFamily="18" charset="0"/>
            <a:cs typeface="Times New Roman" panose="02020603050405020304" pitchFamily="18" charset="0"/>
          </a:endParaRPr>
        </a:p>
      </dgm:t>
    </dgm:pt>
    <dgm:pt modelId="{B13EA737-AD1B-4460-8E09-6EDD1277BC7E}" type="sibTrans" cxnId="{DF390EE2-261C-4C06-92C6-A496C25674AC}">
      <dgm:prSet/>
      <dgm:spPr/>
      <dgm:t>
        <a:bodyPr/>
        <a:lstStyle/>
        <a:p>
          <a:endParaRPr lang="en-US" sz="1600">
            <a:latin typeface="Times New Roman" panose="02020603050405020304" pitchFamily="18" charset="0"/>
            <a:cs typeface="Times New Roman" panose="02020603050405020304" pitchFamily="18" charset="0"/>
          </a:endParaRPr>
        </a:p>
      </dgm:t>
    </dgm:pt>
    <dgm:pt modelId="{221F262F-74CF-4356-A8DD-EAF0B2F27A6C}" type="pres">
      <dgm:prSet presAssocID="{FC6D1584-7871-4381-B368-E65910900741}" presName="Name0" presStyleCnt="0">
        <dgm:presLayoutVars>
          <dgm:dir/>
          <dgm:animLvl val="lvl"/>
          <dgm:resizeHandles val="exact"/>
        </dgm:presLayoutVars>
      </dgm:prSet>
      <dgm:spPr/>
    </dgm:pt>
    <dgm:pt modelId="{B232680F-2486-4B97-B974-850532A4A79A}" type="pres">
      <dgm:prSet presAssocID="{4A675CD5-E0C0-4EC0-986D-0EB072F9632C}" presName="compositeNode" presStyleCnt="0">
        <dgm:presLayoutVars>
          <dgm:bulletEnabled val="1"/>
        </dgm:presLayoutVars>
      </dgm:prSet>
      <dgm:spPr/>
    </dgm:pt>
    <dgm:pt modelId="{20DCABCB-2B33-40E0-9689-4BC4EDEBBD8A}" type="pres">
      <dgm:prSet presAssocID="{4A675CD5-E0C0-4EC0-986D-0EB072F9632C}" presName="bgRect" presStyleLbl="node1" presStyleIdx="0" presStyleCnt="4" custScaleY="155806"/>
      <dgm:spPr/>
    </dgm:pt>
    <dgm:pt modelId="{A7D20435-016E-4B56-81B8-9EECD60CA05E}" type="pres">
      <dgm:prSet presAssocID="{4A675CD5-E0C0-4EC0-986D-0EB072F9632C}" presName="parentNode" presStyleLbl="node1" presStyleIdx="0" presStyleCnt="4">
        <dgm:presLayoutVars>
          <dgm:chMax val="0"/>
          <dgm:bulletEnabled val="1"/>
        </dgm:presLayoutVars>
      </dgm:prSet>
      <dgm:spPr/>
    </dgm:pt>
    <dgm:pt modelId="{4111CE67-6D93-4ACB-8055-2D565B2AD0EC}" type="pres">
      <dgm:prSet presAssocID="{4A675CD5-E0C0-4EC0-986D-0EB072F9632C}" presName="childNode" presStyleLbl="node1" presStyleIdx="0" presStyleCnt="4">
        <dgm:presLayoutVars>
          <dgm:bulletEnabled val="1"/>
        </dgm:presLayoutVars>
      </dgm:prSet>
      <dgm:spPr/>
    </dgm:pt>
    <dgm:pt modelId="{E6B0A99E-8887-4690-90CB-37B2CC11E490}" type="pres">
      <dgm:prSet presAssocID="{5B745343-F3C5-49A0-AAD3-605F4A7B3468}" presName="hSp" presStyleCnt="0"/>
      <dgm:spPr/>
    </dgm:pt>
    <dgm:pt modelId="{02C5EBF9-5841-4566-A736-0C7AA3B51808}" type="pres">
      <dgm:prSet presAssocID="{5B745343-F3C5-49A0-AAD3-605F4A7B3468}" presName="vProcSp" presStyleCnt="0"/>
      <dgm:spPr/>
    </dgm:pt>
    <dgm:pt modelId="{082D33D7-01A2-48C7-A24C-E09A34270D76}" type="pres">
      <dgm:prSet presAssocID="{5B745343-F3C5-49A0-AAD3-605F4A7B3468}" presName="vSp1" presStyleCnt="0"/>
      <dgm:spPr/>
    </dgm:pt>
    <dgm:pt modelId="{98E1BE91-1443-4BB9-A285-CDBA0CD25537}" type="pres">
      <dgm:prSet presAssocID="{5B745343-F3C5-49A0-AAD3-605F4A7B3468}" presName="simulatedConn" presStyleLbl="solidFgAcc1" presStyleIdx="0" presStyleCnt="3"/>
      <dgm:spPr/>
    </dgm:pt>
    <dgm:pt modelId="{0B14E4A9-54FE-4D3F-8AE9-02073EB24D15}" type="pres">
      <dgm:prSet presAssocID="{5B745343-F3C5-49A0-AAD3-605F4A7B3468}" presName="vSp2" presStyleCnt="0"/>
      <dgm:spPr/>
    </dgm:pt>
    <dgm:pt modelId="{40E361C9-3C87-4F6E-A0CB-5FBB6BE80D07}" type="pres">
      <dgm:prSet presAssocID="{5B745343-F3C5-49A0-AAD3-605F4A7B3468}" presName="sibTrans" presStyleCnt="0"/>
      <dgm:spPr/>
    </dgm:pt>
    <dgm:pt modelId="{BD88BD5C-3888-4C14-82D6-05F4665EE0F3}" type="pres">
      <dgm:prSet presAssocID="{B2FCA001-802C-49DA-A3A3-EBBF9ED670B9}" presName="compositeNode" presStyleCnt="0">
        <dgm:presLayoutVars>
          <dgm:bulletEnabled val="1"/>
        </dgm:presLayoutVars>
      </dgm:prSet>
      <dgm:spPr/>
    </dgm:pt>
    <dgm:pt modelId="{23C05394-A6E4-4D62-AA53-22792C930950}" type="pres">
      <dgm:prSet presAssocID="{B2FCA001-802C-49DA-A3A3-EBBF9ED670B9}" presName="bgRect" presStyleLbl="node1" presStyleIdx="1" presStyleCnt="4" custScaleY="155536"/>
      <dgm:spPr/>
    </dgm:pt>
    <dgm:pt modelId="{480F97B0-4664-4742-9B14-8F33201559F9}" type="pres">
      <dgm:prSet presAssocID="{B2FCA001-802C-49DA-A3A3-EBBF9ED670B9}" presName="parentNode" presStyleLbl="node1" presStyleIdx="1" presStyleCnt="4">
        <dgm:presLayoutVars>
          <dgm:chMax val="0"/>
          <dgm:bulletEnabled val="1"/>
        </dgm:presLayoutVars>
      </dgm:prSet>
      <dgm:spPr/>
    </dgm:pt>
    <dgm:pt modelId="{D3417186-3ACC-4695-A181-011C927647FD}" type="pres">
      <dgm:prSet presAssocID="{B2FCA001-802C-49DA-A3A3-EBBF9ED670B9}" presName="childNode" presStyleLbl="node1" presStyleIdx="1" presStyleCnt="4">
        <dgm:presLayoutVars>
          <dgm:bulletEnabled val="1"/>
        </dgm:presLayoutVars>
      </dgm:prSet>
      <dgm:spPr/>
    </dgm:pt>
    <dgm:pt modelId="{EA763A4E-B16E-48AC-9EBD-40A7DBF01E0C}" type="pres">
      <dgm:prSet presAssocID="{32D4A4B5-A529-4F93-9578-EF488F1BC013}" presName="hSp" presStyleCnt="0"/>
      <dgm:spPr/>
    </dgm:pt>
    <dgm:pt modelId="{A871E6CA-0BA6-47B4-A0EF-FB254ACDB060}" type="pres">
      <dgm:prSet presAssocID="{32D4A4B5-A529-4F93-9578-EF488F1BC013}" presName="vProcSp" presStyleCnt="0"/>
      <dgm:spPr/>
    </dgm:pt>
    <dgm:pt modelId="{7D063C7D-CD09-4CEE-99A6-846495AD191E}" type="pres">
      <dgm:prSet presAssocID="{32D4A4B5-A529-4F93-9578-EF488F1BC013}" presName="vSp1" presStyleCnt="0"/>
      <dgm:spPr/>
    </dgm:pt>
    <dgm:pt modelId="{6E4A5C2F-1EF7-475C-A29D-9F6763ABE67F}" type="pres">
      <dgm:prSet presAssocID="{32D4A4B5-A529-4F93-9578-EF488F1BC013}" presName="simulatedConn" presStyleLbl="solidFgAcc1" presStyleIdx="1" presStyleCnt="3"/>
      <dgm:spPr/>
    </dgm:pt>
    <dgm:pt modelId="{17CD254F-5C7B-4722-8F11-82D9C4ACE2B5}" type="pres">
      <dgm:prSet presAssocID="{32D4A4B5-A529-4F93-9578-EF488F1BC013}" presName="vSp2" presStyleCnt="0"/>
      <dgm:spPr/>
    </dgm:pt>
    <dgm:pt modelId="{1EFD7BC2-4EAE-4D5F-B934-2972BB4EEDDE}" type="pres">
      <dgm:prSet presAssocID="{32D4A4B5-A529-4F93-9578-EF488F1BC013}" presName="sibTrans" presStyleCnt="0"/>
      <dgm:spPr/>
    </dgm:pt>
    <dgm:pt modelId="{4BCD7072-6B5F-4BBB-83E8-95175EA9C5EA}" type="pres">
      <dgm:prSet presAssocID="{4937BE7B-9AAD-4E2D-AE8F-1FF0C3D29501}" presName="compositeNode" presStyleCnt="0">
        <dgm:presLayoutVars>
          <dgm:bulletEnabled val="1"/>
        </dgm:presLayoutVars>
      </dgm:prSet>
      <dgm:spPr/>
    </dgm:pt>
    <dgm:pt modelId="{5A19A5C1-C809-41A6-94AE-5160F80E44EA}" type="pres">
      <dgm:prSet presAssocID="{4937BE7B-9AAD-4E2D-AE8F-1FF0C3D29501}" presName="bgRect" presStyleLbl="node1" presStyleIdx="2" presStyleCnt="4" custScaleY="156345"/>
      <dgm:spPr/>
    </dgm:pt>
    <dgm:pt modelId="{41D0B5E2-56F2-4F1A-AF1C-FD309D33AF8F}" type="pres">
      <dgm:prSet presAssocID="{4937BE7B-9AAD-4E2D-AE8F-1FF0C3D29501}" presName="parentNode" presStyleLbl="node1" presStyleIdx="2" presStyleCnt="4">
        <dgm:presLayoutVars>
          <dgm:chMax val="0"/>
          <dgm:bulletEnabled val="1"/>
        </dgm:presLayoutVars>
      </dgm:prSet>
      <dgm:spPr/>
    </dgm:pt>
    <dgm:pt modelId="{A7C8B74D-79A7-4F39-8A8C-57FA7169B0AC}" type="pres">
      <dgm:prSet presAssocID="{4937BE7B-9AAD-4E2D-AE8F-1FF0C3D29501}" presName="childNode" presStyleLbl="node1" presStyleIdx="2" presStyleCnt="4">
        <dgm:presLayoutVars>
          <dgm:bulletEnabled val="1"/>
        </dgm:presLayoutVars>
      </dgm:prSet>
      <dgm:spPr/>
    </dgm:pt>
    <dgm:pt modelId="{13FD57F0-A3C4-4265-8B20-B96C0DF1D41C}" type="pres">
      <dgm:prSet presAssocID="{173D8A82-D1C8-4EEE-8D82-FBF479807855}" presName="hSp" presStyleCnt="0"/>
      <dgm:spPr/>
    </dgm:pt>
    <dgm:pt modelId="{4AA1F105-72EF-4287-9EF5-CC8CFD900FFF}" type="pres">
      <dgm:prSet presAssocID="{173D8A82-D1C8-4EEE-8D82-FBF479807855}" presName="vProcSp" presStyleCnt="0"/>
      <dgm:spPr/>
    </dgm:pt>
    <dgm:pt modelId="{A57146C2-F729-4D83-B223-DDF61065304E}" type="pres">
      <dgm:prSet presAssocID="{173D8A82-D1C8-4EEE-8D82-FBF479807855}" presName="vSp1" presStyleCnt="0"/>
      <dgm:spPr/>
    </dgm:pt>
    <dgm:pt modelId="{86B74624-9DAA-4584-B3DB-1C3CAB60BEE3}" type="pres">
      <dgm:prSet presAssocID="{173D8A82-D1C8-4EEE-8D82-FBF479807855}" presName="simulatedConn" presStyleLbl="solidFgAcc1" presStyleIdx="2" presStyleCnt="3"/>
      <dgm:spPr/>
    </dgm:pt>
    <dgm:pt modelId="{7974901C-3B64-4B14-9BE7-7BA6AEB06F6B}" type="pres">
      <dgm:prSet presAssocID="{173D8A82-D1C8-4EEE-8D82-FBF479807855}" presName="vSp2" presStyleCnt="0"/>
      <dgm:spPr/>
    </dgm:pt>
    <dgm:pt modelId="{6E640A1B-CD17-456B-A804-1247DB9D8E55}" type="pres">
      <dgm:prSet presAssocID="{173D8A82-D1C8-4EEE-8D82-FBF479807855}" presName="sibTrans" presStyleCnt="0"/>
      <dgm:spPr/>
    </dgm:pt>
    <dgm:pt modelId="{AE28B593-6B62-4883-BAE2-2463FD68775D}" type="pres">
      <dgm:prSet presAssocID="{D0CE5CB2-C139-4466-AA66-D5CE50E5BE9E}" presName="compositeNode" presStyleCnt="0">
        <dgm:presLayoutVars>
          <dgm:bulletEnabled val="1"/>
        </dgm:presLayoutVars>
      </dgm:prSet>
      <dgm:spPr/>
    </dgm:pt>
    <dgm:pt modelId="{8149562D-7F03-43C5-902E-CEA9D9F5F789}" type="pres">
      <dgm:prSet presAssocID="{D0CE5CB2-C139-4466-AA66-D5CE50E5BE9E}" presName="bgRect" presStyleLbl="node1" presStyleIdx="3" presStyleCnt="4" custScaleY="154941"/>
      <dgm:spPr/>
    </dgm:pt>
    <dgm:pt modelId="{CA0CE6E6-41D1-47BB-8D68-0A33FCF8B921}" type="pres">
      <dgm:prSet presAssocID="{D0CE5CB2-C139-4466-AA66-D5CE50E5BE9E}" presName="parentNode" presStyleLbl="node1" presStyleIdx="3" presStyleCnt="4">
        <dgm:presLayoutVars>
          <dgm:chMax val="0"/>
          <dgm:bulletEnabled val="1"/>
        </dgm:presLayoutVars>
      </dgm:prSet>
      <dgm:spPr/>
    </dgm:pt>
  </dgm:ptLst>
  <dgm:cxnLst>
    <dgm:cxn modelId="{B2E0FB0C-F7DD-4876-9035-A06D150056C6}" srcId="{4A675CD5-E0C0-4EC0-986D-0EB072F9632C}" destId="{AA2C9C42-CEFF-400C-9658-36E54F96D95E}" srcOrd="1" destOrd="0" parTransId="{02B402F5-D850-4559-BF96-550ABAAC3F33}" sibTransId="{3B416CA3-7E51-47A7-9493-76BAE9BD40A5}"/>
    <dgm:cxn modelId="{8150130F-0FD9-4854-9579-35B0FD7BF7C5}" type="presOf" srcId="{EADA685E-33E8-4FE2-AB23-6AA177BDE5E1}" destId="{A7C8B74D-79A7-4F39-8A8C-57FA7169B0AC}" srcOrd="0" destOrd="3" presId="urn:microsoft.com/office/officeart/2005/8/layout/hProcess7"/>
    <dgm:cxn modelId="{1FFB3C1D-F813-4BD4-AAEF-382976C9D3A6}" srcId="{AA2C9C42-CEFF-400C-9658-36E54F96D95E}" destId="{5F4FA391-DFCE-4CF8-9CDB-859231348DEE}" srcOrd="0" destOrd="0" parTransId="{292603F4-0B1B-4DC2-B936-DEFE3D143DE5}" sibTransId="{5933FC2B-02C7-433F-9324-88C0AAF0EA15}"/>
    <dgm:cxn modelId="{DBD4FE1D-EDA9-4B05-B4EA-04CE76A171A0}" type="presOf" srcId="{D0CE5CB2-C139-4466-AA66-D5CE50E5BE9E}" destId="{8149562D-7F03-43C5-902E-CEA9D9F5F789}" srcOrd="0" destOrd="0" presId="urn:microsoft.com/office/officeart/2005/8/layout/hProcess7"/>
    <dgm:cxn modelId="{43B1231F-8261-414B-835F-0A61BCBF1516}" type="presOf" srcId="{D0CE5CB2-C139-4466-AA66-D5CE50E5BE9E}" destId="{CA0CE6E6-41D1-47BB-8D68-0A33FCF8B921}" srcOrd="1" destOrd="0" presId="urn:microsoft.com/office/officeart/2005/8/layout/hProcess7"/>
    <dgm:cxn modelId="{2ACE2E22-2936-40A2-958F-1049B4E6998E}" srcId="{4937BE7B-9AAD-4E2D-AE8F-1FF0C3D29501}" destId="{E63671A1-8089-4E3C-9163-9988773CAE95}" srcOrd="1" destOrd="0" parTransId="{73025B45-806D-4FE7-AF1B-1AF164D2A88B}" sibTransId="{10D89F22-2A93-4856-9319-727208AA4AA7}"/>
    <dgm:cxn modelId="{4D1C9126-D013-431E-BEDE-D127A3AF3DB4}" srcId="{B2FCA001-802C-49DA-A3A3-EBBF9ED670B9}" destId="{3334DB70-5A97-4271-A735-ECC3584E8473}" srcOrd="2" destOrd="0" parTransId="{5E99425A-FFD1-4911-AF13-9EAA003B5889}" sibTransId="{7E50AADC-0910-4CFB-913D-D80C4B63AB1A}"/>
    <dgm:cxn modelId="{4598163D-6407-4685-BF2F-32A27A3F55F4}" type="presOf" srcId="{7AC9A2C7-5AF2-4CC9-998E-107F1D68D8AD}" destId="{A7C8B74D-79A7-4F39-8A8C-57FA7169B0AC}" srcOrd="0" destOrd="4" presId="urn:microsoft.com/office/officeart/2005/8/layout/hProcess7"/>
    <dgm:cxn modelId="{1884C83D-D3CD-46FD-BA40-49D9A8597965}" type="presOf" srcId="{4937BE7B-9AAD-4E2D-AE8F-1FF0C3D29501}" destId="{41D0B5E2-56F2-4F1A-AF1C-FD309D33AF8F}" srcOrd="1" destOrd="0" presId="urn:microsoft.com/office/officeart/2005/8/layout/hProcess7"/>
    <dgm:cxn modelId="{BE35663F-6BA9-4A9A-A794-7964689DB255}" srcId="{FC6D1584-7871-4381-B368-E65910900741}" destId="{B2FCA001-802C-49DA-A3A3-EBBF9ED670B9}" srcOrd="1" destOrd="0" parTransId="{5D8935A4-8711-436F-B5F5-964D89CF5AC8}" sibTransId="{32D4A4B5-A529-4F93-9578-EF488F1BC013}"/>
    <dgm:cxn modelId="{1981255E-6FE3-4A38-8064-1271E17F2F8D}" srcId="{4937BE7B-9AAD-4E2D-AE8F-1FF0C3D29501}" destId="{079884D3-BC7A-4A12-8C5B-558BF4AA02B8}" srcOrd="0" destOrd="0" parTransId="{36586E65-8A4F-4BB8-A666-5418ADBB983F}" sibTransId="{220366A0-0C91-4BBA-8023-2DB5F1D300FC}"/>
    <dgm:cxn modelId="{0CAD5241-B727-4B56-9EBB-A272BA9CD65A}" type="presOf" srcId="{FC6D1584-7871-4381-B368-E65910900741}" destId="{221F262F-74CF-4356-A8DD-EAF0B2F27A6C}" srcOrd="0" destOrd="0" presId="urn:microsoft.com/office/officeart/2005/8/layout/hProcess7"/>
    <dgm:cxn modelId="{EBB90965-7B95-40A5-9DA6-9A77069A4A50}" type="presOf" srcId="{4937BE7B-9AAD-4E2D-AE8F-1FF0C3D29501}" destId="{5A19A5C1-C809-41A6-94AE-5160F80E44EA}" srcOrd="0" destOrd="0" presId="urn:microsoft.com/office/officeart/2005/8/layout/hProcess7"/>
    <dgm:cxn modelId="{8D511168-AA09-421E-A690-A02F271FA318}" srcId="{4A675CD5-E0C0-4EC0-986D-0EB072F9632C}" destId="{D7C8D773-BFAB-4222-B451-5B3C30005AF6}" srcOrd="0" destOrd="0" parTransId="{86983C93-6446-4BBC-B050-2A4B309B6737}" sibTransId="{57839F70-A37D-419A-B287-9D3616760A9C}"/>
    <dgm:cxn modelId="{F1B92F6A-6283-47E9-A939-95DB64E8E1A2}" srcId="{E63671A1-8089-4E3C-9163-9988773CAE95}" destId="{C71DFBD8-313E-4BDB-998C-005675EDDAE6}" srcOrd="0" destOrd="0" parTransId="{C69BB95A-2837-4EE7-AE9D-AF193C6A0322}" sibTransId="{DF7D6E4B-05BA-4CCB-9BBE-C0CA6E63A49B}"/>
    <dgm:cxn modelId="{82059C6C-6837-401D-9B5C-760853D60684}" type="presOf" srcId="{4A675CD5-E0C0-4EC0-986D-0EB072F9632C}" destId="{20DCABCB-2B33-40E0-9689-4BC4EDEBBD8A}" srcOrd="0" destOrd="0" presId="urn:microsoft.com/office/officeart/2005/8/layout/hProcess7"/>
    <dgm:cxn modelId="{E36D026E-DDDB-4C9A-9B4F-F06C1FD002F0}" srcId="{FC6D1584-7871-4381-B368-E65910900741}" destId="{4A675CD5-E0C0-4EC0-986D-0EB072F9632C}" srcOrd="0" destOrd="0" parTransId="{684285C0-B3AC-4BD4-B9A8-457F310141AD}" sibTransId="{5B745343-F3C5-49A0-AAD3-605F4A7B3468}"/>
    <dgm:cxn modelId="{14DCB253-7BC3-4939-A312-823749176D4D}" type="presOf" srcId="{B2FCA001-802C-49DA-A3A3-EBBF9ED670B9}" destId="{480F97B0-4664-4742-9B14-8F33201559F9}" srcOrd="1" destOrd="0" presId="urn:microsoft.com/office/officeart/2005/8/layout/hProcess7"/>
    <dgm:cxn modelId="{F1AB7D7A-F3E8-43A5-B303-DF4FF677A4EC}" srcId="{FC6D1584-7871-4381-B368-E65910900741}" destId="{4937BE7B-9AAD-4E2D-AE8F-1FF0C3D29501}" srcOrd="2" destOrd="0" parTransId="{3DA371BF-066B-47D1-8C90-AE2A3D2BD9C3}" sibTransId="{173D8A82-D1C8-4EEE-8D82-FBF479807855}"/>
    <dgm:cxn modelId="{8816177B-3416-46A9-962D-6E8AEF800765}" type="presOf" srcId="{40E7C646-C40C-4C30-AEF5-7E8EC261D078}" destId="{4111CE67-6D93-4ACB-8055-2D565B2AD0EC}" srcOrd="0" destOrd="4" presId="urn:microsoft.com/office/officeart/2005/8/layout/hProcess7"/>
    <dgm:cxn modelId="{289FA47E-AEED-4F49-910B-659199AF1467}" srcId="{7AC9A2C7-5AF2-4CC9-998E-107F1D68D8AD}" destId="{1F84D787-7012-41E2-A72F-F3E0E2B7AEB1}" srcOrd="0" destOrd="0" parTransId="{C0BFB363-F3ED-4324-8757-037094C14DDC}" sibTransId="{7BA72CA2-CDD0-4CC5-8D4E-409DCBCCEF63}"/>
    <dgm:cxn modelId="{7808B682-2415-430E-9B07-582DCD8E6099}" type="presOf" srcId="{D7C8D773-BFAB-4222-B451-5B3C30005AF6}" destId="{4111CE67-6D93-4ACB-8055-2D565B2AD0EC}" srcOrd="0" destOrd="0" presId="urn:microsoft.com/office/officeart/2005/8/layout/hProcess7"/>
    <dgm:cxn modelId="{33C49D83-AC50-4EA3-9E02-FD08D9C9E476}" type="presOf" srcId="{5F4FA391-DFCE-4CF8-9CDB-859231348DEE}" destId="{4111CE67-6D93-4ACB-8055-2D565B2AD0EC}" srcOrd="0" destOrd="2" presId="urn:microsoft.com/office/officeart/2005/8/layout/hProcess7"/>
    <dgm:cxn modelId="{3B9B9F89-3AC7-4BCB-A20C-85344E6A5332}" srcId="{F187743F-5F17-4084-A4AE-645F61577EF6}" destId="{FD9B66F5-9ED2-4518-8A37-B6795F27A62A}" srcOrd="1" destOrd="0" parTransId="{EB5D17A3-EC65-4294-84E2-DA9BDDE8AB87}" sibTransId="{14CE8784-740C-4AA1-9B4E-ADD015A829F5}"/>
    <dgm:cxn modelId="{6EC90E93-4A4B-4387-803C-2273F8782D60}" type="presOf" srcId="{079884D3-BC7A-4A12-8C5B-558BF4AA02B8}" destId="{A7C8B74D-79A7-4F39-8A8C-57FA7169B0AC}" srcOrd="0" destOrd="0" presId="urn:microsoft.com/office/officeart/2005/8/layout/hProcess7"/>
    <dgm:cxn modelId="{660ACF96-F799-4F49-BD34-0A50BB01DEE1}" type="presOf" srcId="{72DF14BE-F90F-40A9-B19F-AA26FE8AF0EA}" destId="{D3417186-3ACC-4695-A181-011C927647FD}" srcOrd="0" destOrd="0" presId="urn:microsoft.com/office/officeart/2005/8/layout/hProcess7"/>
    <dgm:cxn modelId="{9BC71698-3430-48AE-B87C-9AFFB077C64E}" srcId="{4A675CD5-E0C0-4EC0-986D-0EB072F9632C}" destId="{40E7C646-C40C-4C30-AEF5-7E8EC261D078}" srcOrd="2" destOrd="0" parTransId="{0CBF1EF8-D7B5-486F-B2B2-127B01FA6823}" sibTransId="{6EEC488F-831A-4333-A989-8A9A58732009}"/>
    <dgm:cxn modelId="{68CF579B-33BD-4A53-8C13-4823F3AC16DD}" srcId="{7AC9A2C7-5AF2-4CC9-998E-107F1D68D8AD}" destId="{1337C1C0-901B-4A33-8F41-5B48A00D0448}" srcOrd="1" destOrd="0" parTransId="{75E120A7-C66D-4610-BA63-A7C133E43DC3}" sibTransId="{8635DBF5-6EFE-4F15-9157-8892A93C7814}"/>
    <dgm:cxn modelId="{F815F29D-B4B6-4918-9DFF-08D3BF12F7C7}" type="presOf" srcId="{E63671A1-8089-4E3C-9163-9988773CAE95}" destId="{A7C8B74D-79A7-4F39-8A8C-57FA7169B0AC}" srcOrd="0" destOrd="1" presId="urn:microsoft.com/office/officeart/2005/8/layout/hProcess7"/>
    <dgm:cxn modelId="{1906A59F-8F72-4A94-8493-991308C0BCCE}" srcId="{4937BE7B-9AAD-4E2D-AE8F-1FF0C3D29501}" destId="{7AC9A2C7-5AF2-4CC9-998E-107F1D68D8AD}" srcOrd="2" destOrd="0" parTransId="{A730E1AB-6410-4DC1-ACC4-7FADEEE48D78}" sibTransId="{7990F39E-193A-4A39-A8B7-9841797B62B6}"/>
    <dgm:cxn modelId="{9028BAA0-EED0-4FDB-8E41-85BE3A2E9811}" type="presOf" srcId="{B2FCA001-802C-49DA-A3A3-EBBF9ED670B9}" destId="{23C05394-A6E4-4D62-AA53-22792C930950}" srcOrd="0" destOrd="0" presId="urn:microsoft.com/office/officeart/2005/8/layout/hProcess7"/>
    <dgm:cxn modelId="{5BF8DEA2-326E-4A67-A023-09FA17CF2C73}" type="presOf" srcId="{F187743F-5F17-4084-A4AE-645F61577EF6}" destId="{A7C8B74D-79A7-4F39-8A8C-57FA7169B0AC}" srcOrd="0" destOrd="7" presId="urn:microsoft.com/office/officeart/2005/8/layout/hProcess7"/>
    <dgm:cxn modelId="{049996A5-9B07-49E7-BCF8-4F6D06099C10}" type="presOf" srcId="{AA2C9C42-CEFF-400C-9658-36E54F96D95E}" destId="{4111CE67-6D93-4ACB-8055-2D565B2AD0EC}" srcOrd="0" destOrd="1" presId="urn:microsoft.com/office/officeart/2005/8/layout/hProcess7"/>
    <dgm:cxn modelId="{5B2768A6-CA9C-4ABB-A437-5331A31B86F1}" type="presOf" srcId="{3334DB70-5A97-4271-A735-ECC3584E8473}" destId="{D3417186-3ACC-4695-A181-011C927647FD}" srcOrd="0" destOrd="2" presId="urn:microsoft.com/office/officeart/2005/8/layout/hProcess7"/>
    <dgm:cxn modelId="{143569A7-318D-4BF4-B456-FBD0E3623FCA}" srcId="{4937BE7B-9AAD-4E2D-AE8F-1FF0C3D29501}" destId="{F187743F-5F17-4084-A4AE-645F61577EF6}" srcOrd="3" destOrd="0" parTransId="{F7623304-5283-4480-B753-B4A53037FC68}" sibTransId="{6B09485C-5B46-4B24-8753-053D79F40804}"/>
    <dgm:cxn modelId="{A1FF01AD-3FC7-4CE3-B323-B4B2A6DB2A7C}" srcId="{B2FCA001-802C-49DA-A3A3-EBBF9ED670B9}" destId="{72DF14BE-F90F-40A9-B19F-AA26FE8AF0EA}" srcOrd="0" destOrd="0" parTransId="{04BE619C-EE07-4808-B1EB-73C5BE461C1A}" sibTransId="{C064CAA5-3036-42EE-8BD5-43B49274B490}"/>
    <dgm:cxn modelId="{7677F0B6-F987-4349-821D-3CD34F355021}" type="presOf" srcId="{C71DFBD8-313E-4BDB-998C-005675EDDAE6}" destId="{A7C8B74D-79A7-4F39-8A8C-57FA7169B0AC}" srcOrd="0" destOrd="2" presId="urn:microsoft.com/office/officeart/2005/8/layout/hProcess7"/>
    <dgm:cxn modelId="{4C47A5C5-302B-44A1-A7F9-4132EE8B3B29}" srcId="{E63671A1-8089-4E3C-9163-9988773CAE95}" destId="{EADA685E-33E8-4FE2-AB23-6AA177BDE5E1}" srcOrd="1" destOrd="0" parTransId="{EE75913A-3E9A-4E39-B1C8-1E73B521955D}" sibTransId="{67E6E892-D12C-4BE0-9703-C315967781B5}"/>
    <dgm:cxn modelId="{0CFB3AD5-421E-478E-A790-C435CAC11581}" srcId="{AA2C9C42-CEFF-400C-9658-36E54F96D95E}" destId="{10BA82F4-937D-4E13-BA64-5F3D317AE777}" srcOrd="1" destOrd="0" parTransId="{80287A0F-7D21-4F4A-89E3-09364E64B018}" sibTransId="{86500D67-7D36-4E8D-BBF1-C79B3A8859AD}"/>
    <dgm:cxn modelId="{2A04F3DF-66FD-49EB-97AE-01CF2C875816}" type="presOf" srcId="{4A675CD5-E0C0-4EC0-986D-0EB072F9632C}" destId="{A7D20435-016E-4B56-81B8-9EECD60CA05E}" srcOrd="1" destOrd="0" presId="urn:microsoft.com/office/officeart/2005/8/layout/hProcess7"/>
    <dgm:cxn modelId="{F659FDE1-BA28-4663-92EC-06B39432A4C0}" type="presOf" srcId="{1F84D787-7012-41E2-A72F-F3E0E2B7AEB1}" destId="{A7C8B74D-79A7-4F39-8A8C-57FA7169B0AC}" srcOrd="0" destOrd="5" presId="urn:microsoft.com/office/officeart/2005/8/layout/hProcess7"/>
    <dgm:cxn modelId="{DF390EE2-261C-4C06-92C6-A496C25674AC}" srcId="{FC6D1584-7871-4381-B368-E65910900741}" destId="{D0CE5CB2-C139-4466-AA66-D5CE50E5BE9E}" srcOrd="3" destOrd="0" parTransId="{84BD81CB-9180-477E-B7C9-2EDCB5107920}" sibTransId="{B13EA737-AD1B-4460-8E09-6EDD1277BC7E}"/>
    <dgm:cxn modelId="{CDEF9DE6-1124-4AD0-8D68-B5B47641246E}" type="presOf" srcId="{4FEC7411-C140-40B0-BFC5-BA232D2CB2E9}" destId="{A7C8B74D-79A7-4F39-8A8C-57FA7169B0AC}" srcOrd="0" destOrd="8" presId="urn:microsoft.com/office/officeart/2005/8/layout/hProcess7"/>
    <dgm:cxn modelId="{03F1C8ED-274B-49E6-B073-490F621C7237}" type="presOf" srcId="{10BA82F4-937D-4E13-BA64-5F3D317AE777}" destId="{4111CE67-6D93-4ACB-8055-2D565B2AD0EC}" srcOrd="0" destOrd="3" presId="urn:microsoft.com/office/officeart/2005/8/layout/hProcess7"/>
    <dgm:cxn modelId="{3C676FF1-DA9B-4451-A570-0AFF5A761DC5}" type="presOf" srcId="{FD9B66F5-9ED2-4518-8A37-B6795F27A62A}" destId="{A7C8B74D-79A7-4F39-8A8C-57FA7169B0AC}" srcOrd="0" destOrd="9" presId="urn:microsoft.com/office/officeart/2005/8/layout/hProcess7"/>
    <dgm:cxn modelId="{818182F2-DB29-4E7E-92B1-D698302C8343}" srcId="{B2FCA001-802C-49DA-A3A3-EBBF9ED670B9}" destId="{7705B3AE-F7DC-47CA-AC71-B3C1ECD35F2A}" srcOrd="1" destOrd="0" parTransId="{63CA7786-EA1E-4383-B952-C3B41C44E39A}" sibTransId="{C90F2C25-3527-4384-AF4E-B505EBEE6F67}"/>
    <dgm:cxn modelId="{7FF57FF6-9EE3-4865-B82B-94B8D816EC41}" srcId="{F187743F-5F17-4084-A4AE-645F61577EF6}" destId="{4FEC7411-C140-40B0-BFC5-BA232D2CB2E9}" srcOrd="0" destOrd="0" parTransId="{DE8F1CE6-6042-4839-8FD1-9AAD74DFBD4D}" sibTransId="{80C6116B-2595-4D18-8D91-87B77A4B5537}"/>
    <dgm:cxn modelId="{71F74FF9-3D7A-4418-80AF-97FDA37AAFE6}" type="presOf" srcId="{1337C1C0-901B-4A33-8F41-5B48A00D0448}" destId="{A7C8B74D-79A7-4F39-8A8C-57FA7169B0AC}" srcOrd="0" destOrd="6" presId="urn:microsoft.com/office/officeart/2005/8/layout/hProcess7"/>
    <dgm:cxn modelId="{870921FE-D157-4C73-BF4D-F42D2F1D7526}" type="presOf" srcId="{7705B3AE-F7DC-47CA-AC71-B3C1ECD35F2A}" destId="{D3417186-3ACC-4695-A181-011C927647FD}" srcOrd="0" destOrd="1" presId="urn:microsoft.com/office/officeart/2005/8/layout/hProcess7"/>
    <dgm:cxn modelId="{1ED09569-6F73-49AC-A688-BE57D8535762}" type="presParOf" srcId="{221F262F-74CF-4356-A8DD-EAF0B2F27A6C}" destId="{B232680F-2486-4B97-B974-850532A4A79A}" srcOrd="0" destOrd="0" presId="urn:microsoft.com/office/officeart/2005/8/layout/hProcess7"/>
    <dgm:cxn modelId="{814E11E7-8B8F-4004-A4CD-B4A963F7A633}" type="presParOf" srcId="{B232680F-2486-4B97-B974-850532A4A79A}" destId="{20DCABCB-2B33-40E0-9689-4BC4EDEBBD8A}" srcOrd="0" destOrd="0" presId="urn:microsoft.com/office/officeart/2005/8/layout/hProcess7"/>
    <dgm:cxn modelId="{159DD3B8-9D62-42A4-9E20-69CA4BF126D6}" type="presParOf" srcId="{B232680F-2486-4B97-B974-850532A4A79A}" destId="{A7D20435-016E-4B56-81B8-9EECD60CA05E}" srcOrd="1" destOrd="0" presId="urn:microsoft.com/office/officeart/2005/8/layout/hProcess7"/>
    <dgm:cxn modelId="{BB2B50D5-431C-49AC-9158-C49242044493}" type="presParOf" srcId="{B232680F-2486-4B97-B974-850532A4A79A}" destId="{4111CE67-6D93-4ACB-8055-2D565B2AD0EC}" srcOrd="2" destOrd="0" presId="urn:microsoft.com/office/officeart/2005/8/layout/hProcess7"/>
    <dgm:cxn modelId="{86B479D5-12F9-4A60-98A6-6B185775333E}" type="presParOf" srcId="{221F262F-74CF-4356-A8DD-EAF0B2F27A6C}" destId="{E6B0A99E-8887-4690-90CB-37B2CC11E490}" srcOrd="1" destOrd="0" presId="urn:microsoft.com/office/officeart/2005/8/layout/hProcess7"/>
    <dgm:cxn modelId="{7F68B806-460C-43BC-887A-A55ABF81B0DF}" type="presParOf" srcId="{221F262F-74CF-4356-A8DD-EAF0B2F27A6C}" destId="{02C5EBF9-5841-4566-A736-0C7AA3B51808}" srcOrd="2" destOrd="0" presId="urn:microsoft.com/office/officeart/2005/8/layout/hProcess7"/>
    <dgm:cxn modelId="{8C7B15D7-AB64-434D-A97A-527D124DB730}" type="presParOf" srcId="{02C5EBF9-5841-4566-A736-0C7AA3B51808}" destId="{082D33D7-01A2-48C7-A24C-E09A34270D76}" srcOrd="0" destOrd="0" presId="urn:microsoft.com/office/officeart/2005/8/layout/hProcess7"/>
    <dgm:cxn modelId="{4E3B951E-A5A8-4C6E-AAE8-E83D4286B56D}" type="presParOf" srcId="{02C5EBF9-5841-4566-A736-0C7AA3B51808}" destId="{98E1BE91-1443-4BB9-A285-CDBA0CD25537}" srcOrd="1" destOrd="0" presId="urn:microsoft.com/office/officeart/2005/8/layout/hProcess7"/>
    <dgm:cxn modelId="{73E435A6-EA0E-4696-877A-EE3FB94C793B}" type="presParOf" srcId="{02C5EBF9-5841-4566-A736-0C7AA3B51808}" destId="{0B14E4A9-54FE-4D3F-8AE9-02073EB24D15}" srcOrd="2" destOrd="0" presId="urn:microsoft.com/office/officeart/2005/8/layout/hProcess7"/>
    <dgm:cxn modelId="{4858D525-7E61-4B50-AABE-242226CEF060}" type="presParOf" srcId="{221F262F-74CF-4356-A8DD-EAF0B2F27A6C}" destId="{40E361C9-3C87-4F6E-A0CB-5FBB6BE80D07}" srcOrd="3" destOrd="0" presId="urn:microsoft.com/office/officeart/2005/8/layout/hProcess7"/>
    <dgm:cxn modelId="{E1A9D5E7-218D-411A-AA8C-A2C4F85EFFCB}" type="presParOf" srcId="{221F262F-74CF-4356-A8DD-EAF0B2F27A6C}" destId="{BD88BD5C-3888-4C14-82D6-05F4665EE0F3}" srcOrd="4" destOrd="0" presId="urn:microsoft.com/office/officeart/2005/8/layout/hProcess7"/>
    <dgm:cxn modelId="{A955B4DF-70EB-48E5-B13B-DF9C65FE2C4F}" type="presParOf" srcId="{BD88BD5C-3888-4C14-82D6-05F4665EE0F3}" destId="{23C05394-A6E4-4D62-AA53-22792C930950}" srcOrd="0" destOrd="0" presId="urn:microsoft.com/office/officeart/2005/8/layout/hProcess7"/>
    <dgm:cxn modelId="{70EAB3D2-FE9A-461D-A15B-8B66DFAB08F7}" type="presParOf" srcId="{BD88BD5C-3888-4C14-82D6-05F4665EE0F3}" destId="{480F97B0-4664-4742-9B14-8F33201559F9}" srcOrd="1" destOrd="0" presId="urn:microsoft.com/office/officeart/2005/8/layout/hProcess7"/>
    <dgm:cxn modelId="{44564EE1-6C63-49D9-88FF-4D018AD251F5}" type="presParOf" srcId="{BD88BD5C-3888-4C14-82D6-05F4665EE0F3}" destId="{D3417186-3ACC-4695-A181-011C927647FD}" srcOrd="2" destOrd="0" presId="urn:microsoft.com/office/officeart/2005/8/layout/hProcess7"/>
    <dgm:cxn modelId="{C70A2152-7497-4DD6-99A7-B8FD0B88E89E}" type="presParOf" srcId="{221F262F-74CF-4356-A8DD-EAF0B2F27A6C}" destId="{EA763A4E-B16E-48AC-9EBD-40A7DBF01E0C}" srcOrd="5" destOrd="0" presId="urn:microsoft.com/office/officeart/2005/8/layout/hProcess7"/>
    <dgm:cxn modelId="{54D2AE6A-643B-46A7-A034-21595CE18984}" type="presParOf" srcId="{221F262F-74CF-4356-A8DD-EAF0B2F27A6C}" destId="{A871E6CA-0BA6-47B4-A0EF-FB254ACDB060}" srcOrd="6" destOrd="0" presId="urn:microsoft.com/office/officeart/2005/8/layout/hProcess7"/>
    <dgm:cxn modelId="{43D32CE3-847D-4FA1-AE21-251138EB3F2B}" type="presParOf" srcId="{A871E6CA-0BA6-47B4-A0EF-FB254ACDB060}" destId="{7D063C7D-CD09-4CEE-99A6-846495AD191E}" srcOrd="0" destOrd="0" presId="urn:microsoft.com/office/officeart/2005/8/layout/hProcess7"/>
    <dgm:cxn modelId="{28BA8ECE-510A-484E-9706-B429EB34A1F9}" type="presParOf" srcId="{A871E6CA-0BA6-47B4-A0EF-FB254ACDB060}" destId="{6E4A5C2F-1EF7-475C-A29D-9F6763ABE67F}" srcOrd="1" destOrd="0" presId="urn:microsoft.com/office/officeart/2005/8/layout/hProcess7"/>
    <dgm:cxn modelId="{1702B78C-2F6D-44FA-9536-97A7DBC3C7B0}" type="presParOf" srcId="{A871E6CA-0BA6-47B4-A0EF-FB254ACDB060}" destId="{17CD254F-5C7B-4722-8F11-82D9C4ACE2B5}" srcOrd="2" destOrd="0" presId="urn:microsoft.com/office/officeart/2005/8/layout/hProcess7"/>
    <dgm:cxn modelId="{53CFF4B0-FCF6-450E-B235-496248604348}" type="presParOf" srcId="{221F262F-74CF-4356-A8DD-EAF0B2F27A6C}" destId="{1EFD7BC2-4EAE-4D5F-B934-2972BB4EEDDE}" srcOrd="7" destOrd="0" presId="urn:microsoft.com/office/officeart/2005/8/layout/hProcess7"/>
    <dgm:cxn modelId="{D6362426-DA98-4F60-B435-6405A1E09190}" type="presParOf" srcId="{221F262F-74CF-4356-A8DD-EAF0B2F27A6C}" destId="{4BCD7072-6B5F-4BBB-83E8-95175EA9C5EA}" srcOrd="8" destOrd="0" presId="urn:microsoft.com/office/officeart/2005/8/layout/hProcess7"/>
    <dgm:cxn modelId="{7BF61B0B-EB9F-489B-A5ED-6A818B0F2336}" type="presParOf" srcId="{4BCD7072-6B5F-4BBB-83E8-95175EA9C5EA}" destId="{5A19A5C1-C809-41A6-94AE-5160F80E44EA}" srcOrd="0" destOrd="0" presId="urn:microsoft.com/office/officeart/2005/8/layout/hProcess7"/>
    <dgm:cxn modelId="{B30F2F9A-3B32-4E11-8B5C-523F1E359C90}" type="presParOf" srcId="{4BCD7072-6B5F-4BBB-83E8-95175EA9C5EA}" destId="{41D0B5E2-56F2-4F1A-AF1C-FD309D33AF8F}" srcOrd="1" destOrd="0" presId="urn:microsoft.com/office/officeart/2005/8/layout/hProcess7"/>
    <dgm:cxn modelId="{447015F4-A884-407C-AA49-D2FCFBC0812C}" type="presParOf" srcId="{4BCD7072-6B5F-4BBB-83E8-95175EA9C5EA}" destId="{A7C8B74D-79A7-4F39-8A8C-57FA7169B0AC}" srcOrd="2" destOrd="0" presId="urn:microsoft.com/office/officeart/2005/8/layout/hProcess7"/>
    <dgm:cxn modelId="{34AAD483-A7DD-4FE8-84BB-45E9EB2BD94E}" type="presParOf" srcId="{221F262F-74CF-4356-A8DD-EAF0B2F27A6C}" destId="{13FD57F0-A3C4-4265-8B20-B96C0DF1D41C}" srcOrd="9" destOrd="0" presId="urn:microsoft.com/office/officeart/2005/8/layout/hProcess7"/>
    <dgm:cxn modelId="{FC4EBBD6-BB1A-4747-8E82-3542A941709E}" type="presParOf" srcId="{221F262F-74CF-4356-A8DD-EAF0B2F27A6C}" destId="{4AA1F105-72EF-4287-9EF5-CC8CFD900FFF}" srcOrd="10" destOrd="0" presId="urn:microsoft.com/office/officeart/2005/8/layout/hProcess7"/>
    <dgm:cxn modelId="{FC81295F-C89A-4E3E-9554-106EE1C92DB2}" type="presParOf" srcId="{4AA1F105-72EF-4287-9EF5-CC8CFD900FFF}" destId="{A57146C2-F729-4D83-B223-DDF61065304E}" srcOrd="0" destOrd="0" presId="urn:microsoft.com/office/officeart/2005/8/layout/hProcess7"/>
    <dgm:cxn modelId="{347AFFA4-B3D8-4727-BF10-21CE07A92AD7}" type="presParOf" srcId="{4AA1F105-72EF-4287-9EF5-CC8CFD900FFF}" destId="{86B74624-9DAA-4584-B3DB-1C3CAB60BEE3}" srcOrd="1" destOrd="0" presId="urn:microsoft.com/office/officeart/2005/8/layout/hProcess7"/>
    <dgm:cxn modelId="{770F0404-32A4-4A2B-AFDA-B9A3BC15F397}" type="presParOf" srcId="{4AA1F105-72EF-4287-9EF5-CC8CFD900FFF}" destId="{7974901C-3B64-4B14-9BE7-7BA6AEB06F6B}" srcOrd="2" destOrd="0" presId="urn:microsoft.com/office/officeart/2005/8/layout/hProcess7"/>
    <dgm:cxn modelId="{33A209CC-C97C-413A-A8E1-72574D0EEA97}" type="presParOf" srcId="{221F262F-74CF-4356-A8DD-EAF0B2F27A6C}" destId="{6E640A1B-CD17-456B-A804-1247DB9D8E55}" srcOrd="11" destOrd="0" presId="urn:microsoft.com/office/officeart/2005/8/layout/hProcess7"/>
    <dgm:cxn modelId="{DE695EAC-DCE7-4E3F-B5C2-EFECEF001F31}" type="presParOf" srcId="{221F262F-74CF-4356-A8DD-EAF0B2F27A6C}" destId="{AE28B593-6B62-4883-BAE2-2463FD68775D}" srcOrd="12" destOrd="0" presId="urn:microsoft.com/office/officeart/2005/8/layout/hProcess7"/>
    <dgm:cxn modelId="{475C412E-B95F-4A7B-8539-7AD49988D209}" type="presParOf" srcId="{AE28B593-6B62-4883-BAE2-2463FD68775D}" destId="{8149562D-7F03-43C5-902E-CEA9D9F5F789}" srcOrd="0" destOrd="0" presId="urn:microsoft.com/office/officeart/2005/8/layout/hProcess7"/>
    <dgm:cxn modelId="{72C473BF-C756-49C5-9A7A-14AEFCF1AD8A}" type="presParOf" srcId="{AE28B593-6B62-4883-BAE2-2463FD68775D}" destId="{CA0CE6E6-41D1-47BB-8D68-0A33FCF8B921}"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CABCB-2B33-40E0-9689-4BC4EDEBBD8A}">
      <dsp:nvSpPr>
        <dsp:cNvPr id="0" name=""/>
        <dsp:cNvSpPr/>
      </dsp:nvSpPr>
      <dsp:spPr>
        <a:xfrm>
          <a:off x="4820" y="349344"/>
          <a:ext cx="2899380" cy="5420891"/>
        </a:xfrm>
        <a:prstGeom prst="roundRect">
          <a:avLst>
            <a:gd name="adj" fmla="val 5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STEP 1</a:t>
          </a:r>
        </a:p>
      </dsp:txBody>
      <dsp:txXfrm rot="16200000">
        <a:off x="-1927807" y="2281972"/>
        <a:ext cx="4445130" cy="579876"/>
      </dsp:txXfrm>
    </dsp:sp>
    <dsp:sp modelId="{4111CE67-6D93-4ACB-8055-2D565B2AD0EC}">
      <dsp:nvSpPr>
        <dsp:cNvPr id="0" name=""/>
        <dsp:cNvSpPr/>
      </dsp:nvSpPr>
      <dsp:spPr>
        <a:xfrm>
          <a:off x="584696" y="349344"/>
          <a:ext cx="2160038" cy="542089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Material Collection</a:t>
          </a:r>
          <a:endParaRPr lang="en-US" sz="1600" kern="1200" dirty="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Font typeface="+mj-lt"/>
            <a:buNone/>
          </a:pPr>
          <a:r>
            <a:rPr lang="en-US" sz="1600" b="1" kern="1200">
              <a:latin typeface="Times New Roman" panose="02020603050405020304" pitchFamily="18" charset="0"/>
              <a:cs typeface="Times New Roman" panose="02020603050405020304" pitchFamily="18" charset="0"/>
            </a:rPr>
            <a:t>Organizing Collection:</a:t>
          </a: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AutoNum type="arabicPeriod"/>
          </a:pPr>
          <a:r>
            <a:rPr lang="en-US" sz="1600" kern="1200" dirty="0">
              <a:latin typeface="Times New Roman" panose="02020603050405020304" pitchFamily="18" charset="0"/>
              <a:cs typeface="Times New Roman" panose="02020603050405020304" pitchFamily="18" charset="0"/>
            </a:rPr>
            <a:t>Collaborate with organizations, individuals, and communities to collect old clothing and recyclable plastics.</a:t>
          </a:r>
        </a:p>
        <a:p>
          <a:pPr marL="171450" lvl="1" indent="-171450" algn="l" defTabSz="711200">
            <a:lnSpc>
              <a:spcPct val="90000"/>
            </a:lnSpc>
            <a:spcBef>
              <a:spcPct val="0"/>
            </a:spcBef>
            <a:spcAft>
              <a:spcPct val="15000"/>
            </a:spcAft>
            <a:buFont typeface="+mj-lt"/>
            <a:buAutoNum type="arabicPeriod"/>
          </a:pPr>
          <a:r>
            <a:rPr lang="en-US" sz="1600" kern="1200" dirty="0">
              <a:latin typeface="Times New Roman" panose="02020603050405020304" pitchFamily="18" charset="0"/>
              <a:cs typeface="Times New Roman" panose="02020603050405020304" pitchFamily="18" charset="0"/>
            </a:rPr>
            <a:t>Host collection events at public venues, schools, or residential areas to encourage participation.</a:t>
          </a:r>
        </a:p>
        <a:p>
          <a:pPr marL="0" lvl="0" indent="0" algn="l" defTabSz="711200">
            <a:lnSpc>
              <a:spcPct val="90000"/>
            </a:lnSpc>
            <a:spcBef>
              <a:spcPct val="0"/>
            </a:spcBef>
            <a:spcAft>
              <a:spcPct val="35000"/>
            </a:spcAft>
            <a:buFont typeface="+mj-lt"/>
            <a:buNone/>
          </a:pPr>
          <a:r>
            <a:rPr lang="en-US" sz="1600" b="1" kern="1200" dirty="0">
              <a:latin typeface="Times New Roman" panose="02020603050405020304" pitchFamily="18" charset="0"/>
              <a:cs typeface="Times New Roman" panose="02020603050405020304" pitchFamily="18" charset="0"/>
            </a:rPr>
            <a:t>Sorting Materials: </a:t>
          </a:r>
          <a:r>
            <a:rPr lang="en-US" sz="1600" kern="1200" dirty="0">
              <a:latin typeface="Times New Roman" panose="02020603050405020304" pitchFamily="18" charset="0"/>
              <a:cs typeface="Times New Roman" panose="02020603050405020304" pitchFamily="18" charset="0"/>
            </a:rPr>
            <a:t>After collection, categorize materials by type (fabric, plastic) and condition (ready-to-use, requires processing).</a:t>
          </a:r>
        </a:p>
      </dsp:txBody>
      <dsp:txXfrm>
        <a:off x="584696" y="349344"/>
        <a:ext cx="2160038" cy="5420891"/>
      </dsp:txXfrm>
    </dsp:sp>
    <dsp:sp modelId="{23C05394-A6E4-4D62-AA53-22792C930950}">
      <dsp:nvSpPr>
        <dsp:cNvPr id="0" name=""/>
        <dsp:cNvSpPr/>
      </dsp:nvSpPr>
      <dsp:spPr>
        <a:xfrm>
          <a:off x="3005679" y="349344"/>
          <a:ext cx="2899380" cy="5411497"/>
        </a:xfrm>
        <a:prstGeom prst="roundRect">
          <a:avLst>
            <a:gd name="adj" fmla="val 5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STEP 2</a:t>
          </a:r>
        </a:p>
      </dsp:txBody>
      <dsp:txXfrm rot="16200000">
        <a:off x="1076903" y="2278120"/>
        <a:ext cx="4437427" cy="579876"/>
      </dsp:txXfrm>
    </dsp:sp>
    <dsp:sp modelId="{98E1BE91-1443-4BB9-A285-CDBA0CD25537}">
      <dsp:nvSpPr>
        <dsp:cNvPr id="0" name=""/>
        <dsp:cNvSpPr/>
      </dsp:nvSpPr>
      <dsp:spPr>
        <a:xfrm rot="5400000">
          <a:off x="2764700" y="3112443"/>
          <a:ext cx="510951" cy="434907"/>
        </a:xfrm>
        <a:prstGeom prst="flowChartExtract">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417186-3ACC-4695-A181-011C927647FD}">
      <dsp:nvSpPr>
        <dsp:cNvPr id="0" name=""/>
        <dsp:cNvSpPr/>
      </dsp:nvSpPr>
      <dsp:spPr>
        <a:xfrm>
          <a:off x="3585555" y="349344"/>
          <a:ext cx="2160038" cy="5411497"/>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Sketching Ideas</a:t>
          </a:r>
          <a:endParaRPr lang="en-US" sz="1800" kern="1200" dirty="0">
            <a:latin typeface="Times New Roman" panose="02020603050405020304" pitchFamily="18" charset="0"/>
            <a:cs typeface="Times New Roman" panose="02020603050405020304" pitchFamily="18" charset="0"/>
          </a:endParaRPr>
        </a:p>
        <a:p>
          <a:pPr marL="0" lvl="0" indent="0" algn="l" defTabSz="800100">
            <a:lnSpc>
              <a:spcPct val="90000"/>
            </a:lnSpc>
            <a:spcBef>
              <a:spcPct val="0"/>
            </a:spcBef>
            <a:spcAft>
              <a:spcPct val="35000"/>
            </a:spcAft>
            <a:buFont typeface="Arial" panose="020B0604020202020204" pitchFamily="34" charset="0"/>
            <a:buNone/>
          </a:pPr>
          <a:r>
            <a:rPr lang="en-US" sz="1800" b="1" kern="1200">
              <a:latin typeface="Times New Roman" panose="02020603050405020304" pitchFamily="18" charset="0"/>
              <a:cs typeface="Times New Roman" panose="02020603050405020304" pitchFamily="18" charset="0"/>
            </a:rPr>
            <a:t>Design Sketches:</a:t>
          </a:r>
          <a:r>
            <a:rPr lang="en-US" sz="1800" kern="1200">
              <a:latin typeface="Times New Roman" panose="02020603050405020304" pitchFamily="18" charset="0"/>
              <a:cs typeface="Times New Roman" panose="02020603050405020304" pitchFamily="18" charset="0"/>
            </a:rPr>
            <a:t> Use paper or design software to sketch bag prototypes.</a:t>
          </a:r>
        </a:p>
        <a:p>
          <a:pPr marL="0" lvl="0" indent="0" algn="l" defTabSz="800100">
            <a:lnSpc>
              <a:spcPct val="90000"/>
            </a:lnSpc>
            <a:spcBef>
              <a:spcPct val="0"/>
            </a:spcBef>
            <a:spcAft>
              <a:spcPct val="35000"/>
            </a:spcAft>
            <a:buFont typeface="Arial" panose="020B0604020202020204" pitchFamily="34" charset="0"/>
            <a:buNone/>
          </a:pPr>
          <a:r>
            <a:rPr lang="en-US" sz="1800" b="1" kern="1200" dirty="0">
              <a:latin typeface="Times New Roman" panose="02020603050405020304" pitchFamily="18" charset="0"/>
              <a:cs typeface="Times New Roman" panose="02020603050405020304" pitchFamily="18" charset="0"/>
            </a:rPr>
            <a:t>Accessory Listing:</a:t>
          </a:r>
          <a:r>
            <a:rPr lang="en-US" sz="1800" kern="1200" dirty="0">
              <a:latin typeface="Times New Roman" panose="02020603050405020304" pitchFamily="18" charset="0"/>
              <a:cs typeface="Times New Roman" panose="02020603050405020304" pitchFamily="18" charset="0"/>
            </a:rPr>
            <a:t> Create a list of required accessories (zippers, straps, etc.) to complete the design.</a:t>
          </a:r>
        </a:p>
      </dsp:txBody>
      <dsp:txXfrm>
        <a:off x="3585555" y="349344"/>
        <a:ext cx="2160038" cy="5411497"/>
      </dsp:txXfrm>
    </dsp:sp>
    <dsp:sp modelId="{5A19A5C1-C809-41A6-94AE-5160F80E44EA}">
      <dsp:nvSpPr>
        <dsp:cNvPr id="0" name=""/>
        <dsp:cNvSpPr/>
      </dsp:nvSpPr>
      <dsp:spPr>
        <a:xfrm>
          <a:off x="6006538" y="349344"/>
          <a:ext cx="2899380" cy="5439644"/>
        </a:xfrm>
        <a:prstGeom prst="roundRect">
          <a:avLst>
            <a:gd name="adj" fmla="val 5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STEP 3</a:t>
          </a:r>
        </a:p>
      </dsp:txBody>
      <dsp:txXfrm rot="16200000">
        <a:off x="4066222" y="2289660"/>
        <a:ext cx="4460508" cy="579876"/>
      </dsp:txXfrm>
    </dsp:sp>
    <dsp:sp modelId="{6E4A5C2F-1EF7-475C-A29D-9F6763ABE67F}">
      <dsp:nvSpPr>
        <dsp:cNvPr id="0" name=""/>
        <dsp:cNvSpPr/>
      </dsp:nvSpPr>
      <dsp:spPr>
        <a:xfrm rot="5400000">
          <a:off x="5765559" y="3112443"/>
          <a:ext cx="510951" cy="434907"/>
        </a:xfrm>
        <a:prstGeom prst="flowChartExtract">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C8B74D-79A7-4F39-8A8C-57FA7169B0AC}">
      <dsp:nvSpPr>
        <dsp:cNvPr id="0" name=""/>
        <dsp:cNvSpPr/>
      </dsp:nvSpPr>
      <dsp:spPr>
        <a:xfrm>
          <a:off x="6586414" y="349344"/>
          <a:ext cx="2160038" cy="543964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100000"/>
            </a:lnSpc>
            <a:spcBef>
              <a:spcPct val="0"/>
            </a:spcBef>
            <a:spcAft>
              <a:spcPts val="0"/>
            </a:spcAft>
            <a:buNone/>
          </a:pPr>
          <a:r>
            <a:rPr lang="en-US" sz="1600" b="1" kern="1200" dirty="0">
              <a:solidFill>
                <a:schemeClr val="tx1"/>
              </a:solidFill>
              <a:latin typeface="Times New Roman" panose="02020603050405020304" pitchFamily="18" charset="0"/>
              <a:cs typeface="Times New Roman" panose="02020603050405020304" pitchFamily="18" charset="0"/>
            </a:rPr>
            <a:t>Material Processing</a:t>
          </a:r>
          <a:endParaRPr lang="en-US" sz="1600" kern="1200" dirty="0">
            <a:solidFill>
              <a:schemeClr val="tx1"/>
            </a:solidFill>
            <a:latin typeface="Times New Roman" panose="02020603050405020304" pitchFamily="18" charset="0"/>
            <a:cs typeface="Times New Roman" panose="02020603050405020304" pitchFamily="18" charset="0"/>
          </a:endParaRPr>
        </a:p>
        <a:p>
          <a:pPr marL="0" lvl="0" indent="0" algn="l" defTabSz="711200">
            <a:lnSpc>
              <a:spcPct val="100000"/>
            </a:lnSpc>
            <a:spcBef>
              <a:spcPct val="0"/>
            </a:spcBef>
            <a:spcAft>
              <a:spcPts val="0"/>
            </a:spcAft>
            <a:buFont typeface="+mj-lt"/>
            <a:buNone/>
          </a:pPr>
          <a:r>
            <a:rPr lang="en-US" sz="1600" b="1" kern="1200" dirty="0">
              <a:solidFill>
                <a:schemeClr val="tx1"/>
              </a:solidFill>
              <a:latin typeface="Times New Roman" panose="02020603050405020304" pitchFamily="18" charset="0"/>
              <a:cs typeface="Times New Roman" panose="02020603050405020304" pitchFamily="18" charset="0"/>
            </a:rPr>
            <a:t>Cleaning:</a:t>
          </a:r>
          <a:endParaRPr lang="en-US" sz="16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711200">
            <a:lnSpc>
              <a:spcPct val="100000"/>
            </a:lnSpc>
            <a:spcBef>
              <a:spcPct val="0"/>
            </a:spcBef>
            <a:spcAft>
              <a:spcPts val="0"/>
            </a:spcAft>
            <a:buFont typeface="+mj-lt"/>
            <a:buAutoNum type="arabicPeriod"/>
          </a:pPr>
          <a:r>
            <a:rPr lang="en-US" sz="1600" kern="1200" dirty="0">
              <a:solidFill>
                <a:schemeClr val="tx1"/>
              </a:solidFill>
              <a:latin typeface="Times New Roman" panose="02020603050405020304" pitchFamily="18" charset="0"/>
              <a:cs typeface="Times New Roman" panose="02020603050405020304" pitchFamily="18" charset="0"/>
            </a:rPr>
            <a:t>Wash clothing and plastics thoroughly to remove dirt, odors, and impurities.</a:t>
          </a:r>
        </a:p>
        <a:p>
          <a:pPr marL="171450" lvl="1" indent="-171450" algn="l" defTabSz="711200">
            <a:lnSpc>
              <a:spcPct val="100000"/>
            </a:lnSpc>
            <a:spcBef>
              <a:spcPct val="0"/>
            </a:spcBef>
            <a:spcAft>
              <a:spcPts val="0"/>
            </a:spcAft>
            <a:buFont typeface="+mj-lt"/>
            <a:buAutoNum type="arabicPeriod"/>
          </a:pPr>
          <a:r>
            <a:rPr lang="en-US" sz="1600" kern="1200" dirty="0">
              <a:solidFill>
                <a:schemeClr val="tx1"/>
              </a:solidFill>
              <a:latin typeface="Times New Roman" panose="02020603050405020304" pitchFamily="18" charset="0"/>
              <a:cs typeface="Times New Roman" panose="02020603050405020304" pitchFamily="18" charset="0"/>
            </a:rPr>
            <a:t>Use eco-friendly cleaning agents.</a:t>
          </a:r>
        </a:p>
        <a:p>
          <a:pPr marL="0" lvl="0" indent="0" algn="l" defTabSz="711200">
            <a:lnSpc>
              <a:spcPct val="100000"/>
            </a:lnSpc>
            <a:spcBef>
              <a:spcPct val="0"/>
            </a:spcBef>
            <a:spcAft>
              <a:spcPts val="0"/>
            </a:spcAft>
            <a:buFont typeface="+mj-lt"/>
            <a:buNone/>
          </a:pPr>
          <a:r>
            <a:rPr lang="en-US" sz="1600" b="1" kern="1200" dirty="0">
              <a:solidFill>
                <a:schemeClr val="tx1"/>
              </a:solidFill>
              <a:latin typeface="Times New Roman" panose="02020603050405020304" pitchFamily="18" charset="0"/>
              <a:cs typeface="Times New Roman" panose="02020603050405020304" pitchFamily="18" charset="0"/>
            </a:rPr>
            <a:t>Cutting and Sewing:</a:t>
          </a:r>
          <a:endParaRPr lang="en-US" sz="16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711200">
            <a:lnSpc>
              <a:spcPct val="100000"/>
            </a:lnSpc>
            <a:spcBef>
              <a:spcPct val="0"/>
            </a:spcBef>
            <a:spcAft>
              <a:spcPts val="0"/>
            </a:spcAft>
            <a:buFont typeface="+mj-lt"/>
            <a:buAutoNum type="arabicPeriod"/>
          </a:pPr>
          <a:r>
            <a:rPr lang="en-US" sz="1600" kern="1200" dirty="0">
              <a:solidFill>
                <a:schemeClr val="tx1"/>
              </a:solidFill>
              <a:latin typeface="Times New Roman" panose="02020603050405020304" pitchFamily="18" charset="0"/>
              <a:cs typeface="Times New Roman" panose="02020603050405020304" pitchFamily="18" charset="0"/>
            </a:rPr>
            <a:t> Cut materials into the required sizes and shapes for bag design.</a:t>
          </a:r>
        </a:p>
        <a:p>
          <a:pPr marL="171450" lvl="1" indent="-171450" algn="l" defTabSz="711200">
            <a:lnSpc>
              <a:spcPct val="100000"/>
            </a:lnSpc>
            <a:spcBef>
              <a:spcPct val="0"/>
            </a:spcBef>
            <a:spcAft>
              <a:spcPts val="0"/>
            </a:spcAft>
            <a:buFont typeface="+mj-lt"/>
            <a:buAutoNum type="arabicPeriod"/>
          </a:pPr>
          <a:r>
            <a:rPr lang="en-US" sz="1600" kern="1200" dirty="0">
              <a:solidFill>
                <a:schemeClr val="tx1"/>
              </a:solidFill>
              <a:latin typeface="Times New Roman" panose="02020603050405020304" pitchFamily="18" charset="0"/>
              <a:cs typeface="Times New Roman" panose="02020603050405020304" pitchFamily="18" charset="0"/>
            </a:rPr>
            <a:t>Ensure precision in cutting to facilitate seamless assembly later.</a:t>
          </a:r>
        </a:p>
        <a:p>
          <a:pPr marL="0" lvl="0" indent="0" algn="l" defTabSz="711200">
            <a:lnSpc>
              <a:spcPct val="90000"/>
            </a:lnSpc>
            <a:spcBef>
              <a:spcPct val="0"/>
            </a:spcBef>
            <a:spcAft>
              <a:spcPts val="0"/>
            </a:spcAft>
            <a:buFont typeface="+mj-lt"/>
            <a:buNone/>
          </a:pPr>
          <a:r>
            <a:rPr lang="en-US" sz="1600" b="1" kern="1200" dirty="0">
              <a:solidFill>
                <a:schemeClr val="tx1"/>
              </a:solidFill>
              <a:latin typeface="Times New Roman" panose="02020603050405020304" pitchFamily="18" charset="0"/>
              <a:cs typeface="Times New Roman" panose="02020603050405020304" pitchFamily="18" charset="0"/>
            </a:rPr>
            <a:t>Assembling:</a:t>
          </a:r>
          <a:endParaRPr lang="en-US" sz="16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ts val="0"/>
            </a:spcAft>
            <a:buFont typeface="+mj-lt"/>
            <a:buAutoNum type="arabicPeriod"/>
          </a:pPr>
          <a:r>
            <a:rPr lang="en-US" sz="1600" kern="1200">
              <a:solidFill>
                <a:schemeClr val="tx1"/>
              </a:solidFill>
              <a:latin typeface="Times New Roman" panose="02020603050405020304" pitchFamily="18" charset="0"/>
              <a:cs typeface="Times New Roman" panose="02020603050405020304" pitchFamily="18" charset="0"/>
            </a:rPr>
            <a:t>Arrange the cut pieces according to the design and begin stitching them together.</a:t>
          </a:r>
        </a:p>
        <a:p>
          <a:pPr marL="171450" lvl="1" indent="-171450" algn="l" defTabSz="711200">
            <a:lnSpc>
              <a:spcPct val="90000"/>
            </a:lnSpc>
            <a:spcBef>
              <a:spcPct val="0"/>
            </a:spcBef>
            <a:spcAft>
              <a:spcPts val="0"/>
            </a:spcAft>
            <a:buFont typeface="+mj-lt"/>
            <a:buAutoNum type="arabicPeriod"/>
          </a:pPr>
          <a:r>
            <a:rPr lang="en-US" sz="1600" kern="1200" dirty="0">
              <a:solidFill>
                <a:schemeClr val="tx1"/>
              </a:solidFill>
              <a:latin typeface="Times New Roman" panose="02020603050405020304" pitchFamily="18" charset="0"/>
              <a:cs typeface="Times New Roman" panose="02020603050405020304" pitchFamily="18" charset="0"/>
            </a:rPr>
            <a:t>Utilize household sewing machines for efficient and precise assembly.</a:t>
          </a:r>
        </a:p>
      </dsp:txBody>
      <dsp:txXfrm>
        <a:off x="6586414" y="349344"/>
        <a:ext cx="2160038" cy="5439644"/>
      </dsp:txXfrm>
    </dsp:sp>
    <dsp:sp modelId="{8149562D-7F03-43C5-902E-CEA9D9F5F789}">
      <dsp:nvSpPr>
        <dsp:cNvPr id="0" name=""/>
        <dsp:cNvSpPr/>
      </dsp:nvSpPr>
      <dsp:spPr>
        <a:xfrm>
          <a:off x="9007397" y="349344"/>
          <a:ext cx="2899380" cy="5390795"/>
        </a:xfrm>
        <a:prstGeom prst="roundRect">
          <a:avLst>
            <a:gd name="adj" fmla="val 5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STEP 4</a:t>
          </a:r>
        </a:p>
      </dsp:txBody>
      <dsp:txXfrm rot="16200000">
        <a:off x="7087109" y="2269632"/>
        <a:ext cx="4420452" cy="579876"/>
      </dsp:txXfrm>
    </dsp:sp>
    <dsp:sp modelId="{86B74624-9DAA-4584-B3DB-1C3CAB60BEE3}">
      <dsp:nvSpPr>
        <dsp:cNvPr id="0" name=""/>
        <dsp:cNvSpPr/>
      </dsp:nvSpPr>
      <dsp:spPr>
        <a:xfrm rot="5400000">
          <a:off x="8766418" y="3112443"/>
          <a:ext cx="510951" cy="434907"/>
        </a:xfrm>
        <a:prstGeom prst="flowChartExtract">
          <a:avLst/>
        </a:prstGeom>
        <a:solidFill>
          <a:schemeClr val="lt1">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D86632-B231-4DBC-B6F2-35A59DB8C647}" type="datetimeFigureOut">
              <a:rPr lang="en-US" smtClean="0"/>
              <a:t>23/1/2025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274671-8215-4662-A573-AD937231C331}" type="slidenum">
              <a:rPr lang="en-US" smtClean="0"/>
              <a:t>‹#›</a:t>
            </a:fld>
            <a:endParaRPr lang="en-US"/>
          </a:p>
        </p:txBody>
      </p:sp>
    </p:spTree>
    <p:extLst>
      <p:ext uri="{BB962C8B-B14F-4D97-AF65-F5344CB8AC3E}">
        <p14:creationId xmlns:p14="http://schemas.microsoft.com/office/powerpoint/2010/main" val="37852614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6BFD8-0268-40A9-AEF1-4472A01D79A5}" type="datetimeFigureOut">
              <a:rPr lang="vi-VN" smtClean="0"/>
              <a:t>23/01/2025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620FC-9CD1-45D5-A50C-F509F3B6C5C1}" type="slidenum">
              <a:rPr lang="vi-VN" smtClean="0"/>
              <a:t>‹#›</a:t>
            </a:fld>
            <a:endParaRPr lang="vi-VN"/>
          </a:p>
        </p:txBody>
      </p:sp>
    </p:spTree>
    <p:extLst>
      <p:ext uri="{BB962C8B-B14F-4D97-AF65-F5344CB8AC3E}">
        <p14:creationId xmlns:p14="http://schemas.microsoft.com/office/powerpoint/2010/main" val="9238621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0CF692-FCD2-4DC9-9FC2-E5B278F19314}" type="datetime1">
              <a:rPr lang="en-US" smtClean="0"/>
              <a:t>23/1/2025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8619B-96DE-4397-A601-BFB7EFBC9E4A}"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37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C490ADD1-D92A-49A9-B097-5A94738D8733}" type="datetime1">
              <a:rPr lang="en-US" smtClean="0"/>
              <a:t>23/1/2025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48619B-96DE-4397-A601-BFB7EFBC9E4A}" type="slidenum">
              <a:rPr lang="en-US" smtClean="0"/>
              <a:pPr/>
              <a:t>‹#›</a:t>
            </a:fld>
            <a:endParaRPr lang="en-US" dirty="0"/>
          </a:p>
        </p:txBody>
      </p:sp>
    </p:spTree>
    <p:extLst>
      <p:ext uri="{BB962C8B-B14F-4D97-AF65-F5344CB8AC3E}">
        <p14:creationId xmlns:p14="http://schemas.microsoft.com/office/powerpoint/2010/main" val="223098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3F406-6352-47E7-8CB4-739F8F817E6D}" type="datetime1">
              <a:rPr lang="en-US" smtClean="0"/>
              <a:t>23/1/2025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8619B-96DE-4397-A601-BFB7EFBC9E4A}" type="slidenum">
              <a:rPr lang="en-US" smtClean="0"/>
              <a:pPr/>
              <a:t>‹#›</a:t>
            </a:fld>
            <a:endParaRPr lang="en-US" dirty="0"/>
          </a:p>
        </p:txBody>
      </p:sp>
    </p:spTree>
    <p:extLst>
      <p:ext uri="{BB962C8B-B14F-4D97-AF65-F5344CB8AC3E}">
        <p14:creationId xmlns:p14="http://schemas.microsoft.com/office/powerpoint/2010/main" val="3036949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0B802-3BEF-4601-91B9-AE9D7778F1BA}" type="datetime1">
              <a:rPr lang="en-US" smtClean="0"/>
              <a:t>23/1/2025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8619B-96DE-4397-A601-BFB7EFBC9E4A}"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64730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416F1F-D728-41F0-9147-6E4A10024DC7}" type="datetime1">
              <a:rPr lang="en-US" smtClean="0"/>
              <a:t>23/1/2025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8619B-96DE-4397-A601-BFB7EFBC9E4A}" type="slidenum">
              <a:rPr lang="en-US" smtClean="0"/>
              <a:pPr/>
              <a:t>‹#›</a:t>
            </a:fld>
            <a:endParaRPr lang="en-US" dirty="0"/>
          </a:p>
        </p:txBody>
      </p:sp>
    </p:spTree>
    <p:extLst>
      <p:ext uri="{BB962C8B-B14F-4D97-AF65-F5344CB8AC3E}">
        <p14:creationId xmlns:p14="http://schemas.microsoft.com/office/powerpoint/2010/main" val="1417483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24674-4C43-4639-8CC5-DCEABFE3A1CA}" type="datetime1">
              <a:rPr lang="en-US" smtClean="0"/>
              <a:t>23/1/2025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8619B-96DE-4397-A601-BFB7EFBC9E4A}"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61538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61E6DA-91DC-4E56-8205-E3DD88D35C28}" type="datetime1">
              <a:rPr lang="en-US" smtClean="0"/>
              <a:t>23/1/2025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8619B-96DE-4397-A601-BFB7EFBC9E4A}" type="slidenum">
              <a:rPr lang="en-US" smtClean="0"/>
              <a:pPr/>
              <a:t>‹#›</a:t>
            </a:fld>
            <a:endParaRPr lang="en-US" dirty="0"/>
          </a:p>
        </p:txBody>
      </p:sp>
    </p:spTree>
    <p:extLst>
      <p:ext uri="{BB962C8B-B14F-4D97-AF65-F5344CB8AC3E}">
        <p14:creationId xmlns:p14="http://schemas.microsoft.com/office/powerpoint/2010/main" val="1231683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D2A1C2-0216-4A89-B65F-484FDD975E82}" type="datetime1">
              <a:rPr lang="en-US" smtClean="0"/>
              <a:t>23/1/2025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8619B-96DE-4397-A601-BFB7EFBC9E4A}" type="slidenum">
              <a:rPr lang="en-US" smtClean="0"/>
              <a:pPr/>
              <a:t>‹#›</a:t>
            </a:fld>
            <a:endParaRPr lang="en-US" dirty="0"/>
          </a:p>
        </p:txBody>
      </p:sp>
    </p:spTree>
    <p:extLst>
      <p:ext uri="{BB962C8B-B14F-4D97-AF65-F5344CB8AC3E}">
        <p14:creationId xmlns:p14="http://schemas.microsoft.com/office/powerpoint/2010/main" val="724201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2D7CFC-E6DD-4F48-B72C-0DB42AA85060}" type="datetime1">
              <a:rPr lang="en-US" smtClean="0"/>
              <a:t>23/1/2025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8619B-96DE-4397-A601-BFB7EFBC9E4A}" type="slidenum">
              <a:rPr lang="en-US" smtClean="0"/>
              <a:pPr/>
              <a:t>‹#›</a:t>
            </a:fld>
            <a:endParaRPr lang="en-US" dirty="0"/>
          </a:p>
        </p:txBody>
      </p:sp>
    </p:spTree>
    <p:extLst>
      <p:ext uri="{BB962C8B-B14F-4D97-AF65-F5344CB8AC3E}">
        <p14:creationId xmlns:p14="http://schemas.microsoft.com/office/powerpoint/2010/main" val="419837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5F600F-F6A3-4B0D-9A02-C2AEB97F295E}" type="datetime1">
              <a:rPr lang="en-US" smtClean="0"/>
              <a:t>23/1/2025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8619B-96DE-4397-A601-BFB7EFBC9E4A}" type="slidenum">
              <a:rPr lang="en-US" smtClean="0"/>
              <a:pPr/>
              <a:t>‹#›</a:t>
            </a:fld>
            <a:endParaRPr lang="en-US" dirty="0"/>
          </a:p>
        </p:txBody>
      </p:sp>
    </p:spTree>
    <p:extLst>
      <p:ext uri="{BB962C8B-B14F-4D97-AF65-F5344CB8AC3E}">
        <p14:creationId xmlns:p14="http://schemas.microsoft.com/office/powerpoint/2010/main" val="2739936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321C75-A135-4F03-A11F-5BDA5FA71029}" type="datetime1">
              <a:rPr lang="en-US" smtClean="0"/>
              <a:t>23/1/2025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8619B-96DE-4397-A601-BFB7EFBC9E4A}" type="slidenum">
              <a:rPr lang="en-US" smtClean="0"/>
              <a:pPr/>
              <a:t>‹#›</a:t>
            </a:fld>
            <a:endParaRPr lang="en-US" dirty="0"/>
          </a:p>
        </p:txBody>
      </p:sp>
    </p:spTree>
    <p:extLst>
      <p:ext uri="{BB962C8B-B14F-4D97-AF65-F5344CB8AC3E}">
        <p14:creationId xmlns:p14="http://schemas.microsoft.com/office/powerpoint/2010/main" val="375697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BA421D-7D00-44B5-805F-0554BD051D7A}" type="datetime1">
              <a:rPr lang="en-US" smtClean="0"/>
              <a:t>23/1/2025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48619B-96DE-4397-A601-BFB7EFBC9E4A}" type="slidenum">
              <a:rPr lang="en-US" smtClean="0"/>
              <a:pPr/>
              <a:t>‹#›</a:t>
            </a:fld>
            <a:endParaRPr lang="en-US" dirty="0"/>
          </a:p>
        </p:txBody>
      </p:sp>
    </p:spTree>
    <p:extLst>
      <p:ext uri="{BB962C8B-B14F-4D97-AF65-F5344CB8AC3E}">
        <p14:creationId xmlns:p14="http://schemas.microsoft.com/office/powerpoint/2010/main" val="403852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5A0BC0-90C4-4199-B982-C9065D8DC44D}" type="datetime1">
              <a:rPr lang="en-US" smtClean="0"/>
              <a:t>23/1/2025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48619B-96DE-4397-A601-BFB7EFBC9E4A}" type="slidenum">
              <a:rPr lang="en-US" smtClean="0"/>
              <a:pPr/>
              <a:t>‹#›</a:t>
            </a:fld>
            <a:endParaRPr lang="en-US" dirty="0"/>
          </a:p>
        </p:txBody>
      </p:sp>
    </p:spTree>
    <p:extLst>
      <p:ext uri="{BB962C8B-B14F-4D97-AF65-F5344CB8AC3E}">
        <p14:creationId xmlns:p14="http://schemas.microsoft.com/office/powerpoint/2010/main" val="370903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E7C7F6-1325-48AC-9108-5D2BCD08D7A0}" type="datetime1">
              <a:rPr lang="en-US" smtClean="0"/>
              <a:t>23/1/2025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48619B-96DE-4397-A601-BFB7EFBC9E4A}" type="slidenum">
              <a:rPr lang="en-US" smtClean="0"/>
              <a:pPr/>
              <a:t>‹#›</a:t>
            </a:fld>
            <a:endParaRPr lang="en-US" dirty="0"/>
          </a:p>
        </p:txBody>
      </p:sp>
    </p:spTree>
    <p:extLst>
      <p:ext uri="{BB962C8B-B14F-4D97-AF65-F5344CB8AC3E}">
        <p14:creationId xmlns:p14="http://schemas.microsoft.com/office/powerpoint/2010/main" val="400260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68CBE-D8A4-4BBF-8B2F-31B08FB26C1C}" type="datetime1">
              <a:rPr lang="en-US" smtClean="0"/>
              <a:t>23/1/2025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8619B-96DE-4397-A601-BFB7EFBC9E4A}" type="slidenum">
              <a:rPr lang="en-US" smtClean="0"/>
              <a:pPr/>
              <a:t>‹#›</a:t>
            </a:fld>
            <a:endParaRPr lang="en-US" dirty="0"/>
          </a:p>
        </p:txBody>
      </p:sp>
    </p:spTree>
    <p:extLst>
      <p:ext uri="{BB962C8B-B14F-4D97-AF65-F5344CB8AC3E}">
        <p14:creationId xmlns:p14="http://schemas.microsoft.com/office/powerpoint/2010/main" val="29152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178F7-807E-4931-B81F-020A28C08CCB}" type="datetime1">
              <a:rPr lang="en-US" smtClean="0"/>
              <a:t>23/1/2025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48619B-96DE-4397-A601-BFB7EFBC9E4A}" type="slidenum">
              <a:rPr lang="en-US" smtClean="0"/>
              <a:pPr/>
              <a:t>‹#›</a:t>
            </a:fld>
            <a:endParaRPr lang="en-US" dirty="0"/>
          </a:p>
        </p:txBody>
      </p:sp>
    </p:spTree>
    <p:extLst>
      <p:ext uri="{BB962C8B-B14F-4D97-AF65-F5344CB8AC3E}">
        <p14:creationId xmlns:p14="http://schemas.microsoft.com/office/powerpoint/2010/main" val="179435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E22C58-49B4-4010-9FCF-2A54B3B56BFE}" type="datetime1">
              <a:rPr lang="en-US" smtClean="0"/>
              <a:t>23/1/2025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48619B-96DE-4397-A601-BFB7EFBC9E4A}" type="slidenum">
              <a:rPr lang="en-US" smtClean="0"/>
              <a:pPr/>
              <a:t>‹#›</a:t>
            </a:fld>
            <a:endParaRPr lang="en-US" dirty="0"/>
          </a:p>
        </p:txBody>
      </p:sp>
    </p:spTree>
    <p:extLst>
      <p:ext uri="{BB962C8B-B14F-4D97-AF65-F5344CB8AC3E}">
        <p14:creationId xmlns:p14="http://schemas.microsoft.com/office/powerpoint/2010/main" val="207134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EF9BBE4-A462-4B73-89DD-BBDDBE5294C3}" type="datetime1">
              <a:rPr lang="en-US" smtClean="0"/>
              <a:t>23/1/2025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648619B-96DE-4397-A601-BFB7EFBC9E4A}" type="slidenum">
              <a:rPr lang="en-US" smtClean="0"/>
              <a:pPr/>
              <a:t>‹#›</a:t>
            </a:fld>
            <a:endParaRPr lang="en-US" dirty="0"/>
          </a:p>
        </p:txBody>
      </p:sp>
    </p:spTree>
    <p:extLst>
      <p:ext uri="{BB962C8B-B14F-4D97-AF65-F5344CB8AC3E}">
        <p14:creationId xmlns:p14="http://schemas.microsoft.com/office/powerpoint/2010/main" val="2923083159"/>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5">
            <a:extLst>
              <a:ext uri="{FF2B5EF4-FFF2-40B4-BE49-F238E27FC236}">
                <a16:creationId xmlns:a16="http://schemas.microsoft.com/office/drawing/2014/main" id="{B97B2E53-70FE-4F40-9B6A-6E8B044F1858}"/>
              </a:ext>
            </a:extLst>
          </p:cNvPr>
          <p:cNvSpPr/>
          <p:nvPr/>
        </p:nvSpPr>
        <p:spPr>
          <a:xfrm>
            <a:off x="2478086" y="264673"/>
            <a:ext cx="8951913" cy="1817688"/>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FFFF00"/>
                </a:solidFill>
                <a:latin typeface="Times New Roman" panose="02020603050405020304" pitchFamily="18" charset="0"/>
                <a:cs typeface="Times New Roman" panose="02020603050405020304" pitchFamily="18" charset="0"/>
              </a:rPr>
              <a:t>TAN TRAO UNIVERSITY</a:t>
            </a:r>
          </a:p>
          <a:p>
            <a:pPr algn="ctr">
              <a:defRPr/>
            </a:pPr>
            <a:r>
              <a:rPr lang="en-US" sz="2200" b="1" dirty="0">
                <a:solidFill>
                  <a:srgbClr val="FFFF00"/>
                </a:solidFill>
                <a:latin typeface="Times New Roman" panose="02020603050405020304" pitchFamily="18" charset="0"/>
                <a:cs typeface="Times New Roman" panose="02020603050405020304" pitchFamily="18" charset="0"/>
              </a:rPr>
              <a:t>FACULTY OF ECONOMICS AND BUSINESS ADMINISTRATION</a:t>
            </a:r>
          </a:p>
          <a:p>
            <a:pPr algn="ctr">
              <a:defRPr/>
            </a:pPr>
            <a:r>
              <a:rPr lang="en-US" sz="2200" b="1" dirty="0">
                <a:solidFill>
                  <a:srgbClr val="FFFF0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8A199136-3EAB-4AA5-ABA4-43B4460DF7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2" y="97986"/>
            <a:ext cx="24828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28956" y="2305615"/>
            <a:ext cx="10093467" cy="2246769"/>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	LIVING LAB PROJECT: </a:t>
            </a:r>
          </a:p>
          <a:p>
            <a:pPr algn="ctr"/>
            <a:r>
              <a:rPr lang="en-US" sz="2800" b="1" dirty="0">
                <a:solidFill>
                  <a:srgbClr val="FF0000"/>
                </a:solidFill>
                <a:latin typeface="Times New Roman" panose="02020603050405020304" pitchFamily="18" charset="0"/>
                <a:cs typeface="Times New Roman" panose="02020603050405020304" pitchFamily="18" charset="0"/>
              </a:rPr>
              <a:t>ECOCHICK BAGS – HANDMADE BAG BUSINESS FROM RECYCLABLE WASTE </a:t>
            </a:r>
          </a:p>
          <a:p>
            <a:r>
              <a:rPr lang="en-US" sz="2800" dirty="0">
                <a:solidFill>
                  <a:schemeClr val="bg1"/>
                </a:solidFill>
                <a:latin typeface="Times New Roman" panose="02020603050405020304" pitchFamily="18" charset="0"/>
                <a:cs typeface="Times New Roman" panose="02020603050405020304" pitchFamily="18" charset="0"/>
              </a:rPr>
              <a:t>Course: Macro-economics</a:t>
            </a:r>
          </a:p>
          <a:p>
            <a:r>
              <a:rPr lang="en-US" sz="2800" dirty="0">
                <a:solidFill>
                  <a:schemeClr val="bg1"/>
                </a:solidFill>
                <a:latin typeface="Times New Roman" panose="02020603050405020304" pitchFamily="18" charset="0"/>
                <a:cs typeface="Times New Roman" panose="02020603050405020304" pitchFamily="18" charset="0"/>
              </a:rPr>
              <a:t>Lecturer: Hoang Anh Dao</a:t>
            </a:r>
          </a:p>
        </p:txBody>
      </p:sp>
      <p:sp>
        <p:nvSpPr>
          <p:cNvPr id="2" name="TextBox 1">
            <a:extLst>
              <a:ext uri="{FF2B5EF4-FFF2-40B4-BE49-F238E27FC236}">
                <a16:creationId xmlns:a16="http://schemas.microsoft.com/office/drawing/2014/main" id="{E64C6A7F-0861-40B2-9C6D-4F5EC138A214}"/>
              </a:ext>
            </a:extLst>
          </p:cNvPr>
          <p:cNvSpPr txBox="1"/>
          <p:nvPr/>
        </p:nvSpPr>
        <p:spPr>
          <a:xfrm>
            <a:off x="6096000" y="4552384"/>
            <a:ext cx="1289392" cy="400110"/>
          </a:xfrm>
          <a:prstGeom prst="rect">
            <a:avLst/>
          </a:prstGeom>
          <a:noFill/>
        </p:spPr>
        <p:txBody>
          <a:bodyPr wrap="non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GROUP 2</a:t>
            </a:r>
          </a:p>
        </p:txBody>
      </p:sp>
      <p:graphicFrame>
        <p:nvGraphicFramePr>
          <p:cNvPr id="3" name="Table 2">
            <a:extLst>
              <a:ext uri="{FF2B5EF4-FFF2-40B4-BE49-F238E27FC236}">
                <a16:creationId xmlns:a16="http://schemas.microsoft.com/office/drawing/2014/main" id="{B93715E0-BD9F-49FC-8470-1A87152370E3}"/>
              </a:ext>
            </a:extLst>
          </p:cNvPr>
          <p:cNvGraphicFramePr>
            <a:graphicFrameLocks noGrp="1"/>
          </p:cNvGraphicFramePr>
          <p:nvPr>
            <p:extLst>
              <p:ext uri="{D42A27DB-BD31-4B8C-83A1-F6EECF244321}">
                <p14:modId xmlns:p14="http://schemas.microsoft.com/office/powerpoint/2010/main" val="1435391425"/>
              </p:ext>
            </p:extLst>
          </p:nvPr>
        </p:nvGraphicFramePr>
        <p:xfrm>
          <a:off x="7647001" y="4552384"/>
          <a:ext cx="3782998" cy="1986915"/>
        </p:xfrm>
        <a:graphic>
          <a:graphicData uri="http://schemas.openxmlformats.org/drawingml/2006/table">
            <a:tbl>
              <a:tblPr>
                <a:tableStyleId>{5C22544A-7EE6-4342-B048-85BDC9FD1C3A}</a:tableStyleId>
              </a:tblPr>
              <a:tblGrid>
                <a:gridCol w="3782998">
                  <a:extLst>
                    <a:ext uri="{9D8B030D-6E8A-4147-A177-3AD203B41FA5}">
                      <a16:colId xmlns:a16="http://schemas.microsoft.com/office/drawing/2014/main" val="3662319318"/>
                    </a:ext>
                  </a:extLst>
                </a:gridCol>
              </a:tblGrid>
              <a:tr h="238125">
                <a:tc>
                  <a:txBody>
                    <a:bodyPr/>
                    <a:lstStyle/>
                    <a:p>
                      <a:pPr algn="l" fontAlgn="ctr"/>
                      <a:r>
                        <a:rPr lang="en-US" sz="1800" b="1" u="none" strike="noStrike" dirty="0" err="1">
                          <a:effectLst/>
                          <a:latin typeface="Times New Roman" panose="02020603050405020304" pitchFamily="18" charset="0"/>
                          <a:cs typeface="Times New Roman" panose="02020603050405020304" pitchFamily="18" charset="0"/>
                        </a:rPr>
                        <a:t>Trần</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Thị</a:t>
                      </a:r>
                      <a:r>
                        <a:rPr lang="en-US" sz="1800" b="1" u="none" strike="noStrike" dirty="0">
                          <a:effectLst/>
                          <a:latin typeface="Times New Roman" panose="02020603050405020304" pitchFamily="18" charset="0"/>
                          <a:cs typeface="Times New Roman" panose="02020603050405020304" pitchFamily="18" charset="0"/>
                        </a:rPr>
                        <a:t> Kim </a:t>
                      </a:r>
                      <a:r>
                        <a:rPr lang="en-US" sz="1800" b="1" u="none" strike="noStrike" dirty="0" err="1">
                          <a:effectLst/>
                          <a:latin typeface="Times New Roman" panose="02020603050405020304" pitchFamily="18" charset="0"/>
                          <a:cs typeface="Times New Roman" panose="02020603050405020304" pitchFamily="18" charset="0"/>
                        </a:rPr>
                        <a:t>Ngân</a:t>
                      </a:r>
                      <a:r>
                        <a:rPr lang="en-US" sz="1800" b="1" u="none" strike="noStrike" dirty="0">
                          <a:effectLst/>
                          <a:latin typeface="Times New Roman" panose="02020603050405020304" pitchFamily="18" charset="0"/>
                          <a:cs typeface="Times New Roman" panose="02020603050405020304" pitchFamily="18" charset="0"/>
                        </a:rPr>
                        <a:t> (Presenter)</a:t>
                      </a:r>
                      <a:endParaRPr lang="en-US" sz="18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71345539"/>
                  </a:ext>
                </a:extLst>
              </a:tr>
              <a:tr h="238125">
                <a:tc>
                  <a:txBody>
                    <a:bodyPr/>
                    <a:lstStyle/>
                    <a:p>
                      <a:pPr algn="l" fontAlgn="ctr"/>
                      <a:r>
                        <a:rPr lang="en-US" sz="1800" b="1" u="none" strike="noStrike">
                          <a:effectLst/>
                          <a:latin typeface="Times New Roman" panose="02020603050405020304" pitchFamily="18" charset="0"/>
                          <a:cs typeface="Times New Roman" panose="02020603050405020304" pitchFamily="18" charset="0"/>
                        </a:rPr>
                        <a:t>Hoàng Yến Ngọc</a:t>
                      </a:r>
                      <a:endParaRPr lang="en-US" sz="1800" b="1" i="0" u="none" strike="noStrike">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29374719"/>
                  </a:ext>
                </a:extLst>
              </a:tr>
              <a:tr h="238125">
                <a:tc>
                  <a:txBody>
                    <a:bodyPr/>
                    <a:lstStyle/>
                    <a:p>
                      <a:pPr algn="l" fontAlgn="ctr"/>
                      <a:r>
                        <a:rPr lang="en-US" sz="1800" b="1" u="none" strike="noStrike">
                          <a:effectLst/>
                          <a:latin typeface="Times New Roman" panose="02020603050405020304" pitchFamily="18" charset="0"/>
                          <a:cs typeface="Times New Roman" panose="02020603050405020304" pitchFamily="18" charset="0"/>
                        </a:rPr>
                        <a:t>Phạm Thị Hồng Nhung</a:t>
                      </a:r>
                      <a:endParaRPr lang="en-US" sz="1800" b="1" i="0" u="none" strike="noStrike">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97032930"/>
                  </a:ext>
                </a:extLst>
              </a:tr>
              <a:tr h="238125">
                <a:tc>
                  <a:txBody>
                    <a:bodyPr/>
                    <a:lstStyle/>
                    <a:p>
                      <a:pPr algn="l" fontAlgn="ctr"/>
                      <a:r>
                        <a:rPr lang="en-US" sz="1800" b="1" u="none" strike="noStrike">
                          <a:effectLst/>
                          <a:latin typeface="Times New Roman" panose="02020603050405020304" pitchFamily="18" charset="0"/>
                          <a:cs typeface="Times New Roman" panose="02020603050405020304" pitchFamily="18" charset="0"/>
                        </a:rPr>
                        <a:t>Lê Thị Thu Thảo</a:t>
                      </a:r>
                      <a:endParaRPr lang="en-US" sz="1800" b="1" i="0" u="none" strike="noStrike">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1783244"/>
                  </a:ext>
                </a:extLst>
              </a:tr>
              <a:tr h="238125">
                <a:tc>
                  <a:txBody>
                    <a:bodyPr/>
                    <a:lstStyle/>
                    <a:p>
                      <a:pPr algn="l" fontAlgn="ctr"/>
                      <a:r>
                        <a:rPr lang="en-US" sz="1800" b="1" u="none" strike="noStrike">
                          <a:effectLst/>
                          <a:latin typeface="Times New Roman" panose="02020603050405020304" pitchFamily="18" charset="0"/>
                          <a:cs typeface="Times New Roman" panose="02020603050405020304" pitchFamily="18" charset="0"/>
                        </a:rPr>
                        <a:t>Nguyễn Thanh Thảo</a:t>
                      </a:r>
                      <a:endParaRPr lang="en-US" sz="1800" b="1" i="0" u="none" strike="noStrike">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72487473"/>
                  </a:ext>
                </a:extLst>
              </a:tr>
              <a:tr h="238125">
                <a:tc>
                  <a:txBody>
                    <a:bodyPr/>
                    <a:lstStyle/>
                    <a:p>
                      <a:pPr algn="l" fontAlgn="ctr"/>
                      <a:r>
                        <a:rPr lang="en-US" sz="1800" b="1" u="none" strike="noStrike" dirty="0" err="1">
                          <a:effectLst/>
                          <a:latin typeface="Times New Roman" panose="02020603050405020304" pitchFamily="18" charset="0"/>
                          <a:cs typeface="Times New Roman" panose="02020603050405020304" pitchFamily="18" charset="0"/>
                        </a:rPr>
                        <a:t>Bùi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Thị</a:t>
                      </a:r>
                      <a:r>
                        <a:rPr lang="en-US" sz="1800" b="1" u="none" strike="noStrike" dirty="0">
                          <a:effectLst/>
                          <a:latin typeface="Times New Roman" panose="02020603050405020304" pitchFamily="18" charset="0"/>
                          <a:cs typeface="Times New Roman" panose="02020603050405020304" pitchFamily="18" charset="0"/>
                        </a:rPr>
                        <a:t> Thu (Leader)</a:t>
                      </a:r>
                      <a:endParaRPr lang="en-US" sz="18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91056196"/>
                  </a:ext>
                </a:extLst>
              </a:tr>
              <a:tr h="238125">
                <a:tc>
                  <a:txBody>
                    <a:bodyPr/>
                    <a:lstStyle/>
                    <a:p>
                      <a:pPr algn="l" fontAlgn="ctr"/>
                      <a:r>
                        <a:rPr lang="vi-VN" sz="1800" b="1" u="none" strike="noStrike" dirty="0">
                          <a:effectLst/>
                          <a:latin typeface="Times New Roman" panose="02020603050405020304" pitchFamily="18" charset="0"/>
                          <a:cs typeface="Times New Roman" panose="02020603050405020304" pitchFamily="18" charset="0"/>
                        </a:rPr>
                        <a:t>Dương Bích Thủy</a:t>
                      </a:r>
                      <a:endParaRPr lang="vi-VN" sz="18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73133135"/>
                  </a:ext>
                </a:extLst>
              </a:tr>
            </a:tbl>
          </a:graphicData>
        </a:graphic>
      </p:graphicFrame>
    </p:spTree>
    <p:extLst>
      <p:ext uri="{BB962C8B-B14F-4D97-AF65-F5344CB8AC3E}">
        <p14:creationId xmlns:p14="http://schemas.microsoft.com/office/powerpoint/2010/main" val="2717564320"/>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F2B021-16DA-41B9-AE18-C527AB921D7A}"/>
              </a:ext>
            </a:extLst>
          </p:cNvPr>
          <p:cNvSpPr/>
          <p:nvPr/>
        </p:nvSpPr>
        <p:spPr>
          <a:xfrm>
            <a:off x="804545" y="131903"/>
            <a:ext cx="3735318" cy="523220"/>
          </a:xfrm>
          <a:prstGeom prst="rect">
            <a:avLst/>
          </a:prstGeom>
        </p:spPr>
        <p:txBody>
          <a:bodyPr wrap="none">
            <a:spAutoFit/>
          </a:bodyPr>
          <a:lstStyle/>
          <a:p>
            <a:r>
              <a:rPr lang="en-US" sz="2800" b="1" i="1" dirty="0">
                <a:solidFill>
                  <a:schemeClr val="bg2"/>
                </a:solidFill>
              </a:rPr>
              <a:t>Resource evaluation</a:t>
            </a:r>
            <a:endParaRPr lang="en-US" sz="2800" i="1" dirty="0">
              <a:solidFill>
                <a:schemeClr val="bg2"/>
              </a:solidFill>
            </a:endParaRPr>
          </a:p>
        </p:txBody>
      </p:sp>
      <p:sp>
        <p:nvSpPr>
          <p:cNvPr id="2" name="Rectangle 1">
            <a:extLst>
              <a:ext uri="{FF2B5EF4-FFF2-40B4-BE49-F238E27FC236}">
                <a16:creationId xmlns:a16="http://schemas.microsoft.com/office/drawing/2014/main" id="{5B8B7735-111C-4E7A-8C39-C9BF73C65AF1}"/>
              </a:ext>
            </a:extLst>
          </p:cNvPr>
          <p:cNvSpPr/>
          <p:nvPr/>
        </p:nvSpPr>
        <p:spPr>
          <a:xfrm>
            <a:off x="1134795" y="655123"/>
            <a:ext cx="10471051" cy="5856475"/>
          </a:xfrm>
          <a:prstGeom prst="rect">
            <a:avLst/>
          </a:prstGeom>
        </p:spPr>
        <p:txBody>
          <a:bodyPr wrap="square">
            <a:spAutoFit/>
          </a:bodyPr>
          <a:lstStyle/>
          <a:p>
            <a:pPr algn="just">
              <a:lnSpc>
                <a:spcPct val="150000"/>
              </a:lnSpc>
            </a:pPr>
            <a:r>
              <a:rPr lang="en-US" b="1" dirty="0">
                <a:solidFill>
                  <a:schemeClr val="bg1"/>
                </a:solidFill>
              </a:rPr>
              <a:t>(1) Evaluation of Human Resources</a:t>
            </a:r>
            <a:endParaRPr lang="en-US" dirty="0">
              <a:solidFill>
                <a:schemeClr val="bg1"/>
              </a:solidFill>
            </a:endParaRPr>
          </a:p>
          <a:p>
            <a:pPr algn="just">
              <a:lnSpc>
                <a:spcPct val="150000"/>
              </a:lnSpc>
              <a:buFont typeface="Arial" panose="020B0604020202020204" pitchFamily="34" charset="0"/>
              <a:buChar char="•"/>
            </a:pPr>
            <a:r>
              <a:rPr lang="en-US" b="1" dirty="0">
                <a:solidFill>
                  <a:schemeClr val="bg1"/>
                </a:solidFill>
              </a:rPr>
              <a:t>Current Support and Capabilities:</a:t>
            </a:r>
            <a:endParaRPr lang="en-US" dirty="0">
              <a:solidFill>
                <a:schemeClr val="bg1"/>
              </a:solidFill>
            </a:endParaRPr>
          </a:p>
          <a:p>
            <a:pPr marL="742950" lvl="1" indent="-285750" algn="just">
              <a:lnSpc>
                <a:spcPct val="150000"/>
              </a:lnSpc>
              <a:buFont typeface="Arial" panose="020B0604020202020204" pitchFamily="34" charset="0"/>
              <a:buChar char="•"/>
            </a:pPr>
            <a:r>
              <a:rPr lang="en-US" dirty="0">
                <a:solidFill>
                  <a:schemeClr val="bg1"/>
                </a:solidFill>
              </a:rPr>
              <a:t>The project has not yet received direct advice or support from large enterprises. However, collaboration with sustainable startup organizations, innovation support funds, or government agencies focusing on environmental protection is possible to gain guidance and consultancy.</a:t>
            </a:r>
          </a:p>
          <a:p>
            <a:pPr marL="742950" lvl="1" indent="-285750" algn="just">
              <a:lnSpc>
                <a:spcPct val="150000"/>
              </a:lnSpc>
              <a:buFont typeface="Arial" panose="020B0604020202020204" pitchFamily="34" charset="0"/>
              <a:buChar char="•"/>
            </a:pPr>
            <a:r>
              <a:rPr lang="en-US" dirty="0">
                <a:solidFill>
                  <a:schemeClr val="bg1"/>
                </a:solidFill>
              </a:rPr>
              <a:t>The core team includes members capable of supporting sales and business management.</a:t>
            </a:r>
          </a:p>
          <a:p>
            <a:pPr algn="just">
              <a:lnSpc>
                <a:spcPct val="150000"/>
              </a:lnSpc>
            </a:pPr>
            <a:r>
              <a:rPr lang="en-US" b="1" dirty="0">
                <a:solidFill>
                  <a:schemeClr val="bg1"/>
                </a:solidFill>
              </a:rPr>
              <a:t>(2) Key Partners Supporting the Project:</a:t>
            </a:r>
            <a:endParaRPr lang="en-US" dirty="0">
              <a:solidFill>
                <a:schemeClr val="bg1"/>
              </a:solidFill>
            </a:endParaRPr>
          </a:p>
          <a:p>
            <a:pPr marL="742950" lvl="1" indent="-285750" algn="just">
              <a:lnSpc>
                <a:spcPct val="150000"/>
              </a:lnSpc>
              <a:buFont typeface="Arial" panose="020B0604020202020204" pitchFamily="34" charset="0"/>
              <a:buChar char="•"/>
            </a:pPr>
            <a:r>
              <a:rPr lang="en-US" b="1" dirty="0">
                <a:solidFill>
                  <a:schemeClr val="bg1"/>
                </a:solidFill>
              </a:rPr>
              <a:t>Small-scale tailors:</a:t>
            </a:r>
            <a:r>
              <a:rPr lang="en-US" dirty="0">
                <a:solidFill>
                  <a:schemeClr val="bg1"/>
                </a:solidFill>
              </a:rPr>
              <a:t> Collaborate with them to integrate resources into a wide network through the application platform.</a:t>
            </a:r>
          </a:p>
          <a:p>
            <a:pPr marL="742950" lvl="1" indent="-285750" algn="just">
              <a:lnSpc>
                <a:spcPct val="150000"/>
              </a:lnSpc>
              <a:buFont typeface="Arial" panose="020B0604020202020204" pitchFamily="34" charset="0"/>
              <a:buChar char="•"/>
            </a:pPr>
            <a:r>
              <a:rPr lang="en-US" b="1" dirty="0">
                <a:solidFill>
                  <a:schemeClr val="bg1"/>
                </a:solidFill>
              </a:rPr>
              <a:t>Recycling organizations:</a:t>
            </a:r>
            <a:r>
              <a:rPr lang="en-US" dirty="0">
                <a:solidFill>
                  <a:schemeClr val="bg1"/>
                </a:solidFill>
              </a:rPr>
              <a:t> Partner with fashion waste collection and processing organizations to ensure a steady supply of recycled materials.</a:t>
            </a:r>
          </a:p>
          <a:p>
            <a:pPr marL="742950" lvl="1" indent="-285750" algn="just">
              <a:lnSpc>
                <a:spcPct val="150000"/>
              </a:lnSpc>
              <a:buFont typeface="Arial" panose="020B0604020202020204" pitchFamily="34" charset="0"/>
              <a:buChar char="•"/>
            </a:pPr>
            <a:r>
              <a:rPr lang="en-US" b="1" dirty="0">
                <a:solidFill>
                  <a:schemeClr val="bg1"/>
                </a:solidFill>
              </a:rPr>
              <a:t>Schools and families:</a:t>
            </a:r>
            <a:r>
              <a:rPr lang="en-US" dirty="0">
                <a:solidFill>
                  <a:schemeClr val="bg1"/>
                </a:solidFill>
              </a:rPr>
              <a:t> Provide financial support to help initiate and sustain the project.</a:t>
            </a:r>
          </a:p>
        </p:txBody>
      </p:sp>
    </p:spTree>
    <p:extLst>
      <p:ext uri="{BB962C8B-B14F-4D97-AF65-F5344CB8AC3E}">
        <p14:creationId xmlns:p14="http://schemas.microsoft.com/office/powerpoint/2010/main" val="267603227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F2B021-16DA-41B9-AE18-C527AB921D7A}"/>
              </a:ext>
            </a:extLst>
          </p:cNvPr>
          <p:cNvSpPr/>
          <p:nvPr/>
        </p:nvSpPr>
        <p:spPr>
          <a:xfrm>
            <a:off x="860816" y="525798"/>
            <a:ext cx="3735318" cy="523220"/>
          </a:xfrm>
          <a:prstGeom prst="rect">
            <a:avLst/>
          </a:prstGeom>
        </p:spPr>
        <p:txBody>
          <a:bodyPr wrap="none">
            <a:spAutoFit/>
          </a:bodyPr>
          <a:lstStyle/>
          <a:p>
            <a:r>
              <a:rPr lang="en-US" sz="2800" b="1" i="1" dirty="0">
                <a:solidFill>
                  <a:schemeClr val="bg2"/>
                </a:solidFill>
              </a:rPr>
              <a:t>Resource evaluation</a:t>
            </a:r>
            <a:endParaRPr lang="en-US" sz="2800" i="1" dirty="0">
              <a:solidFill>
                <a:schemeClr val="bg2"/>
              </a:solidFill>
            </a:endParaRPr>
          </a:p>
        </p:txBody>
      </p:sp>
      <p:sp>
        <p:nvSpPr>
          <p:cNvPr id="3" name="Rectangle 2">
            <a:extLst>
              <a:ext uri="{FF2B5EF4-FFF2-40B4-BE49-F238E27FC236}">
                <a16:creationId xmlns:a16="http://schemas.microsoft.com/office/drawing/2014/main" id="{42BC89F8-AC21-49DE-998D-A8CA8673CEBF}"/>
              </a:ext>
            </a:extLst>
          </p:cNvPr>
          <p:cNvSpPr/>
          <p:nvPr/>
        </p:nvSpPr>
        <p:spPr>
          <a:xfrm>
            <a:off x="1041009" y="1049018"/>
            <a:ext cx="10691446" cy="3727111"/>
          </a:xfrm>
          <a:prstGeom prst="rect">
            <a:avLst/>
          </a:prstGeom>
        </p:spPr>
        <p:txBody>
          <a:bodyPr wrap="square">
            <a:spAutoFit/>
          </a:bodyPr>
          <a:lstStyle/>
          <a:p>
            <a:pPr algn="just">
              <a:lnSpc>
                <a:spcPct val="150000"/>
              </a:lnSpc>
            </a:pPr>
            <a:r>
              <a:rPr lang="en-US" sz="2000" b="1" dirty="0">
                <a:solidFill>
                  <a:schemeClr val="bg1"/>
                </a:solidFill>
              </a:rPr>
              <a:t>Capital Mobilization Solutions</a:t>
            </a:r>
            <a:endParaRPr lang="en-US" sz="2000" dirty="0">
              <a:solidFill>
                <a:schemeClr val="bg1"/>
              </a:solidFill>
            </a:endParaRPr>
          </a:p>
          <a:p>
            <a:pPr algn="just">
              <a:lnSpc>
                <a:spcPct val="150000"/>
              </a:lnSpc>
              <a:buFont typeface="Arial" panose="020B0604020202020204" pitchFamily="34" charset="0"/>
              <a:buChar char="•"/>
            </a:pPr>
            <a:r>
              <a:rPr lang="en-US" sz="2000" b="1" dirty="0">
                <a:solidFill>
                  <a:schemeClr val="bg1"/>
                </a:solidFill>
              </a:rPr>
              <a:t>Personal and Family Resources:</a:t>
            </a:r>
            <a:endParaRPr lang="en-US" sz="2000" dirty="0">
              <a:solidFill>
                <a:schemeClr val="bg1"/>
              </a:solidFill>
            </a:endParaRPr>
          </a:p>
          <a:p>
            <a:pPr marL="742950" lvl="1" indent="-285750" algn="just">
              <a:lnSpc>
                <a:spcPct val="150000"/>
              </a:lnSpc>
              <a:buFont typeface="Arial" panose="020B0604020202020204" pitchFamily="34" charset="0"/>
              <a:buChar char="•"/>
            </a:pPr>
            <a:r>
              <a:rPr lang="en-US" sz="2000" dirty="0">
                <a:solidFill>
                  <a:schemeClr val="bg1"/>
                </a:solidFill>
              </a:rPr>
              <a:t>Utilize personal funds, bank loans, and financial contributions from relatives.</a:t>
            </a:r>
          </a:p>
          <a:p>
            <a:pPr algn="just">
              <a:lnSpc>
                <a:spcPct val="150000"/>
              </a:lnSpc>
              <a:buFont typeface="Arial" panose="020B0604020202020204" pitchFamily="34" charset="0"/>
              <a:buChar char="•"/>
            </a:pPr>
            <a:r>
              <a:rPr lang="en-US" sz="2000" b="1" dirty="0">
                <a:solidFill>
                  <a:schemeClr val="bg1"/>
                </a:solidFill>
              </a:rPr>
              <a:t>Startup Support Programs:</a:t>
            </a:r>
            <a:endParaRPr lang="en-US" sz="2000" dirty="0">
              <a:solidFill>
                <a:schemeClr val="bg1"/>
              </a:solidFill>
            </a:endParaRPr>
          </a:p>
          <a:p>
            <a:pPr marL="742950" lvl="1" indent="-285750" algn="just">
              <a:lnSpc>
                <a:spcPct val="150000"/>
              </a:lnSpc>
              <a:buFont typeface="Arial" panose="020B0604020202020204" pitchFamily="34" charset="0"/>
              <a:buChar char="•"/>
            </a:pPr>
            <a:r>
              <a:rPr lang="en-US" sz="2000" dirty="0">
                <a:solidFill>
                  <a:schemeClr val="bg1"/>
                </a:solidFill>
              </a:rPr>
              <a:t>Seek incubator programs or startup support funds to secure additional capital.</a:t>
            </a:r>
          </a:p>
          <a:p>
            <a:pPr algn="just">
              <a:lnSpc>
                <a:spcPct val="150000"/>
              </a:lnSpc>
              <a:buFont typeface="Arial" panose="020B0604020202020204" pitchFamily="34" charset="0"/>
              <a:buChar char="•"/>
            </a:pPr>
            <a:r>
              <a:rPr lang="en-US" sz="2000" b="1" dirty="0">
                <a:solidFill>
                  <a:schemeClr val="bg1"/>
                </a:solidFill>
              </a:rPr>
              <a:t>Competitions and Sponsorships:</a:t>
            </a:r>
            <a:endParaRPr lang="en-US" sz="2000" dirty="0">
              <a:solidFill>
                <a:schemeClr val="bg1"/>
              </a:solidFill>
            </a:endParaRPr>
          </a:p>
          <a:p>
            <a:pPr marL="742950" lvl="1" indent="-285750" algn="just">
              <a:lnSpc>
                <a:spcPct val="150000"/>
              </a:lnSpc>
              <a:buFont typeface="Arial" panose="020B0604020202020204" pitchFamily="34" charset="0"/>
              <a:buChar char="•"/>
            </a:pPr>
            <a:r>
              <a:rPr lang="en-US" sz="2000" dirty="0">
                <a:solidFill>
                  <a:schemeClr val="bg1"/>
                </a:solidFill>
              </a:rPr>
              <a:t>Participate in startup programs and competitions to attract sponsors while promoting products to a broader market.</a:t>
            </a:r>
          </a:p>
        </p:txBody>
      </p:sp>
      <p:pic>
        <p:nvPicPr>
          <p:cNvPr id="5" name="Picture 4">
            <a:extLst>
              <a:ext uri="{FF2B5EF4-FFF2-40B4-BE49-F238E27FC236}">
                <a16:creationId xmlns:a16="http://schemas.microsoft.com/office/drawing/2014/main" id="{B4CB68CC-95E9-4CE0-86D7-F6EED3EEF62A}"/>
              </a:ext>
            </a:extLst>
          </p:cNvPr>
          <p:cNvPicPr>
            <a:picLocks noChangeAspect="1"/>
          </p:cNvPicPr>
          <p:nvPr/>
        </p:nvPicPr>
        <p:blipFill>
          <a:blip r:embed="rId2"/>
          <a:stretch>
            <a:fillRect/>
          </a:stretch>
        </p:blipFill>
        <p:spPr>
          <a:xfrm>
            <a:off x="7734637" y="4164037"/>
            <a:ext cx="4457363" cy="2693963"/>
          </a:xfrm>
          <a:prstGeom prst="rect">
            <a:avLst/>
          </a:prstGeom>
          <a:ln>
            <a:noFill/>
          </a:ln>
          <a:effectLst>
            <a:softEdge rad="112500"/>
          </a:effectLst>
        </p:spPr>
      </p:pic>
    </p:spTree>
    <p:extLst>
      <p:ext uri="{BB962C8B-B14F-4D97-AF65-F5344CB8AC3E}">
        <p14:creationId xmlns:p14="http://schemas.microsoft.com/office/powerpoint/2010/main" val="332563186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B68CC-95E9-4CE0-86D7-F6EED3EEF62A}"/>
              </a:ext>
            </a:extLst>
          </p:cNvPr>
          <p:cNvPicPr>
            <a:picLocks noChangeAspect="1"/>
          </p:cNvPicPr>
          <p:nvPr/>
        </p:nvPicPr>
        <p:blipFill>
          <a:blip r:embed="rId2"/>
          <a:stretch>
            <a:fillRect/>
          </a:stretch>
        </p:blipFill>
        <p:spPr>
          <a:xfrm>
            <a:off x="6175716" y="64908"/>
            <a:ext cx="6096001" cy="2933437"/>
          </a:xfrm>
          <a:prstGeom prst="rect">
            <a:avLst/>
          </a:prstGeom>
          <a:ln>
            <a:noFill/>
          </a:ln>
          <a:effectLst>
            <a:softEdge rad="112500"/>
          </a:effectLst>
        </p:spPr>
      </p:pic>
      <p:sp>
        <p:nvSpPr>
          <p:cNvPr id="4" name="Rectangle 3">
            <a:extLst>
              <a:ext uri="{FF2B5EF4-FFF2-40B4-BE49-F238E27FC236}">
                <a16:creationId xmlns:a16="http://schemas.microsoft.com/office/drawing/2014/main" id="{1A355164-2DB3-40D0-87F5-72C0216C99B8}"/>
              </a:ext>
            </a:extLst>
          </p:cNvPr>
          <p:cNvSpPr/>
          <p:nvPr/>
        </p:nvSpPr>
        <p:spPr>
          <a:xfrm>
            <a:off x="556773" y="4642008"/>
            <a:ext cx="4982454" cy="461665"/>
          </a:xfrm>
          <a:prstGeom prst="rect">
            <a:avLst/>
          </a:prstGeom>
        </p:spPr>
        <p:txBody>
          <a:bodyPr wrap="none">
            <a:spAutoFit/>
          </a:bodyPr>
          <a:lstStyle/>
          <a:p>
            <a:r>
              <a:rPr lang="en-US" sz="2400" b="1" dirty="0">
                <a:solidFill>
                  <a:schemeClr val="bg2"/>
                </a:solidFill>
              </a:rPr>
              <a:t>V. COMMUNICATION CHANNELS</a:t>
            </a:r>
          </a:p>
        </p:txBody>
      </p:sp>
      <p:sp>
        <p:nvSpPr>
          <p:cNvPr id="7" name="Rectangle 6">
            <a:extLst>
              <a:ext uri="{FF2B5EF4-FFF2-40B4-BE49-F238E27FC236}">
                <a16:creationId xmlns:a16="http://schemas.microsoft.com/office/drawing/2014/main" id="{E4E6604F-8D1C-43AD-A4C5-A3F988594E73}"/>
              </a:ext>
            </a:extLst>
          </p:cNvPr>
          <p:cNvSpPr/>
          <p:nvPr/>
        </p:nvSpPr>
        <p:spPr>
          <a:xfrm>
            <a:off x="0" y="175571"/>
            <a:ext cx="6096000" cy="3693319"/>
          </a:xfrm>
          <a:prstGeom prst="rect">
            <a:avLst/>
          </a:prstGeom>
          <a:solidFill>
            <a:schemeClr val="accent5">
              <a:lumMod val="60000"/>
              <a:lumOff val="40000"/>
            </a:schemeClr>
          </a:solidFill>
        </p:spPr>
        <p:txBody>
          <a:bodyPr>
            <a:spAutoFit/>
          </a:bodyPr>
          <a:lstStyle/>
          <a:p>
            <a:r>
              <a:rPr lang="en-US" b="1" dirty="0">
                <a:solidFill>
                  <a:schemeClr val="bg1"/>
                </a:solidFill>
              </a:rPr>
              <a:t>1. Develop an Overall Communication Plan</a:t>
            </a:r>
          </a:p>
          <a:p>
            <a:pPr>
              <a:buFont typeface="Arial" panose="020B0604020202020204" pitchFamily="34" charset="0"/>
              <a:buChar char="•"/>
            </a:pPr>
            <a:r>
              <a:rPr lang="en-US" b="1" dirty="0">
                <a:solidFill>
                  <a:schemeClr val="bg1"/>
                </a:solidFill>
              </a:rPr>
              <a:t>Communication Objectives:</a:t>
            </a: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Raise awareness about sustainable fashion and the benefits of recycling clothing.</a:t>
            </a:r>
          </a:p>
          <a:p>
            <a:pPr marL="742950" lvl="1" indent="-285750">
              <a:buFont typeface="Arial" panose="020B0604020202020204" pitchFamily="34" charset="0"/>
              <a:buChar char="•"/>
            </a:pPr>
            <a:r>
              <a:rPr lang="en-US" dirty="0">
                <a:solidFill>
                  <a:schemeClr val="bg1"/>
                </a:solidFill>
              </a:rPr>
              <a:t>Increase brand recognition for </a:t>
            </a:r>
            <a:r>
              <a:rPr lang="en-US" b="1" dirty="0" err="1">
                <a:solidFill>
                  <a:schemeClr val="bg1"/>
                </a:solidFill>
              </a:rPr>
              <a:t>EcoChick</a:t>
            </a:r>
            <a:r>
              <a:rPr lang="en-US" b="1" dirty="0">
                <a:solidFill>
                  <a:schemeClr val="bg1"/>
                </a:solidFill>
              </a:rPr>
              <a:t> Bags</a:t>
            </a:r>
            <a:r>
              <a:rPr lang="en-US" dirty="0">
                <a:solidFill>
                  <a:schemeClr val="bg1"/>
                </a:solidFill>
              </a:rPr>
              <a:t> in the market.</a:t>
            </a:r>
          </a:p>
          <a:p>
            <a:pPr marL="742950" lvl="1" indent="-285750">
              <a:buFont typeface="Arial" panose="020B0604020202020204" pitchFamily="34" charset="0"/>
              <a:buChar char="•"/>
            </a:pPr>
            <a:r>
              <a:rPr lang="en-US" dirty="0">
                <a:solidFill>
                  <a:schemeClr val="bg1"/>
                </a:solidFill>
              </a:rPr>
              <a:t>Attract potential customers and build customer loyalty.</a:t>
            </a:r>
          </a:p>
          <a:p>
            <a:pPr>
              <a:buFont typeface="Arial" panose="020B0604020202020204" pitchFamily="34" charset="0"/>
              <a:buChar char="•"/>
            </a:pPr>
            <a:r>
              <a:rPr lang="en-US" b="1" dirty="0">
                <a:solidFill>
                  <a:schemeClr val="bg1"/>
                </a:solidFill>
              </a:rPr>
              <a:t>Strategies:</a:t>
            </a: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Combine online and offline communication to maximize reach and effectiveness.</a:t>
            </a:r>
          </a:p>
          <a:p>
            <a:pPr marL="742950" lvl="1" indent="-285750">
              <a:buFont typeface="Arial" panose="020B0604020202020204" pitchFamily="34" charset="0"/>
              <a:buChar char="•"/>
            </a:pPr>
            <a:r>
              <a:rPr lang="en-US" dirty="0">
                <a:solidFill>
                  <a:schemeClr val="bg1"/>
                </a:solidFill>
              </a:rPr>
              <a:t>Highlight the brand story and sustainable values as central themes.</a:t>
            </a:r>
          </a:p>
        </p:txBody>
      </p:sp>
      <p:sp>
        <p:nvSpPr>
          <p:cNvPr id="2" name="Rectangle 1">
            <a:extLst>
              <a:ext uri="{FF2B5EF4-FFF2-40B4-BE49-F238E27FC236}">
                <a16:creationId xmlns:a16="http://schemas.microsoft.com/office/drawing/2014/main" id="{90455A1D-1F9B-4658-AD39-4BF9EF7EC7BD}"/>
              </a:ext>
            </a:extLst>
          </p:cNvPr>
          <p:cNvSpPr/>
          <p:nvPr/>
        </p:nvSpPr>
        <p:spPr>
          <a:xfrm>
            <a:off x="5777132" y="2887682"/>
            <a:ext cx="6574302" cy="3970318"/>
          </a:xfrm>
          <a:prstGeom prst="rect">
            <a:avLst/>
          </a:prstGeom>
          <a:solidFill>
            <a:schemeClr val="accent4">
              <a:lumMod val="60000"/>
              <a:lumOff val="40000"/>
            </a:schemeClr>
          </a:solidFill>
        </p:spPr>
        <p:txBody>
          <a:bodyPr wrap="square">
            <a:spAutoFit/>
          </a:bodyPr>
          <a:lstStyle/>
          <a:p>
            <a:r>
              <a:rPr lang="en-US" b="1" dirty="0">
                <a:solidFill>
                  <a:schemeClr val="bg1"/>
                </a:solidFill>
              </a:rPr>
              <a:t>2. Build Communication Tools</a:t>
            </a:r>
          </a:p>
          <a:p>
            <a:pPr>
              <a:buFont typeface="Arial" panose="020B0604020202020204" pitchFamily="34" charset="0"/>
              <a:buChar char="•"/>
            </a:pPr>
            <a:r>
              <a:rPr lang="en-US" b="1" dirty="0">
                <a:solidFill>
                  <a:schemeClr val="bg1"/>
                </a:solidFill>
              </a:rPr>
              <a:t>Content Creation:</a:t>
            </a: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Share posts about the brand story, production process, and sustainable development values.</a:t>
            </a:r>
          </a:p>
          <a:p>
            <a:pPr>
              <a:buFont typeface="Arial" panose="020B0604020202020204" pitchFamily="34" charset="0"/>
              <a:buChar char="•"/>
            </a:pPr>
            <a:r>
              <a:rPr lang="en-US" b="1" dirty="0">
                <a:solidFill>
                  <a:schemeClr val="bg1"/>
                </a:solidFill>
              </a:rPr>
              <a:t>Social Media Platforms:</a:t>
            </a:r>
            <a:endParaRPr lang="en-US" dirty="0">
              <a:solidFill>
                <a:schemeClr val="bg1"/>
              </a:solidFill>
            </a:endParaRPr>
          </a:p>
          <a:p>
            <a:pPr marL="742950" lvl="1" indent="-285750">
              <a:buFont typeface="Arial" panose="020B0604020202020204" pitchFamily="34" charset="0"/>
              <a:buChar char="•"/>
            </a:pPr>
            <a:r>
              <a:rPr lang="en-US" b="1" dirty="0">
                <a:solidFill>
                  <a:schemeClr val="bg1"/>
                </a:solidFill>
              </a:rPr>
              <a:t>Facebook &amp; Instagram:</a:t>
            </a:r>
            <a:r>
              <a:rPr lang="en-US" dirty="0">
                <a:solidFill>
                  <a:schemeClr val="bg1"/>
                </a:solidFill>
              </a:rPr>
              <a:t> Focus on showcasing product images, videos of the recycling process, and interactive campaigns to engage customers.</a:t>
            </a:r>
          </a:p>
          <a:p>
            <a:pPr marL="742950" lvl="1" indent="-285750">
              <a:buFont typeface="Arial" panose="020B0604020202020204" pitchFamily="34" charset="0"/>
              <a:buChar char="•"/>
            </a:pPr>
            <a:r>
              <a:rPr lang="en-US" b="1" dirty="0" err="1">
                <a:solidFill>
                  <a:schemeClr val="bg1"/>
                </a:solidFill>
              </a:rPr>
              <a:t>TikTok</a:t>
            </a:r>
            <a:r>
              <a:rPr lang="en-US" b="1" dirty="0">
                <a:solidFill>
                  <a:schemeClr val="bg1"/>
                </a:solidFill>
              </a:rPr>
              <a:t>:</a:t>
            </a:r>
            <a:r>
              <a:rPr lang="en-US" dirty="0">
                <a:solidFill>
                  <a:schemeClr val="bg1"/>
                </a:solidFill>
              </a:rPr>
              <a:t> Create short, creative content such as recycling guides or transformations of old clothes into stylish bags.</a:t>
            </a:r>
          </a:p>
          <a:p>
            <a:pPr marL="742950" lvl="1" indent="-285750">
              <a:buFont typeface="Arial" panose="020B0604020202020204" pitchFamily="34" charset="0"/>
              <a:buChar char="•"/>
            </a:pPr>
            <a:r>
              <a:rPr lang="en-US" b="1" dirty="0">
                <a:solidFill>
                  <a:schemeClr val="bg1"/>
                </a:solidFill>
              </a:rPr>
              <a:t>Video Storytelling:</a:t>
            </a:r>
            <a:r>
              <a:rPr lang="en-US" dirty="0">
                <a:solidFill>
                  <a:schemeClr val="bg1"/>
                </a:solidFill>
              </a:rPr>
              <a:t> Develop short films documenting the journey of an old piece of clothing being transformed into a beautiful bag.</a:t>
            </a:r>
          </a:p>
        </p:txBody>
      </p:sp>
    </p:spTree>
    <p:extLst>
      <p:ext uri="{BB962C8B-B14F-4D97-AF65-F5344CB8AC3E}">
        <p14:creationId xmlns:p14="http://schemas.microsoft.com/office/powerpoint/2010/main" val="2227976646"/>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9BA895-1A29-424B-9CC0-B77C0809304A}"/>
              </a:ext>
            </a:extLst>
          </p:cNvPr>
          <p:cNvPicPr>
            <a:picLocks noChangeAspect="1"/>
          </p:cNvPicPr>
          <p:nvPr/>
        </p:nvPicPr>
        <p:blipFill>
          <a:blip r:embed="rId2"/>
          <a:stretch>
            <a:fillRect/>
          </a:stretch>
        </p:blipFill>
        <p:spPr>
          <a:xfrm>
            <a:off x="135778" y="3871914"/>
            <a:ext cx="5936565" cy="2797598"/>
          </a:xfrm>
          <a:prstGeom prst="rect">
            <a:avLst/>
          </a:prstGeom>
          <a:ln>
            <a:noFill/>
          </a:ln>
          <a:effectLst>
            <a:softEdge rad="112500"/>
          </a:effectLst>
        </p:spPr>
      </p:pic>
      <p:sp>
        <p:nvSpPr>
          <p:cNvPr id="2" name="Rectangle 1">
            <a:extLst>
              <a:ext uri="{FF2B5EF4-FFF2-40B4-BE49-F238E27FC236}">
                <a16:creationId xmlns:a16="http://schemas.microsoft.com/office/drawing/2014/main" id="{46B06DF5-9967-4C25-A687-EA97C21DDFA6}"/>
              </a:ext>
            </a:extLst>
          </p:cNvPr>
          <p:cNvSpPr/>
          <p:nvPr/>
        </p:nvSpPr>
        <p:spPr>
          <a:xfrm>
            <a:off x="6231778" y="2552407"/>
            <a:ext cx="5960222" cy="3693319"/>
          </a:xfrm>
          <a:prstGeom prst="rect">
            <a:avLst/>
          </a:prstGeom>
          <a:solidFill>
            <a:schemeClr val="accent5">
              <a:lumMod val="60000"/>
              <a:lumOff val="40000"/>
            </a:schemeClr>
          </a:solidFill>
        </p:spPr>
        <p:txBody>
          <a:bodyPr wrap="square">
            <a:spAutoFit/>
          </a:bodyPr>
          <a:lstStyle/>
          <a:p>
            <a:pPr lvl="0" eaLnBrk="0" fontAlgn="base" hangingPunct="0">
              <a:spcBef>
                <a:spcPct val="0"/>
              </a:spcBef>
              <a:spcAft>
                <a:spcPct val="0"/>
              </a:spcAft>
            </a:pPr>
            <a:r>
              <a:rPr lang="en-US" b="1" dirty="0">
                <a:solidFill>
                  <a:schemeClr val="bg1"/>
                </a:solidFill>
              </a:rPr>
              <a:t>2. </a:t>
            </a:r>
            <a:r>
              <a:rPr lang="en-US" altLang="en-US" b="1" dirty="0">
                <a:solidFill>
                  <a:schemeClr val="bg1"/>
                </a:solidFill>
                <a:latin typeface="Arial" panose="020B0604020202020204" pitchFamily="34" charset="0"/>
              </a:rPr>
              <a:t>Challenges in Project Implementation</a:t>
            </a:r>
            <a:endParaRPr lang="en-US" altLang="en-US" dirty="0">
              <a:solidFill>
                <a:schemeClr val="bg1"/>
              </a:solidFill>
              <a:latin typeface="Arial" panose="020B0604020202020204" pitchFamily="34" charset="0"/>
            </a:endParaRPr>
          </a:p>
          <a:p>
            <a:pPr lvl="0" eaLnBrk="0" fontAlgn="base" hangingPunct="0">
              <a:spcBef>
                <a:spcPct val="0"/>
              </a:spcBef>
              <a:spcAft>
                <a:spcPct val="0"/>
              </a:spcAft>
              <a:buFontTx/>
              <a:buChar char="•"/>
            </a:pPr>
            <a:r>
              <a:rPr lang="en-US" altLang="en-US" b="1" dirty="0">
                <a:solidFill>
                  <a:schemeClr val="bg1"/>
                </a:solidFill>
                <a:latin typeface="Arial" panose="020B0604020202020204" pitchFamily="34" charset="0"/>
              </a:rPr>
              <a:t>Material collection:</a:t>
            </a:r>
            <a:r>
              <a:rPr lang="en-US" altLang="en-US" dirty="0">
                <a:solidFill>
                  <a:schemeClr val="bg1"/>
                </a:solidFill>
                <a:latin typeface="Arial" panose="020B0604020202020204" pitchFamily="34" charset="0"/>
              </a:rPr>
              <a:t> The quality of old clothing is inconsistent, potentially making it difficult to select and process materials.</a:t>
            </a:r>
          </a:p>
          <a:p>
            <a:pPr lvl="0" eaLnBrk="0" fontAlgn="base" hangingPunct="0">
              <a:spcBef>
                <a:spcPct val="0"/>
              </a:spcBef>
              <a:spcAft>
                <a:spcPct val="0"/>
              </a:spcAft>
              <a:buFontTx/>
              <a:buChar char="•"/>
            </a:pPr>
            <a:r>
              <a:rPr lang="en-US" altLang="en-US" b="1" dirty="0">
                <a:solidFill>
                  <a:schemeClr val="bg1"/>
                </a:solidFill>
                <a:latin typeface="Arial" panose="020B0604020202020204" pitchFamily="34" charset="0"/>
              </a:rPr>
              <a:t>Customer perception:</a:t>
            </a:r>
            <a:r>
              <a:rPr lang="en-US" altLang="en-US" dirty="0">
                <a:solidFill>
                  <a:schemeClr val="bg1"/>
                </a:solidFill>
                <a:latin typeface="Arial" panose="020B0604020202020204" pitchFamily="34" charset="0"/>
              </a:rPr>
              <a:t> Some customers may be unfamiliar with or skeptical about the quality of recycled products.</a:t>
            </a:r>
          </a:p>
          <a:p>
            <a:pPr lvl="0" eaLnBrk="0" fontAlgn="base" hangingPunct="0">
              <a:spcBef>
                <a:spcPct val="0"/>
              </a:spcBef>
              <a:spcAft>
                <a:spcPct val="0"/>
              </a:spcAft>
              <a:buFontTx/>
              <a:buChar char="•"/>
            </a:pPr>
            <a:r>
              <a:rPr lang="en-US" altLang="en-US" b="1" dirty="0">
                <a:solidFill>
                  <a:schemeClr val="bg1"/>
                </a:solidFill>
                <a:latin typeface="Arial" panose="020B0604020202020204" pitchFamily="34" charset="0"/>
              </a:rPr>
              <a:t>Competition:</a:t>
            </a:r>
            <a:r>
              <a:rPr lang="en-US" altLang="en-US" dirty="0">
                <a:solidFill>
                  <a:schemeClr val="bg1"/>
                </a:solidFill>
                <a:latin typeface="Arial" panose="020B0604020202020204" pitchFamily="34" charset="0"/>
              </a:rPr>
              <a:t> The bag market is crowded with both local and international brands, making it challenging to attract customers.</a:t>
            </a:r>
          </a:p>
          <a:p>
            <a:pPr lvl="0" eaLnBrk="0" fontAlgn="base" hangingPunct="0">
              <a:spcBef>
                <a:spcPct val="0"/>
              </a:spcBef>
              <a:spcAft>
                <a:spcPct val="0"/>
              </a:spcAft>
              <a:buFontTx/>
              <a:buChar char="•"/>
            </a:pPr>
            <a:r>
              <a:rPr lang="en-US" altLang="en-US" b="1" dirty="0">
                <a:solidFill>
                  <a:schemeClr val="bg1"/>
                </a:solidFill>
                <a:latin typeface="Arial" panose="020B0604020202020204" pitchFamily="34" charset="0"/>
              </a:rPr>
              <a:t>Recycling process:</a:t>
            </a:r>
            <a:r>
              <a:rPr lang="en-US" altLang="en-US" dirty="0">
                <a:solidFill>
                  <a:schemeClr val="bg1"/>
                </a:solidFill>
                <a:latin typeface="Arial" panose="020B0604020202020204" pitchFamily="34" charset="0"/>
              </a:rPr>
              <a:t> Processing and cleaning recycled materials require time and technical expertise, which can increase costs if not optimized.</a:t>
            </a:r>
          </a:p>
        </p:txBody>
      </p:sp>
      <p:sp>
        <p:nvSpPr>
          <p:cNvPr id="6" name="Rectangle 5">
            <a:extLst>
              <a:ext uri="{FF2B5EF4-FFF2-40B4-BE49-F238E27FC236}">
                <a16:creationId xmlns:a16="http://schemas.microsoft.com/office/drawing/2014/main" id="{C8F2B021-16DA-41B9-AE18-C527AB921D7A}"/>
              </a:ext>
            </a:extLst>
          </p:cNvPr>
          <p:cNvSpPr/>
          <p:nvPr/>
        </p:nvSpPr>
        <p:spPr>
          <a:xfrm>
            <a:off x="7386147" y="1235204"/>
            <a:ext cx="4148893" cy="584775"/>
          </a:xfrm>
          <a:prstGeom prst="rect">
            <a:avLst/>
          </a:prstGeom>
        </p:spPr>
        <p:txBody>
          <a:bodyPr wrap="none">
            <a:spAutoFit/>
          </a:bodyPr>
          <a:lstStyle/>
          <a:p>
            <a:r>
              <a:rPr lang="en-US" sz="3200" b="1" i="1" dirty="0">
                <a:solidFill>
                  <a:schemeClr val="bg2">
                    <a:lumMod val="50000"/>
                  </a:schemeClr>
                </a:solidFill>
              </a:rPr>
              <a:t>VI. PROS AND CONS</a:t>
            </a:r>
            <a:endParaRPr lang="en-US" sz="3200" i="1" dirty="0">
              <a:solidFill>
                <a:schemeClr val="bg2">
                  <a:lumMod val="50000"/>
                </a:schemeClr>
              </a:solidFill>
            </a:endParaRPr>
          </a:p>
        </p:txBody>
      </p:sp>
      <p:sp>
        <p:nvSpPr>
          <p:cNvPr id="7" name="Rectangle 6">
            <a:extLst>
              <a:ext uri="{FF2B5EF4-FFF2-40B4-BE49-F238E27FC236}">
                <a16:creationId xmlns:a16="http://schemas.microsoft.com/office/drawing/2014/main" id="{8FE3457A-73FF-4B93-8C0E-01119B9251D5}"/>
              </a:ext>
            </a:extLst>
          </p:cNvPr>
          <p:cNvSpPr/>
          <p:nvPr/>
        </p:nvSpPr>
        <p:spPr>
          <a:xfrm>
            <a:off x="112120" y="178595"/>
            <a:ext cx="6096000" cy="3693319"/>
          </a:xfrm>
          <a:prstGeom prst="rect">
            <a:avLst/>
          </a:prstGeom>
          <a:solidFill>
            <a:schemeClr val="accent4">
              <a:lumMod val="60000"/>
              <a:lumOff val="40000"/>
            </a:schemeClr>
          </a:solidFill>
        </p:spPr>
        <p:txBody>
          <a:bodyPr>
            <a:spAutoFit/>
          </a:bodyPr>
          <a:lstStyle/>
          <a:p>
            <a:r>
              <a:rPr lang="en-US" b="1" dirty="0">
                <a:solidFill>
                  <a:schemeClr val="bg1"/>
                </a:solidFill>
              </a:rPr>
              <a:t>1. Advantages of Implementing the Project</a:t>
            </a:r>
            <a:endParaRPr lang="en-US" dirty="0">
              <a:solidFill>
                <a:schemeClr val="bg1"/>
              </a:solidFill>
            </a:endParaRPr>
          </a:p>
          <a:p>
            <a:r>
              <a:rPr lang="en-US" b="1" dirty="0">
                <a:solidFill>
                  <a:schemeClr val="bg1"/>
                </a:solidFill>
              </a:rPr>
              <a:t>Abundant raw materials:</a:t>
            </a:r>
            <a:r>
              <a:rPr lang="en-US" dirty="0">
                <a:solidFill>
                  <a:schemeClr val="bg1"/>
                </a:solidFill>
              </a:rPr>
              <a:t> Old clothing, fabric scraps, and recyclable plastic waste are easily collected at low costs.</a:t>
            </a:r>
          </a:p>
          <a:p>
            <a:r>
              <a:rPr lang="en-US" b="1" dirty="0">
                <a:solidFill>
                  <a:schemeClr val="bg1"/>
                </a:solidFill>
              </a:rPr>
              <a:t>Market demand:</a:t>
            </a:r>
            <a:r>
              <a:rPr lang="en-US" dirty="0">
                <a:solidFill>
                  <a:schemeClr val="bg1"/>
                </a:solidFill>
              </a:rPr>
              <a:t> The growing popularity of green living and sustainable consumption creates favorable conditions for product acceptance.</a:t>
            </a:r>
          </a:p>
          <a:p>
            <a:r>
              <a:rPr lang="en-US" b="1" dirty="0">
                <a:solidFill>
                  <a:schemeClr val="bg1"/>
                </a:solidFill>
              </a:rPr>
              <a:t>Personalization potential:</a:t>
            </a:r>
            <a:r>
              <a:rPr lang="en-US" dirty="0">
                <a:solidFill>
                  <a:schemeClr val="bg1"/>
                </a:solidFill>
              </a:rPr>
              <a:t> Each bag is unique, appealing to customers who value creativity and individuality.</a:t>
            </a:r>
          </a:p>
          <a:p>
            <a:r>
              <a:rPr lang="en-US" b="1" dirty="0">
                <a:solidFill>
                  <a:schemeClr val="bg1"/>
                </a:solidFill>
              </a:rPr>
              <a:t>High promotional value:</a:t>
            </a:r>
            <a:r>
              <a:rPr lang="en-US" dirty="0">
                <a:solidFill>
                  <a:schemeClr val="bg1"/>
                </a:solidFill>
              </a:rPr>
              <a:t> Environmentally friendly products inspire engaging social media campaigns, reducing marketing expenses.</a:t>
            </a:r>
          </a:p>
        </p:txBody>
      </p:sp>
    </p:spTree>
    <p:extLst>
      <p:ext uri="{BB962C8B-B14F-4D97-AF65-F5344CB8AC3E}">
        <p14:creationId xmlns:p14="http://schemas.microsoft.com/office/powerpoint/2010/main" val="252918664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776590"/>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584259-6CDF-4D02-AB60-916C8EC8936B}"/>
              </a:ext>
            </a:extLst>
          </p:cNvPr>
          <p:cNvSpPr/>
          <p:nvPr/>
        </p:nvSpPr>
        <p:spPr>
          <a:xfrm>
            <a:off x="616979" y="1213474"/>
            <a:ext cx="10876326" cy="3727111"/>
          </a:xfrm>
          <a:prstGeom prst="rect">
            <a:avLst/>
          </a:prstGeom>
        </p:spPr>
        <p:txBody>
          <a:bodyPr wrap="square">
            <a:spAutoFit/>
          </a:bodyPr>
          <a:lstStyle/>
          <a:p>
            <a:pPr algn="just">
              <a:lnSpc>
                <a:spcPct val="150000"/>
              </a:lnSpc>
              <a:buFont typeface="Arial" panose="020B0604020202020204" pitchFamily="34" charset="0"/>
              <a:buChar char="•"/>
            </a:pPr>
            <a:r>
              <a:rPr lang="en-US" sz="2000" b="1" dirty="0">
                <a:solidFill>
                  <a:schemeClr val="bg1"/>
                </a:solidFill>
              </a:rPr>
              <a:t>Main Idea of the Project: </a:t>
            </a:r>
            <a:r>
              <a:rPr lang="en-US" sz="2000" dirty="0">
                <a:solidFill>
                  <a:schemeClr val="bg1"/>
                </a:solidFill>
              </a:rPr>
              <a:t>Business of handmade bags from recyclable waste.</a:t>
            </a:r>
          </a:p>
          <a:p>
            <a:pPr algn="just">
              <a:lnSpc>
                <a:spcPct val="150000"/>
              </a:lnSpc>
              <a:buFont typeface="Arial" panose="020B0604020202020204" pitchFamily="34" charset="0"/>
              <a:buChar char="•"/>
            </a:pPr>
            <a:r>
              <a:rPr lang="en-US" sz="2000" b="1" dirty="0">
                <a:solidFill>
                  <a:schemeClr val="bg1"/>
                </a:solidFill>
              </a:rPr>
              <a:t>Product Description</a:t>
            </a:r>
            <a:endParaRPr lang="en-US" sz="2000" dirty="0">
              <a:solidFill>
                <a:schemeClr val="bg1"/>
              </a:solidFill>
            </a:endParaRPr>
          </a:p>
          <a:p>
            <a:pPr algn="just">
              <a:lnSpc>
                <a:spcPct val="150000"/>
              </a:lnSpc>
            </a:pPr>
            <a:r>
              <a:rPr lang="en-US" sz="2000" dirty="0" err="1">
                <a:solidFill>
                  <a:schemeClr val="bg1"/>
                </a:solidFill>
              </a:rPr>
              <a:t>EcoChick</a:t>
            </a:r>
            <a:r>
              <a:rPr lang="en-US" sz="2000" dirty="0">
                <a:solidFill>
                  <a:schemeClr val="bg1"/>
                </a:solidFill>
              </a:rPr>
              <a:t> Bags offers a sustainable solution to the fashion industry by recycling old clothing and plastic waste into unique and stylish handbags. Using materials such as denim, nylon, polyester, or Gore-Tex, each product is not just a fashion accessory but a piece of art, showcasing creativity and a commitment to environmental protection. </a:t>
            </a:r>
          </a:p>
          <a:p>
            <a:pPr algn="just">
              <a:lnSpc>
                <a:spcPct val="150000"/>
              </a:lnSpc>
            </a:pPr>
            <a:r>
              <a:rPr lang="en-US" sz="2000" dirty="0" err="1">
                <a:solidFill>
                  <a:schemeClr val="bg1"/>
                </a:solidFill>
              </a:rPr>
              <a:t>EcoChick</a:t>
            </a:r>
            <a:r>
              <a:rPr lang="en-US" sz="2000" dirty="0">
                <a:solidFill>
                  <a:schemeClr val="bg1"/>
                </a:solidFill>
              </a:rPr>
              <a:t> Bags promotes sustainable consumption, contributing to a greener future and fostering awareness to protect the planet.</a:t>
            </a:r>
          </a:p>
        </p:txBody>
      </p:sp>
      <p:sp>
        <p:nvSpPr>
          <p:cNvPr id="4" name="Rectangle 3">
            <a:extLst>
              <a:ext uri="{FF2B5EF4-FFF2-40B4-BE49-F238E27FC236}">
                <a16:creationId xmlns:a16="http://schemas.microsoft.com/office/drawing/2014/main" id="{804E255F-FB56-4714-8EAC-2B0349F48AD3}"/>
              </a:ext>
            </a:extLst>
          </p:cNvPr>
          <p:cNvSpPr/>
          <p:nvPr/>
        </p:nvSpPr>
        <p:spPr>
          <a:xfrm>
            <a:off x="1619045" y="535477"/>
            <a:ext cx="3430747" cy="523220"/>
          </a:xfrm>
          <a:prstGeom prst="rect">
            <a:avLst/>
          </a:prstGeom>
        </p:spPr>
        <p:txBody>
          <a:bodyPr wrap="none">
            <a:spAutoFit/>
          </a:bodyPr>
          <a:lstStyle/>
          <a:p>
            <a:pPr algn="just"/>
            <a:r>
              <a:rPr lang="en-US" sz="2800" b="1" dirty="0">
                <a:solidFill>
                  <a:schemeClr val="bg2">
                    <a:lumMod val="50000"/>
                  </a:schemeClr>
                </a:solidFill>
              </a:rPr>
              <a:t>I. Project Summary</a:t>
            </a:r>
            <a:endParaRPr lang="en-US" sz="2800" dirty="0">
              <a:solidFill>
                <a:schemeClr val="bg2">
                  <a:lumMod val="50000"/>
                </a:schemeClr>
              </a:solidFill>
            </a:endParaRPr>
          </a:p>
        </p:txBody>
      </p:sp>
      <p:pic>
        <p:nvPicPr>
          <p:cNvPr id="5" name="Picture 4">
            <a:extLst>
              <a:ext uri="{FF2B5EF4-FFF2-40B4-BE49-F238E27FC236}">
                <a16:creationId xmlns:a16="http://schemas.microsoft.com/office/drawing/2014/main" id="{5F9BA895-1A29-424B-9CC0-B77C0809304A}"/>
              </a:ext>
            </a:extLst>
          </p:cNvPr>
          <p:cNvPicPr>
            <a:picLocks noChangeAspect="1"/>
          </p:cNvPicPr>
          <p:nvPr/>
        </p:nvPicPr>
        <p:blipFill>
          <a:blip r:embed="rId2"/>
          <a:stretch>
            <a:fillRect/>
          </a:stretch>
        </p:blipFill>
        <p:spPr>
          <a:xfrm>
            <a:off x="7096721" y="4322151"/>
            <a:ext cx="4982737" cy="2454824"/>
          </a:xfrm>
          <a:prstGeom prst="rect">
            <a:avLst/>
          </a:prstGeom>
          <a:ln>
            <a:noFill/>
          </a:ln>
          <a:effectLst>
            <a:softEdge rad="112500"/>
          </a:effectLst>
        </p:spPr>
      </p:pic>
    </p:spTree>
    <p:extLst>
      <p:ext uri="{BB962C8B-B14F-4D97-AF65-F5344CB8AC3E}">
        <p14:creationId xmlns:p14="http://schemas.microsoft.com/office/powerpoint/2010/main" val="2529206786"/>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E255F-FB56-4714-8EAC-2B0349F48AD3}"/>
              </a:ext>
            </a:extLst>
          </p:cNvPr>
          <p:cNvSpPr/>
          <p:nvPr/>
        </p:nvSpPr>
        <p:spPr>
          <a:xfrm>
            <a:off x="855441" y="379915"/>
            <a:ext cx="5447325" cy="523220"/>
          </a:xfrm>
          <a:prstGeom prst="rect">
            <a:avLst/>
          </a:prstGeom>
        </p:spPr>
        <p:txBody>
          <a:bodyPr wrap="none">
            <a:spAutoFit/>
          </a:bodyPr>
          <a:lstStyle/>
          <a:p>
            <a:pPr algn="just"/>
            <a:r>
              <a:rPr lang="en-US" sz="2800" b="1" dirty="0">
                <a:solidFill>
                  <a:schemeClr val="bg2">
                    <a:lumMod val="50000"/>
                  </a:schemeClr>
                </a:solidFill>
              </a:rPr>
              <a:t>II. The Necessity of the Project</a:t>
            </a:r>
            <a:endParaRPr lang="en-US" sz="2800" dirty="0">
              <a:solidFill>
                <a:schemeClr val="bg2">
                  <a:lumMod val="50000"/>
                </a:schemeClr>
              </a:solidFill>
            </a:endParaRPr>
          </a:p>
        </p:txBody>
      </p:sp>
      <p:pic>
        <p:nvPicPr>
          <p:cNvPr id="5" name="Picture 4">
            <a:extLst>
              <a:ext uri="{FF2B5EF4-FFF2-40B4-BE49-F238E27FC236}">
                <a16:creationId xmlns:a16="http://schemas.microsoft.com/office/drawing/2014/main" id="{5F9BA895-1A29-424B-9CC0-B77C0809304A}"/>
              </a:ext>
            </a:extLst>
          </p:cNvPr>
          <p:cNvPicPr>
            <a:picLocks noChangeAspect="1"/>
          </p:cNvPicPr>
          <p:nvPr/>
        </p:nvPicPr>
        <p:blipFill>
          <a:blip r:embed="rId2"/>
          <a:stretch>
            <a:fillRect/>
          </a:stretch>
        </p:blipFill>
        <p:spPr>
          <a:xfrm>
            <a:off x="9156504" y="5300139"/>
            <a:ext cx="3162105" cy="1557861"/>
          </a:xfrm>
          <a:prstGeom prst="rect">
            <a:avLst/>
          </a:prstGeom>
          <a:ln>
            <a:noFill/>
          </a:ln>
          <a:effectLst>
            <a:softEdge rad="112500"/>
          </a:effectLst>
        </p:spPr>
      </p:pic>
      <p:sp>
        <p:nvSpPr>
          <p:cNvPr id="3" name="Rectangle 2">
            <a:extLst>
              <a:ext uri="{FF2B5EF4-FFF2-40B4-BE49-F238E27FC236}">
                <a16:creationId xmlns:a16="http://schemas.microsoft.com/office/drawing/2014/main" id="{F2BAC7E4-561A-4A22-81A7-CA00C7CE868B}"/>
              </a:ext>
            </a:extLst>
          </p:cNvPr>
          <p:cNvSpPr/>
          <p:nvPr/>
        </p:nvSpPr>
        <p:spPr>
          <a:xfrm>
            <a:off x="855441" y="1028343"/>
            <a:ext cx="10862947" cy="4939814"/>
          </a:xfrm>
          <a:prstGeom prst="rect">
            <a:avLst/>
          </a:prstGeom>
        </p:spPr>
        <p:txBody>
          <a:bodyPr wrap="square">
            <a:spAutoFit/>
          </a:bodyPr>
          <a:lstStyle/>
          <a:p>
            <a:pPr algn="just">
              <a:spcBef>
                <a:spcPts val="600"/>
              </a:spcBef>
            </a:pPr>
            <a:r>
              <a:rPr lang="en-US" sz="2000" dirty="0" err="1">
                <a:solidFill>
                  <a:schemeClr val="bg1"/>
                </a:solidFill>
                <a:latin typeface="Times New Roman" panose="02020603050405020304" pitchFamily="18" charset="0"/>
                <a:cs typeface="Times New Roman" panose="02020603050405020304" pitchFamily="18" charset="0"/>
              </a:rPr>
              <a:t>EcoChick</a:t>
            </a:r>
            <a:r>
              <a:rPr lang="en-US" sz="2000" dirty="0">
                <a:solidFill>
                  <a:schemeClr val="bg1"/>
                </a:solidFill>
                <a:latin typeface="Times New Roman" panose="02020603050405020304" pitchFamily="18" charset="0"/>
                <a:cs typeface="Times New Roman" panose="02020603050405020304" pitchFamily="18" charset="0"/>
              </a:rPr>
              <a:t> Bags is an innovative startup project focusing on producing sustainable and stylish fashion bags to minimize fashion and plastic waste. The project utilizes old clothing and recycled plastic waste to create unique, high-quality, and environmentally friendly products.</a:t>
            </a:r>
          </a:p>
          <a:p>
            <a:pPr algn="just">
              <a:spcBef>
                <a:spcPts val="600"/>
              </a:spcBef>
            </a:pPr>
            <a:r>
              <a:rPr lang="en-US" sz="2000" dirty="0" err="1">
                <a:solidFill>
                  <a:schemeClr val="bg1"/>
                </a:solidFill>
                <a:latin typeface="Times New Roman" panose="02020603050405020304" pitchFamily="18" charset="0"/>
                <a:cs typeface="Times New Roman" panose="02020603050405020304" pitchFamily="18" charset="0"/>
              </a:rPr>
              <a:t>EcoChick</a:t>
            </a:r>
            <a:r>
              <a:rPr lang="en-US" sz="2000" dirty="0">
                <a:solidFill>
                  <a:schemeClr val="bg1"/>
                </a:solidFill>
                <a:latin typeface="Times New Roman" panose="02020603050405020304" pitchFamily="18" charset="0"/>
                <a:cs typeface="Times New Roman" panose="02020603050405020304" pitchFamily="18" charset="0"/>
              </a:rPr>
              <a:t> Bags targets young people, homemakers, and environmentally conscious individuals, offering creative designs, diverse materials (such as denim, nylon, polyester, and Gore-Tex), and affordable pricing. Each bag is not just a fashion accessory but also a symbol of personal style and a positive contribution to environmental protection.</a:t>
            </a:r>
          </a:p>
          <a:p>
            <a:pPr algn="just">
              <a:spcBef>
                <a:spcPts val="600"/>
              </a:spcBef>
            </a:pPr>
            <a:r>
              <a:rPr lang="en-US" sz="2000" dirty="0">
                <a:solidFill>
                  <a:schemeClr val="bg1"/>
                </a:solidFill>
                <a:latin typeface="Times New Roman" panose="02020603050405020304" pitchFamily="18" charset="0"/>
                <a:cs typeface="Times New Roman" panose="02020603050405020304" pitchFamily="18" charset="0"/>
              </a:rPr>
              <a:t>The project helps reduce landfill pressure and conserve natural resources while lowering CO₂ emissions from the production of new materials. Additionally, </a:t>
            </a:r>
            <a:r>
              <a:rPr lang="en-US" sz="2000" dirty="0" err="1">
                <a:solidFill>
                  <a:schemeClr val="bg1"/>
                </a:solidFill>
                <a:latin typeface="Times New Roman" panose="02020603050405020304" pitchFamily="18" charset="0"/>
                <a:cs typeface="Times New Roman" panose="02020603050405020304" pitchFamily="18" charset="0"/>
              </a:rPr>
              <a:t>EcoChick</a:t>
            </a:r>
            <a:r>
              <a:rPr lang="en-US" sz="2000" dirty="0">
                <a:solidFill>
                  <a:schemeClr val="bg1"/>
                </a:solidFill>
                <a:latin typeface="Times New Roman" panose="02020603050405020304" pitchFamily="18" charset="0"/>
                <a:cs typeface="Times New Roman" panose="02020603050405020304" pitchFamily="18" charset="0"/>
              </a:rPr>
              <a:t> Bags promotes the green living movement through media campaigns and educational activities. It also creates job opportunities for people in disadvantaged areas, especially women, by providing vocational training and employment.</a:t>
            </a:r>
          </a:p>
          <a:p>
            <a:pPr algn="just">
              <a:spcBef>
                <a:spcPts val="600"/>
              </a:spcBef>
            </a:pPr>
            <a:r>
              <a:rPr lang="en-US" sz="2000" dirty="0">
                <a:solidFill>
                  <a:schemeClr val="bg1"/>
                </a:solidFill>
                <a:latin typeface="Times New Roman" panose="02020603050405020304" pitchFamily="18" charset="0"/>
                <a:cs typeface="Times New Roman" panose="02020603050405020304" pitchFamily="18" charset="0"/>
              </a:rPr>
              <a:t>With its meaningful brand story, </a:t>
            </a:r>
            <a:r>
              <a:rPr lang="en-US" sz="2000" dirty="0" err="1">
                <a:solidFill>
                  <a:schemeClr val="bg1"/>
                </a:solidFill>
                <a:latin typeface="Times New Roman" panose="02020603050405020304" pitchFamily="18" charset="0"/>
                <a:cs typeface="Times New Roman" panose="02020603050405020304" pitchFamily="18" charset="0"/>
              </a:rPr>
              <a:t>EcoChick</a:t>
            </a:r>
            <a:r>
              <a:rPr lang="en-US" sz="2000" dirty="0">
                <a:solidFill>
                  <a:schemeClr val="bg1"/>
                </a:solidFill>
                <a:latin typeface="Times New Roman" panose="02020603050405020304" pitchFamily="18" charset="0"/>
                <a:cs typeface="Times New Roman" panose="02020603050405020304" pitchFamily="18" charset="0"/>
              </a:rPr>
              <a:t> Bags is not just a business initiative but also a source of inspiration for communities and businesses in environmental responsibility, circular economy, and sustainable living. This project promises to make a significant contribution to the sustainable development of society.</a:t>
            </a:r>
          </a:p>
        </p:txBody>
      </p:sp>
    </p:spTree>
    <p:extLst>
      <p:ext uri="{BB962C8B-B14F-4D97-AF65-F5344CB8AC3E}">
        <p14:creationId xmlns:p14="http://schemas.microsoft.com/office/powerpoint/2010/main" val="388142521"/>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4E255F-FB56-4714-8EAC-2B0349F48AD3}"/>
              </a:ext>
            </a:extLst>
          </p:cNvPr>
          <p:cNvSpPr/>
          <p:nvPr/>
        </p:nvSpPr>
        <p:spPr>
          <a:xfrm>
            <a:off x="2273042" y="436786"/>
            <a:ext cx="5639685" cy="523220"/>
          </a:xfrm>
          <a:prstGeom prst="rect">
            <a:avLst/>
          </a:prstGeom>
        </p:spPr>
        <p:txBody>
          <a:bodyPr wrap="none">
            <a:spAutoFit/>
          </a:bodyPr>
          <a:lstStyle/>
          <a:p>
            <a:pPr lvl="1" algn="just"/>
            <a:r>
              <a:rPr lang="en-US" sz="2800" b="1" dirty="0">
                <a:solidFill>
                  <a:schemeClr val="bg2">
                    <a:lumMod val="50000"/>
                  </a:schemeClr>
                </a:solidFill>
              </a:rPr>
              <a:t>III. BUSINESS CANVAS MODEL</a:t>
            </a:r>
            <a:endParaRPr lang="en-US" sz="2800" dirty="0">
              <a:solidFill>
                <a:schemeClr val="bg2">
                  <a:lumMod val="50000"/>
                </a:schemeClr>
              </a:solidFill>
            </a:endParaRPr>
          </a:p>
        </p:txBody>
      </p:sp>
      <p:pic>
        <p:nvPicPr>
          <p:cNvPr id="5" name="Picture 4">
            <a:extLst>
              <a:ext uri="{FF2B5EF4-FFF2-40B4-BE49-F238E27FC236}">
                <a16:creationId xmlns:a16="http://schemas.microsoft.com/office/drawing/2014/main" id="{5F9BA895-1A29-424B-9CC0-B77C0809304A}"/>
              </a:ext>
            </a:extLst>
          </p:cNvPr>
          <p:cNvPicPr>
            <a:picLocks noChangeAspect="1"/>
          </p:cNvPicPr>
          <p:nvPr/>
        </p:nvPicPr>
        <p:blipFill>
          <a:blip r:embed="rId2"/>
          <a:stretch>
            <a:fillRect/>
          </a:stretch>
        </p:blipFill>
        <p:spPr>
          <a:xfrm>
            <a:off x="-56123" y="-38114"/>
            <a:ext cx="2989897" cy="1473020"/>
          </a:xfrm>
          <a:prstGeom prst="rect">
            <a:avLst/>
          </a:prstGeom>
          <a:ln>
            <a:noFill/>
          </a:ln>
          <a:effectLst>
            <a:softEdge rad="112500"/>
          </a:effectLst>
        </p:spPr>
      </p:pic>
      <p:graphicFrame>
        <p:nvGraphicFramePr>
          <p:cNvPr id="6" name="Table 5">
            <a:extLst>
              <a:ext uri="{FF2B5EF4-FFF2-40B4-BE49-F238E27FC236}">
                <a16:creationId xmlns:a16="http://schemas.microsoft.com/office/drawing/2014/main" id="{719122F3-3D86-4226-9EC2-14CDD67B02ED}"/>
              </a:ext>
            </a:extLst>
          </p:cNvPr>
          <p:cNvGraphicFramePr>
            <a:graphicFrameLocks noGrp="1"/>
          </p:cNvGraphicFramePr>
          <p:nvPr>
            <p:extLst>
              <p:ext uri="{D42A27DB-BD31-4B8C-83A1-F6EECF244321}">
                <p14:modId xmlns:p14="http://schemas.microsoft.com/office/powerpoint/2010/main" val="1021084631"/>
              </p:ext>
            </p:extLst>
          </p:nvPr>
        </p:nvGraphicFramePr>
        <p:xfrm>
          <a:off x="492370" y="1030278"/>
          <a:ext cx="11462270" cy="2924851"/>
        </p:xfrm>
        <a:graphic>
          <a:graphicData uri="http://schemas.openxmlformats.org/drawingml/2006/table">
            <a:tbl>
              <a:tblPr firstRow="1" firstCol="1" bandRow="1">
                <a:tableStyleId>{912C8C85-51F0-491E-9774-3900AFEF0FD7}</a:tableStyleId>
              </a:tblPr>
              <a:tblGrid>
                <a:gridCol w="1846487">
                  <a:extLst>
                    <a:ext uri="{9D8B030D-6E8A-4147-A177-3AD203B41FA5}">
                      <a16:colId xmlns:a16="http://schemas.microsoft.com/office/drawing/2014/main" val="1979680674"/>
                    </a:ext>
                  </a:extLst>
                </a:gridCol>
                <a:gridCol w="2928820">
                  <a:extLst>
                    <a:ext uri="{9D8B030D-6E8A-4147-A177-3AD203B41FA5}">
                      <a16:colId xmlns:a16="http://schemas.microsoft.com/office/drawing/2014/main" val="1135158836"/>
                    </a:ext>
                  </a:extLst>
                </a:gridCol>
                <a:gridCol w="2836816">
                  <a:extLst>
                    <a:ext uri="{9D8B030D-6E8A-4147-A177-3AD203B41FA5}">
                      <a16:colId xmlns:a16="http://schemas.microsoft.com/office/drawing/2014/main" val="1394852562"/>
                    </a:ext>
                  </a:extLst>
                </a:gridCol>
                <a:gridCol w="1557693">
                  <a:extLst>
                    <a:ext uri="{9D8B030D-6E8A-4147-A177-3AD203B41FA5}">
                      <a16:colId xmlns:a16="http://schemas.microsoft.com/office/drawing/2014/main" val="3238983420"/>
                    </a:ext>
                  </a:extLst>
                </a:gridCol>
                <a:gridCol w="2292454">
                  <a:extLst>
                    <a:ext uri="{9D8B030D-6E8A-4147-A177-3AD203B41FA5}">
                      <a16:colId xmlns:a16="http://schemas.microsoft.com/office/drawing/2014/main" val="394814309"/>
                    </a:ext>
                  </a:extLst>
                </a:gridCol>
              </a:tblGrid>
              <a:tr h="535802">
                <a:tc>
                  <a:txBody>
                    <a:bodyPr/>
                    <a:lstStyle/>
                    <a:p>
                      <a:pPr algn="ctr">
                        <a:lnSpc>
                          <a:spcPct val="100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Key Partners</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0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Key Activities</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7030A0"/>
                    </a:solidFill>
                  </a:tcPr>
                </a:tc>
                <a:tc>
                  <a:txBody>
                    <a:bodyPr/>
                    <a:lstStyle/>
                    <a:p>
                      <a:pPr algn="ctr">
                        <a:lnSpc>
                          <a:spcPct val="100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Value Propositions</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00B050"/>
                    </a:solidFill>
                  </a:tcPr>
                </a:tc>
                <a:tc>
                  <a:txBody>
                    <a:bodyPr/>
                    <a:lstStyle/>
                    <a:p>
                      <a:pPr algn="ctr">
                        <a:lnSpc>
                          <a:spcPct val="100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Customer Relationships</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FF0000"/>
                    </a:solidFill>
                  </a:tcPr>
                </a:tc>
                <a:tc>
                  <a:txBody>
                    <a:bodyPr/>
                    <a:lstStyle/>
                    <a:p>
                      <a:pPr algn="ctr">
                        <a:lnSpc>
                          <a:spcPct val="100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Customer Segments</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4">
                        <a:lumMod val="75000"/>
                      </a:schemeClr>
                    </a:solidFill>
                  </a:tcPr>
                </a:tc>
                <a:extLst>
                  <a:ext uri="{0D108BD9-81ED-4DB2-BD59-A6C34878D82A}">
                    <a16:rowId xmlns:a16="http://schemas.microsoft.com/office/drawing/2014/main" val="3352776748"/>
                  </a:ext>
                </a:extLst>
              </a:tr>
              <a:tr h="2357161">
                <a:tc>
                  <a:txBody>
                    <a:bodyPr/>
                    <a:lstStyle/>
                    <a:p>
                      <a:pPr marL="285750" indent="-285750" algn="l">
                        <a:lnSpc>
                          <a:spcPct val="100000"/>
                        </a:lnSpc>
                        <a:spcAft>
                          <a:spcPts val="0"/>
                        </a:spcAft>
                        <a:buFontTx/>
                        <a:buChar char="-"/>
                      </a:pPr>
                      <a:r>
                        <a:rPr lang="en-US" sz="1600" b="0" dirty="0">
                          <a:solidFill>
                            <a:schemeClr val="bg1"/>
                          </a:solidFill>
                          <a:latin typeface="Times New Roman" panose="02020603050405020304" pitchFamily="18" charset="0"/>
                          <a:cs typeface="Times New Roman" panose="02020603050405020304" pitchFamily="18" charset="0"/>
                        </a:rPr>
                        <a:t>Fashion store</a:t>
                      </a:r>
                    </a:p>
                    <a:p>
                      <a:pPr marL="285750" indent="-285750" algn="l">
                        <a:lnSpc>
                          <a:spcPct val="100000"/>
                        </a:lnSpc>
                        <a:spcAft>
                          <a:spcPts val="0"/>
                        </a:spcAft>
                        <a:buFontTx/>
                        <a:buChar char="-"/>
                      </a:pPr>
                      <a:r>
                        <a:rPr lang="en-US" sz="1600" b="0" dirty="0">
                          <a:solidFill>
                            <a:schemeClr val="bg1"/>
                          </a:solidFill>
                          <a:latin typeface="Times New Roman" panose="02020603050405020304" pitchFamily="18" charset="0"/>
                          <a:cs typeface="Times New Roman" panose="02020603050405020304" pitchFamily="18" charset="0"/>
                        </a:rPr>
                        <a:t>Designer, tailor</a:t>
                      </a:r>
                    </a:p>
                    <a:p>
                      <a:pPr marL="285750" indent="-285750" algn="l">
                        <a:lnSpc>
                          <a:spcPct val="100000"/>
                        </a:lnSpc>
                        <a:spcAft>
                          <a:spcPts val="0"/>
                        </a:spcAft>
                        <a:buFontTx/>
                        <a:buChar char="-"/>
                      </a:pPr>
                      <a:r>
                        <a:rPr lang="en-US" sz="1600" b="0" dirty="0">
                          <a:solidFill>
                            <a:schemeClr val="bg1"/>
                          </a:solidFill>
                          <a:latin typeface="Times New Roman" panose="02020603050405020304" pitchFamily="18" charset="0"/>
                          <a:cs typeface="Times New Roman" panose="02020603050405020304" pitchFamily="18" charset="0"/>
                        </a:rPr>
                        <a:t>Individual customers</a:t>
                      </a:r>
                    </a:p>
                    <a:p>
                      <a:pPr marL="285750" indent="-285750" algn="l">
                        <a:lnSpc>
                          <a:spcPct val="100000"/>
                        </a:lnSpc>
                        <a:spcAft>
                          <a:spcPts val="0"/>
                        </a:spcAft>
                        <a:buFontTx/>
                        <a:buChar char="-"/>
                      </a:pPr>
                      <a:r>
                        <a:rPr lang="en-US" sz="1600" b="0" dirty="0">
                          <a:solidFill>
                            <a:schemeClr val="bg1"/>
                          </a:solidFill>
                          <a:latin typeface="Times New Roman" panose="02020603050405020304" pitchFamily="18" charset="0"/>
                          <a:cs typeface="Times New Roman" panose="02020603050405020304" pitchFamily="18" charset="0"/>
                        </a:rPr>
                        <a:t>Supermarket</a:t>
                      </a:r>
                      <a:endParaRPr lang="en-US" sz="18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92D050"/>
                    </a:solidFill>
                  </a:tcPr>
                </a:tc>
                <a:tc>
                  <a:txBody>
                    <a:bodyPr/>
                    <a:lstStyle/>
                    <a:p>
                      <a:pPr marL="285750" indent="-285750">
                        <a:lnSpc>
                          <a:spcPct val="100000"/>
                        </a:lnSpc>
                        <a:spcAft>
                          <a:spcPts val="0"/>
                        </a:spcAft>
                        <a:buFontTx/>
                        <a:buChar char="-"/>
                      </a:pPr>
                      <a:r>
                        <a:rPr lang="en-US" sz="1600" dirty="0">
                          <a:solidFill>
                            <a:schemeClr val="bg1"/>
                          </a:solidFill>
                          <a:latin typeface="Times New Roman" panose="02020603050405020304" pitchFamily="18" charset="0"/>
                          <a:cs typeface="Times New Roman" panose="02020603050405020304" pitchFamily="18" charset="0"/>
                        </a:rPr>
                        <a:t>Running a handmade bag business by recycling pre-used clothing.</a:t>
                      </a:r>
                    </a:p>
                    <a:p>
                      <a:pPr marL="285750" indent="-285750">
                        <a:lnSpc>
                          <a:spcPct val="100000"/>
                        </a:lnSpc>
                        <a:spcAft>
                          <a:spcPts val="0"/>
                        </a:spcAft>
                        <a:buFontTx/>
                        <a:buChar char="-"/>
                      </a:pPr>
                      <a:r>
                        <a:rPr lang="en-US" sz="1600" dirty="0">
                          <a:solidFill>
                            <a:schemeClr val="bg1"/>
                          </a:solidFill>
                          <a:latin typeface="Times New Roman" panose="02020603050405020304" pitchFamily="18" charset="0"/>
                          <a:cs typeface="Times New Roman" panose="02020603050405020304" pitchFamily="18" charset="0"/>
                        </a:rPr>
                        <a:t>Organizing workshops for young people to design unique bags and raise awareness about environmental protection.</a:t>
                      </a:r>
                    </a:p>
                    <a:p>
                      <a:pPr marL="285750" indent="-285750">
                        <a:lnSpc>
                          <a:spcPct val="100000"/>
                        </a:lnSpc>
                        <a:spcAft>
                          <a:spcPts val="0"/>
                        </a:spcAft>
                        <a:buFontTx/>
                        <a:buChar char="-"/>
                      </a:pPr>
                      <a:r>
                        <a:rPr lang="en-US" sz="1600" dirty="0">
                          <a:solidFill>
                            <a:schemeClr val="bg1"/>
                          </a:solidFill>
                          <a:latin typeface="Times New Roman" panose="02020603050405020304" pitchFamily="18" charset="0"/>
                          <a:cs typeface="Times New Roman" panose="02020603050405020304" pitchFamily="18" charset="0"/>
                        </a:rPr>
                        <a:t>Accepting custom bag orders and providing bag-making kits.</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tx1"/>
                    </a:solidFill>
                  </a:tcPr>
                </a:tc>
                <a:tc>
                  <a:txBody>
                    <a:bodyPr/>
                    <a:lstStyle/>
                    <a:p>
                      <a:pPr marL="285750" indent="-285750">
                        <a:lnSpc>
                          <a:spcPct val="100000"/>
                        </a:lnSpc>
                        <a:spcAft>
                          <a:spcPts val="0"/>
                        </a:spcAft>
                        <a:buFontTx/>
                        <a:buChar char="-"/>
                      </a:pPr>
                      <a:r>
                        <a:rPr lang="en-US" sz="1600" dirty="0">
                          <a:solidFill>
                            <a:schemeClr val="bg1"/>
                          </a:solidFill>
                          <a:latin typeface="Times New Roman" panose="02020603050405020304" pitchFamily="18" charset="0"/>
                          <a:cs typeface="Times New Roman" panose="02020603050405020304" pitchFamily="18" charset="0"/>
                        </a:rPr>
                        <a:t>Transform unused clothing into aesthetically pleasing fashion products with high emotional value.</a:t>
                      </a:r>
                    </a:p>
                    <a:p>
                      <a:pPr marL="285750" indent="-285750">
                        <a:lnSpc>
                          <a:spcPct val="100000"/>
                        </a:lnSpc>
                        <a:spcAft>
                          <a:spcPts val="0"/>
                        </a:spcAft>
                        <a:buFontTx/>
                        <a:buChar char="-"/>
                      </a:pPr>
                      <a:r>
                        <a:rPr lang="en-US" sz="1600" dirty="0">
                          <a:solidFill>
                            <a:schemeClr val="bg1"/>
                          </a:solidFill>
                          <a:latin typeface="Times New Roman" panose="02020603050405020304" pitchFamily="18" charset="0"/>
                          <a:cs typeface="Times New Roman" panose="02020603050405020304" pitchFamily="18" charset="0"/>
                        </a:rPr>
                        <a:t>Minimize waste generated by fast fashion trends.</a:t>
                      </a:r>
                    </a:p>
                    <a:p>
                      <a:pPr marL="285750" indent="-285750">
                        <a:lnSpc>
                          <a:spcPct val="100000"/>
                        </a:lnSpc>
                        <a:spcAft>
                          <a:spcPts val="0"/>
                        </a:spcAft>
                        <a:buFontTx/>
                        <a:buChar char="-"/>
                      </a:pPr>
                      <a:r>
                        <a:rPr lang="en-US" sz="1600" dirty="0">
                          <a:solidFill>
                            <a:schemeClr val="bg1"/>
                          </a:solidFill>
                          <a:latin typeface="Times New Roman" panose="02020603050405020304" pitchFamily="18" charset="0"/>
                          <a:cs typeface="Times New Roman" panose="02020603050405020304" pitchFamily="18" charset="0"/>
                        </a:rPr>
                        <a:t>Promote a circular economy and raise awareness about environmental protection.</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rgbClr val="97D2ED"/>
                    </a:solidFill>
                  </a:tcPr>
                </a:tc>
                <a:tc>
                  <a:txBody>
                    <a:bodyPr/>
                    <a:lstStyle/>
                    <a:p>
                      <a:pPr>
                        <a:lnSpc>
                          <a:spcPct val="100000"/>
                        </a:lnSpc>
                        <a:spcAft>
                          <a:spcPts val="0"/>
                        </a:spcAft>
                      </a:pPr>
                      <a:r>
                        <a:rPr lang="en-US" sz="1600" dirty="0">
                          <a:solidFill>
                            <a:schemeClr val="bg1"/>
                          </a:solidFill>
                          <a:effectLst/>
                          <a:latin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cs typeface="Times New Roman" panose="02020603050405020304" pitchFamily="18" charset="0"/>
                        </a:rPr>
                        <a:t>Building community-oriented customer relationships</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0000"/>
                        </a:lnSpc>
                      </a:pPr>
                      <a:r>
                        <a:rPr lang="en-US" sz="1600" dirty="0">
                          <a:solidFill>
                            <a:schemeClr val="bg1"/>
                          </a:solidFill>
                          <a:latin typeface="Times New Roman" panose="02020603050405020304" pitchFamily="18" charset="0"/>
                          <a:cs typeface="Times New Roman" panose="02020603050405020304" pitchFamily="18" charset="0"/>
                        </a:rPr>
                        <a:t>- Target audience: Dynamic youth who love creative fashion.</a:t>
                      </a:r>
                    </a:p>
                    <a:p>
                      <a:pPr>
                        <a:lnSpc>
                          <a:spcPct val="100000"/>
                        </a:lnSpc>
                      </a:pPr>
                      <a:r>
                        <a:rPr lang="en-US" sz="1600" dirty="0">
                          <a:solidFill>
                            <a:schemeClr val="bg1"/>
                          </a:solidFill>
                          <a:latin typeface="Times New Roman" panose="02020603050405020304" pitchFamily="18" charset="0"/>
                          <a:cs typeface="Times New Roman" panose="02020603050405020304" pitchFamily="18" charset="0"/>
                        </a:rPr>
                        <a:t>- Psychology: Customers prioritize eco-friendly products and want to preserve memories by recycling items into new products.</a:t>
                      </a:r>
                    </a:p>
                  </a:txBody>
                  <a:tcPr marL="9525" marR="9525" marT="9525" marB="9525" anchor="ctr">
                    <a:solidFill>
                      <a:schemeClr val="tx2">
                        <a:lumMod val="40000"/>
                        <a:lumOff val="60000"/>
                      </a:schemeClr>
                    </a:solidFill>
                  </a:tcPr>
                </a:tc>
                <a:extLst>
                  <a:ext uri="{0D108BD9-81ED-4DB2-BD59-A6C34878D82A}">
                    <a16:rowId xmlns:a16="http://schemas.microsoft.com/office/drawing/2014/main" val="984388210"/>
                  </a:ext>
                </a:extLst>
              </a:tr>
            </a:tbl>
          </a:graphicData>
        </a:graphic>
      </p:graphicFrame>
      <p:graphicFrame>
        <p:nvGraphicFramePr>
          <p:cNvPr id="7" name="Table 7">
            <a:extLst>
              <a:ext uri="{FF2B5EF4-FFF2-40B4-BE49-F238E27FC236}">
                <a16:creationId xmlns:a16="http://schemas.microsoft.com/office/drawing/2014/main" id="{5EEE3B1D-CE9D-4388-B48C-712E87359D63}"/>
              </a:ext>
            </a:extLst>
          </p:cNvPr>
          <p:cNvGraphicFramePr>
            <a:graphicFrameLocks noGrp="1"/>
          </p:cNvGraphicFramePr>
          <p:nvPr>
            <p:extLst>
              <p:ext uri="{D42A27DB-BD31-4B8C-83A1-F6EECF244321}">
                <p14:modId xmlns:p14="http://schemas.microsoft.com/office/powerpoint/2010/main" val="233275900"/>
              </p:ext>
            </p:extLst>
          </p:nvPr>
        </p:nvGraphicFramePr>
        <p:xfrm>
          <a:off x="1575582" y="3911480"/>
          <a:ext cx="10379058" cy="2934493"/>
        </p:xfrm>
        <a:graphic>
          <a:graphicData uri="http://schemas.openxmlformats.org/drawingml/2006/table">
            <a:tbl>
              <a:tblPr firstRow="1" bandRow="1">
                <a:tableStyleId>{7DF18680-E054-41AD-8BC1-D1AEF772440D}</a:tableStyleId>
              </a:tblPr>
              <a:tblGrid>
                <a:gridCol w="3001368">
                  <a:extLst>
                    <a:ext uri="{9D8B030D-6E8A-4147-A177-3AD203B41FA5}">
                      <a16:colId xmlns:a16="http://schemas.microsoft.com/office/drawing/2014/main" val="2527531554"/>
                    </a:ext>
                  </a:extLst>
                </a:gridCol>
                <a:gridCol w="3918004">
                  <a:extLst>
                    <a:ext uri="{9D8B030D-6E8A-4147-A177-3AD203B41FA5}">
                      <a16:colId xmlns:a16="http://schemas.microsoft.com/office/drawing/2014/main" val="4016259754"/>
                    </a:ext>
                  </a:extLst>
                </a:gridCol>
                <a:gridCol w="3459686">
                  <a:extLst>
                    <a:ext uri="{9D8B030D-6E8A-4147-A177-3AD203B41FA5}">
                      <a16:colId xmlns:a16="http://schemas.microsoft.com/office/drawing/2014/main" val="1150839959"/>
                    </a:ext>
                  </a:extLst>
                </a:gridCol>
              </a:tblGrid>
              <a:tr h="648493">
                <a:tc>
                  <a:txBody>
                    <a:bodyPr/>
                    <a:lstStyle/>
                    <a:p>
                      <a:pPr algn="ctr"/>
                      <a:r>
                        <a:rPr lang="en-US" sz="1600" b="1" dirty="0">
                          <a:solidFill>
                            <a:schemeClr val="bg1"/>
                          </a:solidFill>
                          <a:latin typeface="Times New Roman" panose="02020603050405020304" pitchFamily="18" charset="0"/>
                          <a:cs typeface="Times New Roman" panose="02020603050405020304" pitchFamily="18" charset="0"/>
                        </a:rPr>
                        <a:t>MARKETING AND DISTRIBUTION CHANNELS</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COST STRUCTURE</a:t>
                      </a:r>
                    </a:p>
                  </a:txBody>
                  <a:tcPr anchor="ctr">
                    <a:solidFill>
                      <a:schemeClr val="accent1">
                        <a:lumMod val="60000"/>
                        <a:lumOff val="40000"/>
                      </a:schemeClr>
                    </a:solidFill>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REVENUE</a:t>
                      </a:r>
                    </a:p>
                  </a:txBody>
                  <a:tcPr anchor="ctr">
                    <a:solidFill>
                      <a:srgbClr val="00B050"/>
                    </a:solidFill>
                  </a:tcPr>
                </a:tc>
                <a:extLst>
                  <a:ext uri="{0D108BD9-81ED-4DB2-BD59-A6C34878D82A}">
                    <a16:rowId xmlns:a16="http://schemas.microsoft.com/office/drawing/2014/main" val="1862350114"/>
                  </a:ext>
                </a:extLst>
              </a:tr>
              <a:tr h="648493">
                <a:tc>
                  <a:txBody>
                    <a:bodyPr/>
                    <a:lstStyle/>
                    <a:p>
                      <a:r>
                        <a:rPr lang="en-US" sz="1600" dirty="0">
                          <a:latin typeface="Times New Roman" panose="02020603050405020304" pitchFamily="18" charset="0"/>
                          <a:cs typeface="Times New Roman" panose="02020603050405020304" pitchFamily="18" charset="0"/>
                        </a:rPr>
                        <a:t>Online communication and distribution on platforms such as Facebook, </a:t>
                      </a:r>
                      <a:r>
                        <a:rPr lang="en-US" sz="1600" dirty="0" err="1">
                          <a:latin typeface="Times New Roman" panose="02020603050405020304" pitchFamily="18" charset="0"/>
                          <a:cs typeface="Times New Roman" panose="02020603050405020304" pitchFamily="18" charset="0"/>
                        </a:rPr>
                        <a:t>TikTok</a:t>
                      </a:r>
                      <a:r>
                        <a:rPr lang="en-US" sz="1600" dirty="0">
                          <a:latin typeface="Times New Roman" panose="02020603050405020304" pitchFamily="18" charset="0"/>
                          <a:cs typeface="Times New Roman" panose="02020603050405020304" pitchFamily="18" charset="0"/>
                        </a:rPr>
                        <a:t>, Tiki, </a:t>
                      </a:r>
                      <a:r>
                        <a:rPr lang="en-US" sz="1600" dirty="0" err="1">
                          <a:latin typeface="Times New Roman" panose="02020603050405020304" pitchFamily="18" charset="0"/>
                          <a:cs typeface="Times New Roman" panose="02020603050405020304" pitchFamily="18" charset="0"/>
                        </a:rPr>
                        <a:t>Shopee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etc.Direct</a:t>
                      </a:r>
                      <a:r>
                        <a:rPr lang="en-US" sz="1600" dirty="0">
                          <a:latin typeface="Times New Roman" panose="02020603050405020304" pitchFamily="18" charset="0"/>
                          <a:cs typeface="Times New Roman" panose="02020603050405020304" pitchFamily="18" charset="0"/>
                        </a:rPr>
                        <a:t> distribution channels: Wholesale and retail sales.</a:t>
                      </a:r>
                    </a:p>
                  </a:txBody>
                  <a:tcPr/>
                </a:tc>
                <a:tc>
                  <a:txBody>
                    <a:bodyPr/>
                    <a:lstStyle/>
                    <a:p>
                      <a:r>
                        <a:rPr lang="en-US" sz="1600" b="1" dirty="0">
                          <a:latin typeface="Times New Roman" panose="02020603050405020304" pitchFamily="18" charset="0"/>
                          <a:cs typeface="Times New Roman" panose="02020603050405020304" pitchFamily="18" charset="0"/>
                        </a:rPr>
                        <a:t>Fixed Costs:</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Machinery, equipment, and operational management software costs</a:t>
                      </a:r>
                    </a:p>
                    <a:p>
                      <a:r>
                        <a:rPr lang="en-US" sz="1600" dirty="0">
                          <a:latin typeface="Times New Roman" panose="02020603050405020304" pitchFamily="18" charset="0"/>
                          <a:cs typeface="Times New Roman" panose="02020603050405020304" pitchFamily="18" charset="0"/>
                        </a:rPr>
                        <a:t>Marketing expenses</a:t>
                      </a:r>
                    </a:p>
                    <a:p>
                      <a:r>
                        <a:rPr lang="en-US" sz="1600" dirty="0">
                          <a:latin typeface="Times New Roman" panose="02020603050405020304" pitchFamily="18" charset="0"/>
                          <a:cs typeface="Times New Roman" panose="02020603050405020304" pitchFamily="18" charset="0"/>
                        </a:rPr>
                        <a:t>Sales and service delivery expenses</a:t>
                      </a:r>
                    </a:p>
                    <a:p>
                      <a:r>
                        <a:rPr lang="en-US" sz="1600" b="1" dirty="0">
                          <a:latin typeface="Times New Roman" panose="02020603050405020304" pitchFamily="18" charset="0"/>
                          <a:cs typeface="Times New Roman" panose="02020603050405020304" pitchFamily="18" charset="0"/>
                        </a:rPr>
                        <a:t>Variable Costs:</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Transportation costs</a:t>
                      </a:r>
                    </a:p>
                    <a:p>
                      <a:r>
                        <a:rPr lang="en-US" sz="1600" dirty="0">
                          <a:latin typeface="Times New Roman" panose="02020603050405020304" pitchFamily="18" charset="0"/>
                          <a:cs typeface="Times New Roman" panose="02020603050405020304" pitchFamily="18" charset="0"/>
                        </a:rPr>
                        <a:t>Direct material costs</a:t>
                      </a:r>
                    </a:p>
                    <a:p>
                      <a:r>
                        <a:rPr lang="en-US" sz="1600" dirty="0">
                          <a:latin typeface="Times New Roman" panose="02020603050405020304" pitchFamily="18" charset="0"/>
                          <a:cs typeface="Times New Roman" panose="02020603050405020304" pitchFamily="18" charset="0"/>
                        </a:rPr>
                        <a:t>Tools and supplies expenses</a:t>
                      </a:r>
                    </a:p>
                  </a:txBody>
                  <a:tcPr/>
                </a:tc>
                <a:tc>
                  <a:txBody>
                    <a:bodyPr/>
                    <a:lstStyle/>
                    <a:p>
                      <a:r>
                        <a:rPr lang="en-US" sz="1600" dirty="0">
                          <a:latin typeface="Times New Roman" panose="02020603050405020304" pitchFamily="18" charset="0"/>
                          <a:cs typeface="Times New Roman" panose="02020603050405020304" pitchFamily="18" charset="0"/>
                        </a:rPr>
                        <a:t>Selling handmade bags made from recycled waste.</a:t>
                      </a:r>
                    </a:p>
                    <a:p>
                      <a:r>
                        <a:rPr lang="en-US" sz="1600" dirty="0">
                          <a:latin typeface="Times New Roman" panose="02020603050405020304" pitchFamily="18" charset="0"/>
                          <a:cs typeface="Times New Roman" panose="02020603050405020304" pitchFamily="18" charset="0"/>
                        </a:rPr>
                        <a:t>Offering experiential services for customers to sew and design bags from fashion waste and recycled plastics.</a:t>
                      </a:r>
                    </a:p>
                    <a:p>
                      <a:r>
                        <a:rPr lang="en-US" sz="1600" dirty="0">
                          <a:latin typeface="Times New Roman" panose="02020603050405020304" pitchFamily="18" charset="0"/>
                          <a:cs typeface="Times New Roman" panose="02020603050405020304" pitchFamily="18" charset="0"/>
                        </a:rPr>
                        <a:t>Selling bag-making materials to customers in need.</a:t>
                      </a:r>
                    </a:p>
                  </a:txBody>
                  <a:tcPr/>
                </a:tc>
                <a:extLst>
                  <a:ext uri="{0D108BD9-81ED-4DB2-BD59-A6C34878D82A}">
                    <a16:rowId xmlns:a16="http://schemas.microsoft.com/office/drawing/2014/main" val="3477572150"/>
                  </a:ext>
                </a:extLst>
              </a:tr>
            </a:tbl>
          </a:graphicData>
        </a:graphic>
      </p:graphicFrame>
    </p:spTree>
    <p:extLst>
      <p:ext uri="{BB962C8B-B14F-4D97-AF65-F5344CB8AC3E}">
        <p14:creationId xmlns:p14="http://schemas.microsoft.com/office/powerpoint/2010/main" val="875940936"/>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9BA895-1A29-424B-9CC0-B77C0809304A}"/>
              </a:ext>
            </a:extLst>
          </p:cNvPr>
          <p:cNvPicPr>
            <a:picLocks noChangeAspect="1"/>
          </p:cNvPicPr>
          <p:nvPr/>
        </p:nvPicPr>
        <p:blipFill>
          <a:blip r:embed="rId2"/>
          <a:stretch>
            <a:fillRect/>
          </a:stretch>
        </p:blipFill>
        <p:spPr>
          <a:xfrm>
            <a:off x="6237617" y="178595"/>
            <a:ext cx="5842263" cy="3693319"/>
          </a:xfrm>
          <a:prstGeom prst="rect">
            <a:avLst/>
          </a:prstGeom>
          <a:ln>
            <a:noFill/>
          </a:ln>
          <a:effectLst>
            <a:softEdge rad="112500"/>
          </a:effectLst>
        </p:spPr>
      </p:pic>
      <p:sp>
        <p:nvSpPr>
          <p:cNvPr id="2" name="Rectangle 1">
            <a:extLst>
              <a:ext uri="{FF2B5EF4-FFF2-40B4-BE49-F238E27FC236}">
                <a16:creationId xmlns:a16="http://schemas.microsoft.com/office/drawing/2014/main" id="{46B06DF5-9967-4C25-A687-EA97C21DDFA6}"/>
              </a:ext>
            </a:extLst>
          </p:cNvPr>
          <p:cNvSpPr/>
          <p:nvPr/>
        </p:nvSpPr>
        <p:spPr>
          <a:xfrm>
            <a:off x="6208120" y="3871914"/>
            <a:ext cx="6096000" cy="2862322"/>
          </a:xfrm>
          <a:prstGeom prst="rect">
            <a:avLst/>
          </a:prstGeom>
          <a:solidFill>
            <a:schemeClr val="accent5">
              <a:lumMod val="60000"/>
              <a:lumOff val="40000"/>
            </a:schemeClr>
          </a:solidFill>
        </p:spPr>
        <p:txBody>
          <a:bodyPr>
            <a:spAutoFit/>
          </a:bodyPr>
          <a:lstStyle/>
          <a:p>
            <a:r>
              <a:rPr lang="en-US" b="1" dirty="0">
                <a:solidFill>
                  <a:schemeClr val="bg1"/>
                </a:solidFill>
              </a:rPr>
              <a:t>2. Cost Structure and Pricing:</a:t>
            </a:r>
            <a:endParaRPr lang="en-US" dirty="0">
              <a:solidFill>
                <a:schemeClr val="bg1"/>
              </a:solidFill>
            </a:endParaRPr>
          </a:p>
          <a:p>
            <a:pPr>
              <a:buFont typeface="Arial" panose="020B0604020202020204" pitchFamily="34" charset="0"/>
              <a:buChar char="•"/>
            </a:pPr>
            <a:r>
              <a:rPr lang="en-US" b="1" dirty="0">
                <a:solidFill>
                  <a:schemeClr val="bg1"/>
                </a:solidFill>
              </a:rPr>
              <a:t>Production Costs:</a:t>
            </a: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The products are cost-effective, leveraging readily available raw materials and a skilled labor force.</a:t>
            </a:r>
          </a:p>
          <a:p>
            <a:pPr marL="742950" lvl="1" indent="-285750">
              <a:buFont typeface="Arial" panose="020B0604020202020204" pitchFamily="34" charset="0"/>
              <a:buChar char="•"/>
            </a:pPr>
            <a:r>
              <a:rPr lang="en-US" dirty="0">
                <a:solidFill>
                  <a:schemeClr val="bg1"/>
                </a:solidFill>
              </a:rPr>
              <a:t>Handmade bag production does not require high expenses or complex techniques.</a:t>
            </a:r>
          </a:p>
          <a:p>
            <a:pPr algn="just"/>
            <a:r>
              <a:rPr lang="en-US" dirty="0">
                <a:solidFill>
                  <a:schemeClr val="bg1"/>
                </a:solidFill>
              </a:rPr>
              <a:t>With reasonable cost structures and competitive pricing, the project can achieve both economic and environmental sustainability.</a:t>
            </a:r>
          </a:p>
        </p:txBody>
      </p:sp>
      <p:sp>
        <p:nvSpPr>
          <p:cNvPr id="6" name="Rectangle 5">
            <a:extLst>
              <a:ext uri="{FF2B5EF4-FFF2-40B4-BE49-F238E27FC236}">
                <a16:creationId xmlns:a16="http://schemas.microsoft.com/office/drawing/2014/main" id="{C8F2B021-16DA-41B9-AE18-C527AB921D7A}"/>
              </a:ext>
            </a:extLst>
          </p:cNvPr>
          <p:cNvSpPr/>
          <p:nvPr/>
        </p:nvSpPr>
        <p:spPr>
          <a:xfrm>
            <a:off x="2341627" y="4624151"/>
            <a:ext cx="2121093" cy="584775"/>
          </a:xfrm>
          <a:prstGeom prst="rect">
            <a:avLst/>
          </a:prstGeom>
        </p:spPr>
        <p:txBody>
          <a:bodyPr wrap="none">
            <a:spAutoFit/>
          </a:bodyPr>
          <a:lstStyle/>
          <a:p>
            <a:r>
              <a:rPr lang="en-US" sz="3200" b="1" i="1" dirty="0">
                <a:solidFill>
                  <a:schemeClr val="bg2">
                    <a:lumMod val="50000"/>
                  </a:schemeClr>
                </a:solidFill>
              </a:rPr>
              <a:t>Feasibility</a:t>
            </a:r>
            <a:endParaRPr lang="en-US" sz="3200" i="1" dirty="0">
              <a:solidFill>
                <a:schemeClr val="bg2">
                  <a:lumMod val="50000"/>
                </a:schemeClr>
              </a:solidFill>
            </a:endParaRPr>
          </a:p>
        </p:txBody>
      </p:sp>
      <p:sp>
        <p:nvSpPr>
          <p:cNvPr id="7" name="Rectangle 6">
            <a:extLst>
              <a:ext uri="{FF2B5EF4-FFF2-40B4-BE49-F238E27FC236}">
                <a16:creationId xmlns:a16="http://schemas.microsoft.com/office/drawing/2014/main" id="{8FE3457A-73FF-4B93-8C0E-01119B9251D5}"/>
              </a:ext>
            </a:extLst>
          </p:cNvPr>
          <p:cNvSpPr/>
          <p:nvPr/>
        </p:nvSpPr>
        <p:spPr>
          <a:xfrm>
            <a:off x="112120" y="178595"/>
            <a:ext cx="6096000" cy="3693319"/>
          </a:xfrm>
          <a:prstGeom prst="rect">
            <a:avLst/>
          </a:prstGeom>
          <a:solidFill>
            <a:schemeClr val="accent4">
              <a:lumMod val="60000"/>
              <a:lumOff val="40000"/>
            </a:schemeClr>
          </a:solidFill>
        </p:spPr>
        <p:txBody>
          <a:bodyPr>
            <a:spAutoFit/>
          </a:bodyPr>
          <a:lstStyle/>
          <a:p>
            <a:pPr marL="342900" indent="-342900" algn="just">
              <a:buAutoNum type="arabicPeriod"/>
            </a:pPr>
            <a:r>
              <a:rPr lang="en-US" b="1" dirty="0">
                <a:solidFill>
                  <a:schemeClr val="bg1"/>
                </a:solidFill>
              </a:rPr>
              <a:t>Production Feasibility:</a:t>
            </a:r>
          </a:p>
          <a:p>
            <a:pPr algn="just"/>
            <a:r>
              <a:rPr lang="en-US" dirty="0">
                <a:solidFill>
                  <a:schemeClr val="bg1"/>
                </a:solidFill>
              </a:rPr>
              <a:t>The production of bags from recycled clothing is feasible because:</a:t>
            </a:r>
          </a:p>
          <a:p>
            <a:pPr algn="just">
              <a:buFont typeface="Arial" panose="020B0604020202020204" pitchFamily="34" charset="0"/>
              <a:buChar char="•"/>
            </a:pPr>
            <a:r>
              <a:rPr lang="en-US" b="1" dirty="0">
                <a:solidFill>
                  <a:schemeClr val="bg1"/>
                </a:solidFill>
              </a:rPr>
              <a:t>Accessible raw materials:</a:t>
            </a:r>
            <a:r>
              <a:rPr lang="en-US" dirty="0">
                <a:solidFill>
                  <a:schemeClr val="bg1"/>
                </a:solidFill>
              </a:rPr>
              <a:t> Old clothes, fabric scraps, and recycled accessories are common, affordable, and can even be sponsored or collected from the community.</a:t>
            </a:r>
          </a:p>
          <a:p>
            <a:pPr algn="just">
              <a:buFont typeface="Arial" panose="020B0604020202020204" pitchFamily="34" charset="0"/>
              <a:buChar char="•"/>
            </a:pPr>
            <a:r>
              <a:rPr lang="en-US" b="1" dirty="0">
                <a:solidFill>
                  <a:schemeClr val="bg1"/>
                </a:solidFill>
              </a:rPr>
              <a:t>Simple sewing techniques:</a:t>
            </a:r>
            <a:r>
              <a:rPr lang="en-US" dirty="0">
                <a:solidFill>
                  <a:schemeClr val="bg1"/>
                </a:solidFill>
              </a:rPr>
              <a:t> The products primarily require basic sewing, assembly, and creative design techniques.</a:t>
            </a:r>
          </a:p>
          <a:p>
            <a:pPr algn="just">
              <a:buFont typeface="Arial" panose="020B0604020202020204" pitchFamily="34" charset="0"/>
              <a:buChar char="•"/>
            </a:pPr>
            <a:r>
              <a:rPr lang="en-US" b="1" dirty="0">
                <a:solidFill>
                  <a:schemeClr val="bg1"/>
                </a:solidFill>
              </a:rPr>
              <a:t>Supportive market:</a:t>
            </a:r>
            <a:r>
              <a:rPr lang="en-US" dirty="0">
                <a:solidFill>
                  <a:schemeClr val="bg1"/>
                </a:solidFill>
              </a:rPr>
              <a:t> The rising trend of sustainable consumption, especially among young people, ensures strong demand for the products.</a:t>
            </a:r>
          </a:p>
        </p:txBody>
      </p:sp>
    </p:spTree>
    <p:extLst>
      <p:ext uri="{BB962C8B-B14F-4D97-AF65-F5344CB8AC3E}">
        <p14:creationId xmlns:p14="http://schemas.microsoft.com/office/powerpoint/2010/main" val="317613154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9BA895-1A29-424B-9CC0-B77C0809304A}"/>
              </a:ext>
            </a:extLst>
          </p:cNvPr>
          <p:cNvPicPr>
            <a:picLocks noChangeAspect="1"/>
          </p:cNvPicPr>
          <p:nvPr/>
        </p:nvPicPr>
        <p:blipFill>
          <a:blip r:embed="rId2"/>
          <a:stretch>
            <a:fillRect/>
          </a:stretch>
        </p:blipFill>
        <p:spPr>
          <a:xfrm>
            <a:off x="7847600" y="4040177"/>
            <a:ext cx="4457363" cy="2817823"/>
          </a:xfrm>
          <a:prstGeom prst="rect">
            <a:avLst/>
          </a:prstGeom>
          <a:ln>
            <a:noFill/>
          </a:ln>
          <a:effectLst>
            <a:softEdge rad="112500"/>
          </a:effectLst>
        </p:spPr>
      </p:pic>
      <p:sp>
        <p:nvSpPr>
          <p:cNvPr id="6" name="Rectangle 5">
            <a:extLst>
              <a:ext uri="{FF2B5EF4-FFF2-40B4-BE49-F238E27FC236}">
                <a16:creationId xmlns:a16="http://schemas.microsoft.com/office/drawing/2014/main" id="{C8F2B021-16DA-41B9-AE18-C527AB921D7A}"/>
              </a:ext>
            </a:extLst>
          </p:cNvPr>
          <p:cNvSpPr/>
          <p:nvPr/>
        </p:nvSpPr>
        <p:spPr>
          <a:xfrm>
            <a:off x="367618" y="582068"/>
            <a:ext cx="5360763" cy="584775"/>
          </a:xfrm>
          <a:prstGeom prst="rect">
            <a:avLst/>
          </a:prstGeom>
        </p:spPr>
        <p:txBody>
          <a:bodyPr wrap="none">
            <a:spAutoFit/>
          </a:bodyPr>
          <a:lstStyle/>
          <a:p>
            <a:r>
              <a:rPr lang="en-US" sz="3200" b="1" i="1" dirty="0">
                <a:solidFill>
                  <a:schemeClr val="bg2"/>
                </a:solidFill>
              </a:rPr>
              <a:t>Uniqueness and Creativity</a:t>
            </a:r>
            <a:endParaRPr lang="en-US" sz="3200" i="1" dirty="0">
              <a:solidFill>
                <a:schemeClr val="bg2"/>
              </a:solidFill>
            </a:endParaRPr>
          </a:p>
        </p:txBody>
      </p:sp>
      <p:sp>
        <p:nvSpPr>
          <p:cNvPr id="3" name="Rectangle 2">
            <a:extLst>
              <a:ext uri="{FF2B5EF4-FFF2-40B4-BE49-F238E27FC236}">
                <a16:creationId xmlns:a16="http://schemas.microsoft.com/office/drawing/2014/main" id="{382645C5-D60C-4D67-9AFD-9559D585DAD4}"/>
              </a:ext>
            </a:extLst>
          </p:cNvPr>
          <p:cNvSpPr/>
          <p:nvPr/>
        </p:nvSpPr>
        <p:spPr>
          <a:xfrm>
            <a:off x="367617" y="1248162"/>
            <a:ext cx="10548911" cy="3363678"/>
          </a:xfrm>
          <a:prstGeom prst="rect">
            <a:avLst/>
          </a:prstGeom>
        </p:spPr>
        <p:txBody>
          <a:bodyPr wrap="square">
            <a:spAutoFit/>
          </a:bodyPr>
          <a:lstStyle/>
          <a:p>
            <a:pPr algn="just">
              <a:lnSpc>
                <a:spcPct val="150000"/>
              </a:lnSpc>
              <a:buFont typeface="Arial" panose="020B0604020202020204" pitchFamily="34" charset="0"/>
              <a:buChar char="•"/>
            </a:pPr>
            <a:r>
              <a:rPr lang="en-US" b="1" dirty="0">
                <a:solidFill>
                  <a:schemeClr val="bg1"/>
                </a:solidFill>
              </a:rPr>
              <a:t>Innovative materials:</a:t>
            </a:r>
            <a:r>
              <a:rPr lang="en-US" dirty="0">
                <a:solidFill>
                  <a:schemeClr val="bg1"/>
                </a:solidFill>
              </a:rPr>
              <a:t> While recycled bags are already present in the market, the standout feature of this project is its use of not only denim but also other fabrics, particularly recyclable plastic waste, to create bag accessories.</a:t>
            </a:r>
          </a:p>
          <a:p>
            <a:pPr algn="just">
              <a:lnSpc>
                <a:spcPct val="150000"/>
              </a:lnSpc>
              <a:buFont typeface="Arial" panose="020B0604020202020204" pitchFamily="34" charset="0"/>
              <a:buChar char="•"/>
            </a:pPr>
            <a:r>
              <a:rPr lang="en-US" b="1" dirty="0">
                <a:solidFill>
                  <a:schemeClr val="bg1"/>
                </a:solidFill>
              </a:rPr>
              <a:t>Customer experience:</a:t>
            </a:r>
            <a:r>
              <a:rPr lang="en-US" dirty="0">
                <a:solidFill>
                  <a:schemeClr val="bg1"/>
                </a:solidFill>
              </a:rPr>
              <a:t> A key differentiator is the opportunity for customers to personally experience making their own bags. This hands-on approach not only enhances the product's appeal but also raises public awareness about the value of recycled products.</a:t>
            </a:r>
          </a:p>
          <a:p>
            <a:pPr algn="just">
              <a:lnSpc>
                <a:spcPct val="150000"/>
              </a:lnSpc>
              <a:buFont typeface="Arial" panose="020B0604020202020204" pitchFamily="34" charset="0"/>
              <a:buChar char="•"/>
            </a:pPr>
            <a:r>
              <a:rPr lang="en-US" b="1" dirty="0">
                <a:solidFill>
                  <a:schemeClr val="bg1"/>
                </a:solidFill>
              </a:rPr>
              <a:t>Sustainability:</a:t>
            </a:r>
            <a:r>
              <a:rPr lang="en-US" dirty="0">
                <a:solidFill>
                  <a:schemeClr val="bg1"/>
                </a:solidFill>
              </a:rPr>
              <a:t> By utilizing fashion waste and plastic waste, the project promotes a circular economy and makes a significant contribution to environmental protection.</a:t>
            </a:r>
          </a:p>
        </p:txBody>
      </p:sp>
    </p:spTree>
    <p:extLst>
      <p:ext uri="{BB962C8B-B14F-4D97-AF65-F5344CB8AC3E}">
        <p14:creationId xmlns:p14="http://schemas.microsoft.com/office/powerpoint/2010/main" val="333294527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F2B021-16DA-41B9-AE18-C527AB921D7A}"/>
              </a:ext>
            </a:extLst>
          </p:cNvPr>
          <p:cNvSpPr/>
          <p:nvPr/>
        </p:nvSpPr>
        <p:spPr>
          <a:xfrm>
            <a:off x="339483" y="286646"/>
            <a:ext cx="5200463" cy="523220"/>
          </a:xfrm>
          <a:prstGeom prst="rect">
            <a:avLst/>
          </a:prstGeom>
        </p:spPr>
        <p:txBody>
          <a:bodyPr wrap="none">
            <a:spAutoFit/>
          </a:bodyPr>
          <a:lstStyle/>
          <a:p>
            <a:r>
              <a:rPr lang="en-US" sz="2800" b="1" dirty="0">
                <a:solidFill>
                  <a:schemeClr val="bg2"/>
                </a:solidFill>
              </a:rPr>
              <a:t>IV. DESIGN OF PROJECT PLAN</a:t>
            </a:r>
            <a:endParaRPr lang="en-US" sz="2800" dirty="0">
              <a:solidFill>
                <a:schemeClr val="bg2"/>
              </a:solidFill>
            </a:endParaRPr>
          </a:p>
        </p:txBody>
      </p:sp>
      <p:graphicFrame>
        <p:nvGraphicFramePr>
          <p:cNvPr id="2" name="Diagram 1">
            <a:extLst>
              <a:ext uri="{FF2B5EF4-FFF2-40B4-BE49-F238E27FC236}">
                <a16:creationId xmlns:a16="http://schemas.microsoft.com/office/drawing/2014/main" id="{CE96E26F-D514-40F1-A77E-41AAB6C19E1B}"/>
              </a:ext>
            </a:extLst>
          </p:cNvPr>
          <p:cNvGraphicFramePr/>
          <p:nvPr>
            <p:extLst>
              <p:ext uri="{D42A27DB-BD31-4B8C-83A1-F6EECF244321}">
                <p14:modId xmlns:p14="http://schemas.microsoft.com/office/powerpoint/2010/main" val="4255505024"/>
              </p:ext>
            </p:extLst>
          </p:nvPr>
        </p:nvGraphicFramePr>
        <p:xfrm>
          <a:off x="280400" y="719666"/>
          <a:ext cx="11911599"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A7F8DE8-9B49-4A3B-B9F7-8BB717DD1182}"/>
              </a:ext>
            </a:extLst>
          </p:cNvPr>
          <p:cNvSpPr/>
          <p:nvPr/>
        </p:nvSpPr>
        <p:spPr>
          <a:xfrm>
            <a:off x="9777045" y="1125416"/>
            <a:ext cx="2307103" cy="5262979"/>
          </a:xfrm>
          <a:prstGeom prst="rect">
            <a:avLst/>
          </a:prstGeom>
        </p:spPr>
        <p:txBody>
          <a:bodyPr wrap="square">
            <a:spAutoFit/>
          </a:bodyPr>
          <a:lstStyle/>
          <a:p>
            <a:r>
              <a:rPr lang="en-US" sz="1400" b="1" dirty="0">
                <a:solidFill>
                  <a:schemeClr val="bg2"/>
                </a:solidFill>
              </a:rPr>
              <a:t>Product Completion, Quality Inspection, and Sales</a:t>
            </a:r>
            <a:endParaRPr lang="en-US" sz="1400" dirty="0">
              <a:solidFill>
                <a:schemeClr val="bg2"/>
              </a:solidFill>
            </a:endParaRPr>
          </a:p>
          <a:p>
            <a:pPr>
              <a:buFont typeface="+mj-lt"/>
              <a:buAutoNum type="arabicPeriod"/>
            </a:pPr>
            <a:r>
              <a:rPr lang="en-US" sz="1400" b="1" dirty="0">
                <a:solidFill>
                  <a:schemeClr val="bg2"/>
                </a:solidFill>
              </a:rPr>
              <a:t>Final Assembly: </a:t>
            </a:r>
            <a:r>
              <a:rPr lang="en-US" sz="1400" dirty="0">
                <a:solidFill>
                  <a:schemeClr val="bg2"/>
                </a:solidFill>
              </a:rPr>
              <a:t>Complete the final stitching of the bag, including adding accessories like zippers, straps, and decorative elements.</a:t>
            </a:r>
          </a:p>
          <a:p>
            <a:pPr>
              <a:buFont typeface="+mj-lt"/>
              <a:buAutoNum type="arabicPeriod"/>
            </a:pPr>
            <a:r>
              <a:rPr lang="en-US" sz="1400" b="1" dirty="0">
                <a:solidFill>
                  <a:schemeClr val="bg2"/>
                </a:solidFill>
              </a:rPr>
              <a:t>Quality Inspection:</a:t>
            </a:r>
          </a:p>
          <a:p>
            <a:pPr marL="285750" indent="-285750">
              <a:buFontTx/>
              <a:buChar char="-"/>
            </a:pPr>
            <a:r>
              <a:rPr lang="en-US" sz="1400" dirty="0">
                <a:solidFill>
                  <a:schemeClr val="bg2"/>
                </a:solidFill>
              </a:rPr>
              <a:t>Examine each product for durability, aesthetics, and functionality.</a:t>
            </a:r>
          </a:p>
          <a:p>
            <a:pPr marL="285750" indent="-285750">
              <a:buFontTx/>
              <a:buChar char="-"/>
            </a:pPr>
            <a:r>
              <a:rPr lang="en-US" sz="1400" dirty="0">
                <a:solidFill>
                  <a:schemeClr val="bg2"/>
                </a:solidFill>
              </a:rPr>
              <a:t>Assess the bags to ensure they meet quality standards.</a:t>
            </a:r>
          </a:p>
          <a:p>
            <a:r>
              <a:rPr lang="en-US" sz="1400" b="1" dirty="0">
                <a:solidFill>
                  <a:schemeClr val="bg2"/>
                </a:solidFill>
              </a:rPr>
              <a:t>3. Feedback and Improvement: </a:t>
            </a:r>
            <a:r>
              <a:rPr lang="en-US" sz="1400" dirty="0">
                <a:solidFill>
                  <a:schemeClr val="bg2"/>
                </a:solidFill>
              </a:rPr>
              <a:t>Record common defects or issues to refine and improve the production process in the future.</a:t>
            </a:r>
          </a:p>
        </p:txBody>
      </p:sp>
      <p:sp>
        <p:nvSpPr>
          <p:cNvPr id="8" name="Rectangle 7">
            <a:extLst>
              <a:ext uri="{FF2B5EF4-FFF2-40B4-BE49-F238E27FC236}">
                <a16:creationId xmlns:a16="http://schemas.microsoft.com/office/drawing/2014/main" id="{3F2823BA-DCD5-42D6-9B2B-387303205C7D}"/>
              </a:ext>
            </a:extLst>
          </p:cNvPr>
          <p:cNvSpPr/>
          <p:nvPr/>
        </p:nvSpPr>
        <p:spPr>
          <a:xfrm>
            <a:off x="4599650" y="6445572"/>
            <a:ext cx="4057521" cy="461665"/>
          </a:xfrm>
          <a:prstGeom prst="rect">
            <a:avLst/>
          </a:prstGeom>
        </p:spPr>
        <p:txBody>
          <a:bodyPr wrap="none">
            <a:spAutoFit/>
          </a:bodyPr>
          <a:lstStyle/>
          <a:p>
            <a:r>
              <a:rPr lang="en-US" sz="2400" b="1" i="1" dirty="0">
                <a:solidFill>
                  <a:schemeClr val="bg2"/>
                </a:solidFill>
              </a:rPr>
              <a:t>PROCESS OF PRODUCTION</a:t>
            </a:r>
            <a:endParaRPr lang="en-US" sz="2400" i="1" dirty="0">
              <a:solidFill>
                <a:schemeClr val="bg2"/>
              </a:solidFill>
            </a:endParaRPr>
          </a:p>
        </p:txBody>
      </p:sp>
    </p:spTree>
    <p:extLst>
      <p:ext uri="{BB962C8B-B14F-4D97-AF65-F5344CB8AC3E}">
        <p14:creationId xmlns:p14="http://schemas.microsoft.com/office/powerpoint/2010/main" val="13192013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9BA895-1A29-424B-9CC0-B77C0809304A}"/>
              </a:ext>
            </a:extLst>
          </p:cNvPr>
          <p:cNvPicPr>
            <a:picLocks noChangeAspect="1"/>
          </p:cNvPicPr>
          <p:nvPr/>
        </p:nvPicPr>
        <p:blipFill>
          <a:blip r:embed="rId2"/>
          <a:stretch>
            <a:fillRect/>
          </a:stretch>
        </p:blipFill>
        <p:spPr>
          <a:xfrm>
            <a:off x="7847600" y="4040177"/>
            <a:ext cx="4457363" cy="2817823"/>
          </a:xfrm>
          <a:prstGeom prst="rect">
            <a:avLst/>
          </a:prstGeom>
          <a:ln>
            <a:noFill/>
          </a:ln>
          <a:effectLst>
            <a:softEdge rad="112500"/>
          </a:effectLst>
        </p:spPr>
      </p:pic>
      <p:sp>
        <p:nvSpPr>
          <p:cNvPr id="6" name="Rectangle 5">
            <a:extLst>
              <a:ext uri="{FF2B5EF4-FFF2-40B4-BE49-F238E27FC236}">
                <a16:creationId xmlns:a16="http://schemas.microsoft.com/office/drawing/2014/main" id="{C8F2B021-16DA-41B9-AE18-C527AB921D7A}"/>
              </a:ext>
            </a:extLst>
          </p:cNvPr>
          <p:cNvSpPr/>
          <p:nvPr/>
        </p:nvSpPr>
        <p:spPr>
          <a:xfrm>
            <a:off x="903019" y="624272"/>
            <a:ext cx="5921814" cy="523220"/>
          </a:xfrm>
          <a:prstGeom prst="rect">
            <a:avLst/>
          </a:prstGeom>
        </p:spPr>
        <p:txBody>
          <a:bodyPr wrap="none">
            <a:spAutoFit/>
          </a:bodyPr>
          <a:lstStyle/>
          <a:p>
            <a:pPr algn="just"/>
            <a:r>
              <a:rPr lang="en-US" sz="2800" b="1" i="1" dirty="0">
                <a:solidFill>
                  <a:schemeClr val="bg2"/>
                </a:solidFill>
              </a:rPr>
              <a:t>Developing Distribution Channels</a:t>
            </a:r>
            <a:endParaRPr lang="en-US" sz="2800" i="1" dirty="0">
              <a:solidFill>
                <a:schemeClr val="bg2"/>
              </a:solidFill>
            </a:endParaRPr>
          </a:p>
        </p:txBody>
      </p:sp>
      <p:sp>
        <p:nvSpPr>
          <p:cNvPr id="2" name="Rectangle 1">
            <a:extLst>
              <a:ext uri="{FF2B5EF4-FFF2-40B4-BE49-F238E27FC236}">
                <a16:creationId xmlns:a16="http://schemas.microsoft.com/office/drawing/2014/main" id="{535ABA9F-5263-4D8A-B5C7-8A1B1AD2AC64}"/>
              </a:ext>
            </a:extLst>
          </p:cNvPr>
          <p:cNvSpPr/>
          <p:nvPr/>
        </p:nvSpPr>
        <p:spPr>
          <a:xfrm>
            <a:off x="903019" y="1577986"/>
            <a:ext cx="8001830" cy="3727111"/>
          </a:xfrm>
          <a:prstGeom prst="rect">
            <a:avLst/>
          </a:prstGeom>
        </p:spPr>
        <p:txBody>
          <a:bodyPr wrap="square">
            <a:spAutoFit/>
          </a:bodyPr>
          <a:lstStyle/>
          <a:p>
            <a:pPr algn="just">
              <a:lnSpc>
                <a:spcPct val="150000"/>
              </a:lnSpc>
              <a:buFont typeface="Arial" panose="020B0604020202020204" pitchFamily="34" charset="0"/>
              <a:buChar char="•"/>
            </a:pPr>
            <a:r>
              <a:rPr lang="en-US" sz="2000" b="1" dirty="0">
                <a:solidFill>
                  <a:schemeClr val="bg1"/>
                </a:solidFill>
              </a:rPr>
              <a:t>Solutions for Building Distribution Channels:</a:t>
            </a:r>
            <a:endParaRPr lang="en-US" sz="2000" dirty="0">
              <a:solidFill>
                <a:schemeClr val="bg1"/>
              </a:solidFill>
            </a:endParaRPr>
          </a:p>
          <a:p>
            <a:pPr marL="742950" lvl="1" indent="-285750" algn="just">
              <a:lnSpc>
                <a:spcPct val="150000"/>
              </a:lnSpc>
              <a:buFont typeface="Arial" panose="020B0604020202020204" pitchFamily="34" charset="0"/>
              <a:buChar char="•"/>
            </a:pPr>
            <a:r>
              <a:rPr lang="en-US" sz="2000" dirty="0">
                <a:solidFill>
                  <a:schemeClr val="bg1"/>
                </a:solidFill>
              </a:rPr>
              <a:t>Develop an application to connect key partners, such as material suppliers, small-scale tailors, and consumers, into a broad network.</a:t>
            </a:r>
          </a:p>
          <a:p>
            <a:pPr marL="742950" lvl="1" indent="-285750" algn="just">
              <a:lnSpc>
                <a:spcPct val="150000"/>
              </a:lnSpc>
              <a:buFont typeface="Arial" panose="020B0604020202020204" pitchFamily="34" charset="0"/>
              <a:buChar char="•"/>
            </a:pPr>
            <a:r>
              <a:rPr lang="en-US" sz="2000" dirty="0">
                <a:solidFill>
                  <a:schemeClr val="bg1"/>
                </a:solidFill>
              </a:rPr>
              <a:t>Utilize online communication and distribution platforms like Facebook, </a:t>
            </a:r>
            <a:r>
              <a:rPr lang="en-US" sz="2000" dirty="0" err="1">
                <a:solidFill>
                  <a:schemeClr val="bg1"/>
                </a:solidFill>
              </a:rPr>
              <a:t>TikTok</a:t>
            </a:r>
            <a:r>
              <a:rPr lang="en-US" sz="2000" dirty="0">
                <a:solidFill>
                  <a:schemeClr val="bg1"/>
                </a:solidFill>
              </a:rPr>
              <a:t>, Tiki, </a:t>
            </a:r>
            <a:r>
              <a:rPr lang="en-US" sz="2000" dirty="0" err="1">
                <a:solidFill>
                  <a:schemeClr val="bg1"/>
                </a:solidFill>
              </a:rPr>
              <a:t>Shopee</a:t>
            </a:r>
            <a:r>
              <a:rPr lang="en-US" sz="2000" dirty="0">
                <a:solidFill>
                  <a:schemeClr val="bg1"/>
                </a:solidFill>
              </a:rPr>
              <a:t>, etc.</a:t>
            </a:r>
          </a:p>
          <a:p>
            <a:pPr algn="just">
              <a:lnSpc>
                <a:spcPct val="150000"/>
              </a:lnSpc>
              <a:buFont typeface="Arial" panose="020B0604020202020204" pitchFamily="34" charset="0"/>
              <a:buChar char="•"/>
            </a:pPr>
            <a:r>
              <a:rPr lang="en-US" sz="2000" b="1" dirty="0">
                <a:solidFill>
                  <a:schemeClr val="bg1"/>
                </a:solidFill>
              </a:rPr>
              <a:t>Direct Distribution Channels:</a:t>
            </a:r>
            <a:endParaRPr lang="en-US" sz="2000" dirty="0">
              <a:solidFill>
                <a:schemeClr val="bg1"/>
              </a:solidFill>
            </a:endParaRPr>
          </a:p>
          <a:p>
            <a:pPr marL="742950" lvl="1" indent="-285750" algn="just">
              <a:lnSpc>
                <a:spcPct val="150000"/>
              </a:lnSpc>
              <a:buFont typeface="Arial" panose="020B0604020202020204" pitchFamily="34" charset="0"/>
              <a:buChar char="•"/>
            </a:pPr>
            <a:r>
              <a:rPr lang="en-US" sz="2000" dirty="0">
                <a:solidFill>
                  <a:schemeClr val="bg1"/>
                </a:solidFill>
              </a:rPr>
              <a:t>Wholesale and retail sales.</a:t>
            </a:r>
          </a:p>
        </p:txBody>
      </p:sp>
    </p:spTree>
    <p:extLst>
      <p:ext uri="{BB962C8B-B14F-4D97-AF65-F5344CB8AC3E}">
        <p14:creationId xmlns:p14="http://schemas.microsoft.com/office/powerpoint/2010/main" val="64453568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9BA895-1A29-424B-9CC0-B77C0809304A}"/>
              </a:ext>
            </a:extLst>
          </p:cNvPr>
          <p:cNvPicPr>
            <a:picLocks noChangeAspect="1"/>
          </p:cNvPicPr>
          <p:nvPr/>
        </p:nvPicPr>
        <p:blipFill>
          <a:blip r:embed="rId2"/>
          <a:stretch>
            <a:fillRect/>
          </a:stretch>
        </p:blipFill>
        <p:spPr>
          <a:xfrm>
            <a:off x="7847600" y="4040177"/>
            <a:ext cx="4457363" cy="2817823"/>
          </a:xfrm>
          <a:prstGeom prst="rect">
            <a:avLst/>
          </a:prstGeom>
          <a:ln>
            <a:noFill/>
          </a:ln>
          <a:effectLst>
            <a:softEdge rad="112500"/>
          </a:effectLst>
        </p:spPr>
      </p:pic>
      <p:sp>
        <p:nvSpPr>
          <p:cNvPr id="6" name="Rectangle 5">
            <a:extLst>
              <a:ext uri="{FF2B5EF4-FFF2-40B4-BE49-F238E27FC236}">
                <a16:creationId xmlns:a16="http://schemas.microsoft.com/office/drawing/2014/main" id="{C8F2B021-16DA-41B9-AE18-C527AB921D7A}"/>
              </a:ext>
            </a:extLst>
          </p:cNvPr>
          <p:cNvSpPr/>
          <p:nvPr/>
        </p:nvSpPr>
        <p:spPr>
          <a:xfrm>
            <a:off x="903019" y="624272"/>
            <a:ext cx="6516528" cy="523220"/>
          </a:xfrm>
          <a:prstGeom prst="rect">
            <a:avLst/>
          </a:prstGeom>
        </p:spPr>
        <p:txBody>
          <a:bodyPr wrap="none">
            <a:spAutoFit/>
          </a:bodyPr>
          <a:lstStyle/>
          <a:p>
            <a:r>
              <a:rPr lang="en-US" sz="2800" b="1" i="1" dirty="0">
                <a:solidFill>
                  <a:schemeClr val="bg2"/>
                </a:solidFill>
              </a:rPr>
              <a:t>Market Development and Expansion</a:t>
            </a:r>
            <a:endParaRPr lang="en-US" sz="2800" i="1" dirty="0">
              <a:solidFill>
                <a:schemeClr val="bg2"/>
              </a:solidFill>
            </a:endParaRPr>
          </a:p>
        </p:txBody>
      </p:sp>
      <p:sp>
        <p:nvSpPr>
          <p:cNvPr id="3" name="Rectangle 2">
            <a:extLst>
              <a:ext uri="{FF2B5EF4-FFF2-40B4-BE49-F238E27FC236}">
                <a16:creationId xmlns:a16="http://schemas.microsoft.com/office/drawing/2014/main" id="{27CFBA4D-C002-4C49-99A7-8F9E1B7F0F02}"/>
              </a:ext>
            </a:extLst>
          </p:cNvPr>
          <p:cNvSpPr/>
          <p:nvPr/>
        </p:nvSpPr>
        <p:spPr>
          <a:xfrm>
            <a:off x="787961" y="1310700"/>
            <a:ext cx="10564667" cy="2948179"/>
          </a:xfrm>
          <a:prstGeom prst="rect">
            <a:avLst/>
          </a:prstGeom>
        </p:spPr>
        <p:txBody>
          <a:bodyPr wrap="square">
            <a:spAutoFit/>
          </a:bodyPr>
          <a:lstStyle/>
          <a:p>
            <a:pPr algn="just">
              <a:lnSpc>
                <a:spcPct val="150000"/>
              </a:lnSpc>
              <a:buFont typeface="Arial" panose="020B0604020202020204" pitchFamily="34" charset="0"/>
              <a:buChar char="•"/>
            </a:pPr>
            <a:r>
              <a:rPr lang="en-US" b="1" dirty="0">
                <a:solidFill>
                  <a:schemeClr val="bg1"/>
                </a:solidFill>
              </a:rPr>
              <a:t>Local Market Development:</a:t>
            </a:r>
            <a:endParaRPr lang="en-US" dirty="0">
              <a:solidFill>
                <a:schemeClr val="bg1"/>
              </a:solidFill>
            </a:endParaRPr>
          </a:p>
          <a:p>
            <a:pPr marL="742950" lvl="1" indent="-285750" algn="just">
              <a:lnSpc>
                <a:spcPct val="150000"/>
              </a:lnSpc>
              <a:buFont typeface="Arial" panose="020B0604020202020204" pitchFamily="34" charset="0"/>
              <a:buChar char="•"/>
            </a:pPr>
            <a:r>
              <a:rPr lang="en-US" dirty="0">
                <a:solidFill>
                  <a:schemeClr val="bg1"/>
                </a:solidFill>
              </a:rPr>
              <a:t>Expand the market in Tuyen Quang province while exploring nearby regions and nationwide opportunities.</a:t>
            </a:r>
          </a:p>
          <a:p>
            <a:pPr algn="just">
              <a:lnSpc>
                <a:spcPct val="150000"/>
              </a:lnSpc>
              <a:buFont typeface="Arial" panose="020B0604020202020204" pitchFamily="34" charset="0"/>
              <a:buChar char="•"/>
            </a:pPr>
            <a:r>
              <a:rPr lang="en-US" b="1" dirty="0">
                <a:solidFill>
                  <a:schemeClr val="bg1"/>
                </a:solidFill>
              </a:rPr>
              <a:t>Partnering with Potential Businesses:</a:t>
            </a:r>
            <a:endParaRPr lang="en-US" dirty="0">
              <a:solidFill>
                <a:schemeClr val="bg1"/>
              </a:solidFill>
            </a:endParaRPr>
          </a:p>
          <a:p>
            <a:pPr marL="742950" lvl="1" indent="-285750" algn="just">
              <a:lnSpc>
                <a:spcPct val="150000"/>
              </a:lnSpc>
              <a:buFont typeface="Arial" panose="020B0604020202020204" pitchFamily="34" charset="0"/>
              <a:buChar char="•"/>
            </a:pPr>
            <a:r>
              <a:rPr lang="en-US" dirty="0">
                <a:solidFill>
                  <a:schemeClr val="bg1"/>
                </a:solidFill>
              </a:rPr>
              <a:t>Seek potential partners such as souvenir manufacturers and premium gift businesses.</a:t>
            </a:r>
          </a:p>
          <a:p>
            <a:pPr algn="just">
              <a:lnSpc>
                <a:spcPct val="150000"/>
              </a:lnSpc>
              <a:buFont typeface="Arial" panose="020B0604020202020204" pitchFamily="34" charset="0"/>
              <a:buChar char="•"/>
            </a:pPr>
            <a:r>
              <a:rPr lang="en-US" b="1" dirty="0">
                <a:solidFill>
                  <a:schemeClr val="bg1"/>
                </a:solidFill>
              </a:rPr>
              <a:t>Enhanced Online Promotion:</a:t>
            </a:r>
            <a:endParaRPr lang="en-US" dirty="0">
              <a:solidFill>
                <a:schemeClr val="bg1"/>
              </a:solidFill>
            </a:endParaRPr>
          </a:p>
          <a:p>
            <a:pPr marL="742950" lvl="1" indent="-285750" algn="just">
              <a:lnSpc>
                <a:spcPct val="150000"/>
              </a:lnSpc>
              <a:buFont typeface="Arial" panose="020B0604020202020204" pitchFamily="34" charset="0"/>
              <a:buChar char="•"/>
            </a:pPr>
            <a:r>
              <a:rPr lang="en-US" dirty="0">
                <a:solidFill>
                  <a:schemeClr val="bg1"/>
                </a:solidFill>
              </a:rPr>
              <a:t>Strengthen promotional efforts on online platforms to increase visibility and reach.</a:t>
            </a:r>
          </a:p>
        </p:txBody>
      </p:sp>
    </p:spTree>
    <p:extLst>
      <p:ext uri="{BB962C8B-B14F-4D97-AF65-F5344CB8AC3E}">
        <p14:creationId xmlns:p14="http://schemas.microsoft.com/office/powerpoint/2010/main" val="216491275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3627</TotalTime>
  <Words>1755</Words>
  <Application>Microsoft Office PowerPoint</Application>
  <PresentationFormat>Widescreen</PresentationFormat>
  <Paragraphs>161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Fish 8.1</dc:creator>
  <cp:lastModifiedBy>Cherry Hoàng</cp:lastModifiedBy>
  <cp:revision>249</cp:revision>
  <dcterms:created xsi:type="dcterms:W3CDTF">2015-05-14T03:09:07Z</dcterms:created>
  <dcterms:modified xsi:type="dcterms:W3CDTF">2025-01-23T04:22:43Z</dcterms:modified>
</cp:coreProperties>
</file>