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9" r:id="rId4"/>
    <p:sldId id="280" r:id="rId5"/>
    <p:sldId id="274" r:id="rId6"/>
    <p:sldId id="281" r:id="rId7"/>
    <p:sldId id="282" r:id="rId8"/>
    <p:sldId id="286" r:id="rId9"/>
    <p:sldId id="284" r:id="rId10"/>
    <p:sldId id="262" r:id="rId11"/>
    <p:sldId id="273" r:id="rId12"/>
    <p:sldId id="275" r:id="rId13"/>
    <p:sldId id="277" r:id="rId14"/>
    <p:sldId id="276" r:id="rId15"/>
    <p:sldId id="278" r:id="rId16"/>
    <p:sldId id="285" r:id="rId17"/>
    <p:sldId id="259" r:id="rId18"/>
    <p:sldId id="260" r:id="rId19"/>
    <p:sldId id="261" r:id="rId20"/>
    <p:sldId id="271" r:id="rId21"/>
  </p:sldIdLst>
  <p:sldSz cx="18288000" cy="10287000"/>
  <p:notesSz cx="6858000" cy="9144000"/>
  <p:embeddedFontLst>
    <p:embeddedFont>
      <p:font typeface="Pretendard Bold" panose="020B0600000101010101" charset="-127"/>
      <p:bold r:id="rId23"/>
    </p:embeddedFont>
    <p:embeddedFont>
      <p:font typeface="Pretendard Regular" panose="020B0600000101010101" charset="-127"/>
      <p:regular r:id="rId24"/>
    </p:embeddedFont>
    <p:embeddedFont>
      <p:font typeface="Roboto Condensed Medium" panose="02000000000000000000" pitchFamily="2" charset="0"/>
      <p:regular r:id="rId25"/>
      <p:bold r:id="rId26"/>
      <p:italic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함초롬바탕" panose="02030604000101010101" pitchFamily="18" charset="-127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0E4A3-E403-41B3-A8CF-2BADFC9091FD}" v="1" dt="2024-12-01T18:37:09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05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5C89D-F35B-4343-8D1A-946018E8837C}" type="datetimeFigureOut">
              <a:rPr lang="ko-KR" altLang="en-US" smtClean="0"/>
              <a:t>2024-12-21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177E4-675A-4C7E-93B0-442E09D996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549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177E4-675A-4C7E-93B0-442E09D9961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1351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kpeKAlH0UA?feature=oembed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1.png"/><Relationship Id="rId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youtu.be/biWvvneeg6g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p.seoul.go.kr/smgis2/short/6P3TP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11709400" y="-2413000"/>
            <a:ext cx="9664700" cy="9664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6870700" y="5867400"/>
            <a:ext cx="9664700" cy="9664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06600" y="4165600"/>
            <a:ext cx="15951200" cy="186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0500" b="0" i="0" u="none" strike="noStrike" spc="-100" dirty="0">
                <a:solidFill>
                  <a:srgbClr val="484848"/>
                </a:solidFill>
                <a:ea typeface="Pretendard Bold"/>
              </a:rPr>
              <a:t>"</a:t>
            </a:r>
            <a:r>
              <a:rPr lang="ko-KR" altLang="en-US" sz="10500" b="0" i="0" u="none" strike="noStrike" spc="-100" dirty="0" err="1">
                <a:solidFill>
                  <a:srgbClr val="484848"/>
                </a:solidFill>
                <a:ea typeface="Pretendard Bold"/>
              </a:rPr>
              <a:t>리메디</a:t>
            </a:r>
            <a:r>
              <a:rPr lang="en-US" altLang="ko-KR" sz="10500" b="0" i="0" u="none" strike="noStrike" spc="-100" dirty="0">
                <a:solidFill>
                  <a:srgbClr val="484848"/>
                </a:solidFill>
                <a:ea typeface="Pretendard Bold"/>
              </a:rPr>
              <a:t>(RE:MEDI)"</a:t>
            </a:r>
            <a:endParaRPr lang="en-US" sz="10500" b="0" i="0" u="none" strike="noStrike" spc="-100" dirty="0">
              <a:solidFill>
                <a:srgbClr val="484848"/>
              </a:solidFill>
              <a:latin typeface="Pretendar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60600" y="3238500"/>
            <a:ext cx="8013700" cy="939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5300" b="0" i="0" u="none" strike="noStrike" spc="-100" dirty="0">
                <a:solidFill>
                  <a:srgbClr val="1187CF"/>
                </a:solidFill>
                <a:ea typeface="Pretendard Regular"/>
              </a:rPr>
              <a:t>폐의약품 수거 증진 프로젝트</a:t>
            </a:r>
            <a:endParaRPr lang="ko-KR" sz="5300" b="0" i="0" u="none" strike="noStrike" spc="-100" dirty="0">
              <a:solidFill>
                <a:srgbClr val="1187CF"/>
              </a:solidFill>
              <a:ea typeface="Pretendard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0" y="8572500"/>
            <a:ext cx="18796000" cy="191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0" y="-660400"/>
            <a:ext cx="50800" cy="6908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505200"/>
            <a:ext cx="177800" cy="2755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8102600"/>
            <a:ext cx="18288000" cy="482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039600" y="8801100"/>
            <a:ext cx="1409700" cy="736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ko-KR" altLang="en-US" sz="2000" b="0" i="0" u="none" strike="noStrike" dirty="0" err="1">
                <a:solidFill>
                  <a:srgbClr val="FFFFFF"/>
                </a:solidFill>
                <a:ea typeface="Pretendard Bold"/>
              </a:rPr>
              <a:t>리빙랩</a:t>
            </a:r>
            <a:r>
              <a:rPr lang="ko-KR" altLang="en-US" sz="2000" b="0" i="0" u="none" strike="noStrike" dirty="0">
                <a:solidFill>
                  <a:srgbClr val="FFFFFF"/>
                </a:solidFill>
                <a:ea typeface="Pretendard Bold"/>
              </a:rPr>
              <a:t> </a:t>
            </a:r>
            <a:r>
              <a:rPr lang="en-US" altLang="ko-KR" sz="2000" b="0" i="0" u="none" strike="noStrike" dirty="0">
                <a:solidFill>
                  <a:srgbClr val="FFFFFF"/>
                </a:solidFill>
                <a:ea typeface="Pretendard Bold"/>
              </a:rPr>
              <a:t>1</a:t>
            </a:r>
            <a:r>
              <a:rPr lang="ko-KR" altLang="en-US" sz="2000" b="0" i="0" u="none" strike="noStrike" dirty="0">
                <a:solidFill>
                  <a:srgbClr val="FFFFFF"/>
                </a:solidFill>
                <a:ea typeface="Pretendard Bold"/>
              </a:rPr>
              <a:t>조</a:t>
            </a:r>
            <a:endParaRPr lang="ko-KR" sz="2000" b="0" i="0" u="none" strike="noStrike" dirty="0">
              <a:solidFill>
                <a:srgbClr val="FFFFFF"/>
              </a:solidFill>
              <a:ea typeface="Pretendar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563600" y="9169400"/>
            <a:ext cx="3657600" cy="736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altLang="ko-KR" sz="2000" b="0" i="0" u="none" strike="noStrike" dirty="0">
                <a:solidFill>
                  <a:srgbClr val="FFFFFF">
                    <a:alpha val="74902"/>
                  </a:srgbClr>
                </a:solidFill>
                <a:ea typeface="Pretendard Regular"/>
              </a:rPr>
              <a:t>2023240266 </a:t>
            </a:r>
            <a:r>
              <a:rPr lang="ko-KR" altLang="en-US" sz="2000" b="0" i="0" u="none" strike="noStrike" dirty="0">
                <a:solidFill>
                  <a:srgbClr val="FFFFFF">
                    <a:alpha val="74902"/>
                  </a:srgbClr>
                </a:solidFill>
                <a:ea typeface="Pretendard Regular"/>
              </a:rPr>
              <a:t>국제관계학과 </a:t>
            </a:r>
            <a:r>
              <a:rPr lang="ko-KR" altLang="en-US" sz="2000" dirty="0" err="1">
                <a:solidFill>
                  <a:srgbClr val="FFFFFF">
                    <a:alpha val="74902"/>
                  </a:srgbClr>
                </a:solidFill>
                <a:ea typeface="Pretendard Regular"/>
              </a:rPr>
              <a:t>임나연</a:t>
            </a:r>
            <a:endParaRPr lang="en-US" altLang="ko-KR" sz="2000" b="0" i="0" u="none" strike="noStrike" dirty="0">
              <a:solidFill>
                <a:srgbClr val="FFFFFF">
                  <a:alpha val="74902"/>
                </a:srgbClr>
              </a:solidFill>
              <a:ea typeface="Pretendard Regular"/>
            </a:endParaRPr>
          </a:p>
          <a:p>
            <a:pPr lvl="0" algn="l">
              <a:lnSpc>
                <a:spcPct val="124499"/>
              </a:lnSpc>
            </a:pPr>
            <a:r>
              <a:rPr lang="en-US" altLang="ko-KR" sz="2000" dirty="0">
                <a:solidFill>
                  <a:srgbClr val="FFFFFF">
                    <a:alpha val="74902"/>
                  </a:srgbClr>
                </a:solidFill>
                <a:ea typeface="Pretendard Regular"/>
              </a:rPr>
              <a:t>2023240720 </a:t>
            </a:r>
            <a:r>
              <a:rPr lang="ko-KR" altLang="en-US" sz="2000" dirty="0">
                <a:solidFill>
                  <a:srgbClr val="FFFFFF">
                    <a:alpha val="74902"/>
                  </a:srgbClr>
                </a:solidFill>
                <a:ea typeface="Pretendard Regular"/>
              </a:rPr>
              <a:t>국제관계학과 홍진서</a:t>
            </a:r>
            <a:endParaRPr lang="en-US" altLang="ko-KR" sz="2000" b="0" i="0" u="none" strike="noStrike" dirty="0">
              <a:solidFill>
                <a:srgbClr val="FFFFFF">
                  <a:alpha val="74902"/>
                </a:srgbClr>
              </a:solidFill>
              <a:ea typeface="Pretendard Regular"/>
            </a:endParaRPr>
          </a:p>
          <a:p>
            <a:pPr lvl="0" algn="l">
              <a:lnSpc>
                <a:spcPct val="124499"/>
              </a:lnSpc>
            </a:pPr>
            <a:r>
              <a:rPr lang="en-US" altLang="ko-KR" sz="2000" dirty="0">
                <a:solidFill>
                  <a:srgbClr val="FFFFFF">
                    <a:alpha val="74902"/>
                  </a:srgbClr>
                </a:solidFill>
                <a:ea typeface="Pretendard Regular"/>
              </a:rPr>
              <a:t>2021240611 </a:t>
            </a:r>
            <a:r>
              <a:rPr lang="ko-KR" altLang="en-US" sz="2000" dirty="0">
                <a:solidFill>
                  <a:srgbClr val="FFFFFF">
                    <a:alpha val="74902"/>
                  </a:srgbClr>
                </a:solidFill>
                <a:ea typeface="Pretendard Regular"/>
              </a:rPr>
              <a:t>철학과 </a:t>
            </a:r>
            <a:r>
              <a:rPr lang="ko-KR" altLang="en-US" sz="2000" dirty="0" err="1">
                <a:solidFill>
                  <a:srgbClr val="FFFFFF">
                    <a:alpha val="74902"/>
                  </a:srgbClr>
                </a:solidFill>
                <a:ea typeface="Pretendard Regular"/>
              </a:rPr>
              <a:t>현승민</a:t>
            </a:r>
            <a:endParaRPr lang="ko-KR" sz="2000" b="0" i="0" u="none" strike="noStrike" dirty="0">
              <a:solidFill>
                <a:srgbClr val="FFFFFF">
                  <a:alpha val="74902"/>
                </a:srgbClr>
              </a:solidFill>
              <a:ea typeface="Pretendard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rot="10800000">
            <a:off x="1397000" y="2585720"/>
            <a:ext cx="15341600" cy="18668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1765300"/>
            <a:ext cx="2082800" cy="584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97000" y="2514600"/>
            <a:ext cx="3289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6000" b="0" i="0" u="none" strike="noStrike" spc="-100" dirty="0">
              <a:solidFill>
                <a:srgbClr val="484848"/>
              </a:solidFill>
              <a:latin typeface="Pretendar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76400" y="1866900"/>
            <a:ext cx="1587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1187CF"/>
                </a:solidFill>
                <a:latin typeface="Pretendard Regular"/>
              </a:rPr>
              <a:t>04.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실험계획</a:t>
            </a:r>
            <a:endParaRPr lang="en-US" sz="2000" b="0" i="0" u="none" strike="noStrike" dirty="0">
              <a:solidFill>
                <a:srgbClr val="1187CF"/>
              </a:solidFill>
              <a:latin typeface="Pretendard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58974" y="4076700"/>
            <a:ext cx="14217651" cy="5562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원주에서 큰 규모를 가진 세브란스 병원 근처에 위치한 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5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개의 약국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( 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백두산약국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정문약국 등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)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에서</a:t>
            </a: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lvl="0" algn="l">
              <a:lnSpc>
                <a:spcPct val="124499"/>
              </a:lnSpc>
            </a:pP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 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‘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폐의약품 수거율 높이기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’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 실험을 진행하고자 함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.</a:t>
            </a: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lvl="0" algn="l">
              <a:lnSpc>
                <a:spcPct val="124499"/>
              </a:lnSpc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sz="2200" i="0" u="none" strike="noStrike" dirty="0">
              <a:solidFill>
                <a:srgbClr val="FC5230"/>
              </a:solidFill>
              <a:latin typeface="Pretendard Regular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5A7D1E2-A1E2-E5D8-2027-0F6B8CFC9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026" y="4554751"/>
            <a:ext cx="6727545" cy="52367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A10EC-EEC8-21AB-F366-B88E38AEC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3984A2E-9641-EF17-7DCB-296C28FDB7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 rot="10800000">
            <a:off x="1397000" y="2647950"/>
            <a:ext cx="15341600" cy="186689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B6895CF-EA7B-31E7-5E65-92F7817AE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B9F824B-1B45-E675-4523-3FFA94624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3E2D72D-3E77-37CA-7184-CC51C030E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0" y="1765300"/>
            <a:ext cx="2082800" cy="5842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35AEBE4-37AF-E43A-0187-8116A3C0CB59}"/>
              </a:ext>
            </a:extLst>
          </p:cNvPr>
          <p:cNvSpPr txBox="1"/>
          <p:nvPr/>
        </p:nvSpPr>
        <p:spPr>
          <a:xfrm>
            <a:off x="1397000" y="2514600"/>
            <a:ext cx="3289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6000" b="0" i="0" u="none" strike="noStrike" spc="-100" dirty="0">
              <a:solidFill>
                <a:srgbClr val="484848"/>
              </a:solidFill>
              <a:latin typeface="Pretendar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FC473B1-300A-52EE-BCB1-D28EA2CC04D0}"/>
              </a:ext>
            </a:extLst>
          </p:cNvPr>
          <p:cNvSpPr txBox="1"/>
          <p:nvPr/>
        </p:nvSpPr>
        <p:spPr>
          <a:xfrm>
            <a:off x="1676400" y="1866900"/>
            <a:ext cx="1587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1187CF"/>
                </a:solidFill>
                <a:latin typeface="Pretendard Regular"/>
              </a:rPr>
              <a:t>04.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실험계획</a:t>
            </a:r>
            <a:endParaRPr lang="en-US" sz="2000" b="0" i="0" u="none" strike="noStrike" dirty="0">
              <a:solidFill>
                <a:srgbClr val="1187CF"/>
              </a:solidFill>
              <a:latin typeface="Pretendard Regular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60F3CC2-B203-3457-B903-6B4B11124976}"/>
              </a:ext>
            </a:extLst>
          </p:cNvPr>
          <p:cNvSpPr txBox="1"/>
          <p:nvPr/>
        </p:nvSpPr>
        <p:spPr>
          <a:xfrm>
            <a:off x="1902776" y="3431540"/>
            <a:ext cx="14482447" cy="108331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lvl="0" algn="l">
              <a:lnSpc>
                <a:spcPct val="124499"/>
              </a:lnSpc>
            </a:pPr>
            <a:r>
              <a:rPr lang="ko-KR" altLang="en-US" sz="2200" i="0" u="none" strike="noStrike" dirty="0">
                <a:solidFill>
                  <a:srgbClr val="000000"/>
                </a:solidFill>
                <a:latin typeface="Pretendard Regular"/>
                <a:ea typeface="Pretendard Regular"/>
              </a:rPr>
              <a:t>각 해당 약국에 </a:t>
            </a:r>
            <a:r>
              <a:rPr lang="en-US" altLang="ko-KR" sz="2200" i="0" u="none" strike="noStrike" dirty="0">
                <a:solidFill>
                  <a:srgbClr val="000000"/>
                </a:solidFill>
                <a:latin typeface="Pretendard Regular"/>
                <a:ea typeface="Pretendard Regular"/>
              </a:rPr>
              <a:t>‘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키오스크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’ 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를 설치한 후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, </a:t>
            </a:r>
          </a:p>
          <a:p>
            <a:pPr lvl="0" algn="l">
              <a:lnSpc>
                <a:spcPct val="124499"/>
              </a:lnSpc>
            </a:pP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폐의약품이 인간과 생태계에 미치는 영향을 담은 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‘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자극적인 시청각 영상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’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을 실험기간 동안 틀고자 함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.</a:t>
            </a: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sz="2200" i="0" u="none" strike="noStrike" dirty="0">
              <a:solidFill>
                <a:srgbClr val="FC5230"/>
              </a:solidFill>
              <a:latin typeface="Pretendard Regular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98BD4D8-34DD-5558-DD1B-9A929D25A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890" y="4711696"/>
            <a:ext cx="4002620" cy="4988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63D7B5-87A1-F143-703F-B202DEA3E2B4}"/>
              </a:ext>
            </a:extLst>
          </p:cNvPr>
          <p:cNvSpPr txBox="1"/>
          <p:nvPr/>
        </p:nvSpPr>
        <p:spPr>
          <a:xfrm>
            <a:off x="9525000" y="9761471"/>
            <a:ext cx="9393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영상 링크 </a:t>
            </a:r>
            <a:r>
              <a:rPr lang="en-US" altLang="ko-KR" dirty="0"/>
              <a:t>- </a:t>
            </a:r>
            <a:r>
              <a:rPr lang="ko-KR" altLang="en-US" dirty="0"/>
              <a:t>https://youtu.be/PkpeKAlH0UA?si=4K2lw8oiwnDRYIlm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0702D92F-1BBC-E7F2-FAD8-1C5E69C49833}"/>
              </a:ext>
            </a:extLst>
          </p:cNvPr>
          <p:cNvSpPr txBox="1"/>
          <p:nvPr/>
        </p:nvSpPr>
        <p:spPr>
          <a:xfrm>
            <a:off x="8458200" y="4786439"/>
            <a:ext cx="4953000" cy="42693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영상 레퍼런스</a:t>
            </a:r>
            <a:endParaRPr lang="en-US" altLang="ko-K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온라인 미디어 5" title="(공익광고)인간이 지구를 파괴하는과정">
            <a:hlinkClick r:id="" action="ppaction://media"/>
            <a:extLst>
              <a:ext uri="{FF2B5EF4-FFF2-40B4-BE49-F238E27FC236}">
                <a16:creationId xmlns:a16="http://schemas.microsoft.com/office/drawing/2014/main" id="{AEA38C73-C764-2903-D888-F84FC540B7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8610600" y="5518143"/>
            <a:ext cx="7467600" cy="39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97D6C-43CF-C083-3D0C-43576C1A5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0C7EE7-C64C-99C8-4F58-A194EA88EF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rot="10800000">
            <a:off x="1397000" y="2647950"/>
            <a:ext cx="15341600" cy="186689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BB98893-C06C-EE78-4893-9A941DC2A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E740EAD-25F8-D147-5D49-3D749DA3F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4527244-317C-6104-20BE-070B9FBA4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1714500"/>
            <a:ext cx="2082800" cy="5842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7CB85BF-18E5-AB9C-C903-2999CE543641}"/>
              </a:ext>
            </a:extLst>
          </p:cNvPr>
          <p:cNvSpPr txBox="1"/>
          <p:nvPr/>
        </p:nvSpPr>
        <p:spPr>
          <a:xfrm>
            <a:off x="1397000" y="2514600"/>
            <a:ext cx="3289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6000" b="0" i="0" u="none" strike="noStrike" spc="-100" dirty="0">
              <a:solidFill>
                <a:srgbClr val="484848"/>
              </a:solidFill>
              <a:latin typeface="Pretendar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752CB53-5824-D62B-615D-3FC31983C852}"/>
              </a:ext>
            </a:extLst>
          </p:cNvPr>
          <p:cNvSpPr txBox="1"/>
          <p:nvPr/>
        </p:nvSpPr>
        <p:spPr>
          <a:xfrm>
            <a:off x="1676400" y="1765300"/>
            <a:ext cx="15875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1187CF"/>
                </a:solidFill>
                <a:latin typeface="Pretendard Regular"/>
              </a:rPr>
              <a:t>04.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실험계획</a:t>
            </a:r>
            <a:endParaRPr lang="en-US" sz="2000" b="0" i="0" u="none" strike="noStrike" dirty="0">
              <a:solidFill>
                <a:srgbClr val="1187CF"/>
              </a:solidFill>
              <a:latin typeface="Pretendard Regular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EC6D889-1A7D-CEC4-1EE2-9D86E174443F}"/>
              </a:ext>
            </a:extLst>
          </p:cNvPr>
          <p:cNvSpPr txBox="1"/>
          <p:nvPr/>
        </p:nvSpPr>
        <p:spPr>
          <a:xfrm>
            <a:off x="1828800" y="2781300"/>
            <a:ext cx="14478000" cy="8801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lvl="0" algn="l">
              <a:lnSpc>
                <a:spcPct val="124499"/>
              </a:lnSpc>
            </a:pP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또한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기존 처방전의 디자인을 바꾸는 것을 함께 시행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.</a:t>
            </a:r>
          </a:p>
          <a:p>
            <a:pPr lvl="0" algn="l">
              <a:lnSpc>
                <a:spcPct val="124499"/>
              </a:lnSpc>
            </a:pP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( 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디자인 예시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; 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손님들이 폐의약품 종류마다 어떻게  폐의약품 수거함에 분리 배출해야 하는지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, 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그리고 이용자 위치를 기준으로 근처 폐의약품 수거가 가능한 장소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,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 위치를 알려주는 사이트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(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앱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)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로 들어가지는 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QR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코드를 함께 넣고자 함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)</a:t>
            </a: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sz="2200" i="0" u="none" strike="noStrike" dirty="0">
              <a:solidFill>
                <a:srgbClr val="FC5230"/>
              </a:solidFill>
              <a:latin typeface="Pretendard Regular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01DBBC2-B085-0A2A-6258-08BEC3B93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4627243"/>
            <a:ext cx="5318760" cy="5028187"/>
          </a:xfrm>
          <a:prstGeom prst="rect">
            <a:avLst/>
          </a:prstGeom>
        </p:spPr>
      </p:pic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0C3B11F6-5222-B50D-BF5E-220835A6B45D}"/>
              </a:ext>
            </a:extLst>
          </p:cNvPr>
          <p:cNvSpPr/>
          <p:nvPr/>
        </p:nvSpPr>
        <p:spPr>
          <a:xfrm>
            <a:off x="7962900" y="6891756"/>
            <a:ext cx="2362200" cy="990600"/>
          </a:xfrm>
          <a:prstGeom prst="right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9CC394A-332B-2797-2972-C42C07730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648199"/>
            <a:ext cx="3086100" cy="312085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FA0F48B-FE6E-C532-AC6A-5616345E5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3450" y="5600700"/>
            <a:ext cx="3086100" cy="4054730"/>
          </a:xfrm>
          <a:prstGeom prst="rect">
            <a:avLst/>
          </a:prstGeom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07BC631B-9C72-DA7A-9645-2100953CC3B9}"/>
              </a:ext>
            </a:extLst>
          </p:cNvPr>
          <p:cNvSpPr txBox="1"/>
          <p:nvPr/>
        </p:nvSpPr>
        <p:spPr>
          <a:xfrm>
            <a:off x="685800" y="9715500"/>
            <a:ext cx="8001000" cy="47290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기존 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약국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병원 정보나 주의사항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광고 등이 삽입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D41E8A44-D314-8E6F-B7E2-CC0E5EBFDB00}"/>
              </a:ext>
            </a:extLst>
          </p:cNvPr>
          <p:cNvSpPr txBox="1"/>
          <p:nvPr/>
        </p:nvSpPr>
        <p:spPr>
          <a:xfrm>
            <a:off x="10058400" y="9715500"/>
            <a:ext cx="6629400" cy="47290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리뉴얼 후 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폐의약품 처리 관련 정보 삽입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1257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849FC-36E9-295D-3CF0-A2BC9284C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3F38DC24-0BE5-6179-55E6-377CB8EB8F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5058084" y="622300"/>
            <a:ext cx="9664700" cy="966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2F4F438-4FC8-1455-1A17-E3BD395A2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88D0B7-9503-69B2-B4F6-634AC1496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DA06722-A69C-0269-8A1F-E8891012D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1765300"/>
            <a:ext cx="2082800" cy="5842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1125999-2A0E-FD29-C18C-1668E612F4C2}"/>
              </a:ext>
            </a:extLst>
          </p:cNvPr>
          <p:cNvSpPr txBox="1"/>
          <p:nvPr/>
        </p:nvSpPr>
        <p:spPr>
          <a:xfrm>
            <a:off x="1397000" y="2514600"/>
            <a:ext cx="3289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6000" b="0" i="0" u="none" strike="noStrike" spc="-100" dirty="0">
              <a:solidFill>
                <a:srgbClr val="484848"/>
              </a:solidFill>
              <a:latin typeface="Pretendar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619BDB6-95C5-0477-D443-6EE2C1164C73}"/>
              </a:ext>
            </a:extLst>
          </p:cNvPr>
          <p:cNvSpPr txBox="1"/>
          <p:nvPr/>
        </p:nvSpPr>
        <p:spPr>
          <a:xfrm>
            <a:off x="1676400" y="1866900"/>
            <a:ext cx="1587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1187CF"/>
                </a:solidFill>
                <a:latin typeface="Pretendard Regular"/>
              </a:rPr>
              <a:t>04.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실험계획</a:t>
            </a:r>
            <a:endParaRPr lang="en-US" sz="2000" b="0" i="0" u="none" strike="noStrike" dirty="0">
              <a:solidFill>
                <a:srgbClr val="1187CF"/>
              </a:solidFill>
              <a:latin typeface="Pretendard Regular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CAB8CF5-6685-8A85-D9B7-791E65C25E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199" t="42366" r="20986" b="39610"/>
          <a:stretch/>
        </p:blipFill>
        <p:spPr>
          <a:xfrm>
            <a:off x="1985963" y="3368420"/>
            <a:ext cx="2987674" cy="4673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4927AFA-75A7-CCF1-93B6-A8D2FFBB23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055"/>
          <a:stretch/>
        </p:blipFill>
        <p:spPr>
          <a:xfrm>
            <a:off x="8077200" y="3198939"/>
            <a:ext cx="8959231" cy="5336921"/>
          </a:xfrm>
          <a:prstGeom prst="rect">
            <a:avLst/>
          </a:prstGeom>
        </p:spPr>
      </p:pic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D3280C73-B888-BE8C-9A10-F363F9287194}"/>
              </a:ext>
            </a:extLst>
          </p:cNvPr>
          <p:cNvSpPr/>
          <p:nvPr/>
        </p:nvSpPr>
        <p:spPr>
          <a:xfrm>
            <a:off x="5576403" y="5219700"/>
            <a:ext cx="1752600" cy="129540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010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ECBDC-068D-1084-BBAF-067F3E03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D7E5789-A139-5A2F-1171-CD1C4BA4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rot="10800000">
            <a:off x="1397000" y="2647950"/>
            <a:ext cx="15341600" cy="186689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028767F-2AEC-BD1B-E988-986F4ED7A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C64CC9E-F378-7251-8C2D-1519DB51C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7A95097-CE1C-DC4B-DB27-AB8C92E65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1765300"/>
            <a:ext cx="2082800" cy="5842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ABFD939B-2AE7-6E69-25F8-889F1DA67978}"/>
              </a:ext>
            </a:extLst>
          </p:cNvPr>
          <p:cNvSpPr txBox="1"/>
          <p:nvPr/>
        </p:nvSpPr>
        <p:spPr>
          <a:xfrm>
            <a:off x="1397000" y="2514600"/>
            <a:ext cx="3289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6000" b="0" i="0" u="none" strike="noStrike" spc="-100" dirty="0">
              <a:solidFill>
                <a:srgbClr val="484848"/>
              </a:solidFill>
              <a:latin typeface="Pretendar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0C4A210-21E1-CDF8-4383-B7732417BC59}"/>
              </a:ext>
            </a:extLst>
          </p:cNvPr>
          <p:cNvSpPr txBox="1"/>
          <p:nvPr/>
        </p:nvSpPr>
        <p:spPr>
          <a:xfrm>
            <a:off x="1676400" y="1866900"/>
            <a:ext cx="1587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1187CF"/>
                </a:solidFill>
                <a:latin typeface="Pretendard Regular"/>
              </a:rPr>
              <a:t>04.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실험계획</a:t>
            </a:r>
            <a:endParaRPr lang="en-US" sz="2000" b="0" i="0" u="none" strike="noStrike" dirty="0">
              <a:solidFill>
                <a:srgbClr val="1187CF"/>
              </a:solidFill>
              <a:latin typeface="Pretendard Regular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110C1DA-DF6A-72A9-B2A4-14315D1597CC}"/>
              </a:ext>
            </a:extLst>
          </p:cNvPr>
          <p:cNvSpPr txBox="1"/>
          <p:nvPr/>
        </p:nvSpPr>
        <p:spPr>
          <a:xfrm>
            <a:off x="1828800" y="2769872"/>
            <a:ext cx="14478000" cy="127825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lvl="0" algn="l">
              <a:lnSpc>
                <a:spcPct val="124499"/>
              </a:lnSpc>
            </a:pP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해당 실험을 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2025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년 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7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월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-12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월 시행하고 해당 기간 동안 수거된 폐의약품 무게와 실험이 진행되지 않은    </a:t>
            </a: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lvl="0" algn="l">
              <a:lnSpc>
                <a:spcPct val="124499"/>
              </a:lnSpc>
            </a:pP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 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2025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년 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1-6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개월 수거된 폐의약품 무게와 비교하여 </a:t>
            </a:r>
            <a:r>
              <a:rPr lang="ko-KR" altLang="en-US" sz="2200" dirty="0" err="1">
                <a:solidFill>
                  <a:srgbClr val="000000"/>
                </a:solidFill>
                <a:latin typeface="Pretendard Regular"/>
                <a:ea typeface="Pretendard Regular"/>
              </a:rPr>
              <a:t>리빙랩</a:t>
            </a:r>
            <a:r>
              <a:rPr lang="ko-KR" altLang="en-US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 효과를 확인</a:t>
            </a:r>
            <a:r>
              <a:rPr lang="en-US" altLang="ko-KR" sz="2200" dirty="0">
                <a:solidFill>
                  <a:srgbClr val="000000"/>
                </a:solidFill>
                <a:latin typeface="Pretendard Regular"/>
                <a:ea typeface="Pretendard Regular"/>
              </a:rPr>
              <a:t>.</a:t>
            </a: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sz="2200" i="0" u="none" strike="noStrike" dirty="0">
              <a:solidFill>
                <a:srgbClr val="FC5230"/>
              </a:solidFill>
              <a:latin typeface="Pretendard Regular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AAA60D7-3850-0FD8-3DDD-1B3A1112D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473" y="5372100"/>
            <a:ext cx="14704634" cy="293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9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7664272-DFDB-0B1E-E102-32FE58917D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12170263" y="419100"/>
            <a:ext cx="9664700" cy="9664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1765300"/>
            <a:ext cx="2082800" cy="584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97000" y="2514600"/>
            <a:ext cx="3289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sz="6000" b="0" i="0" u="none" strike="noStrike" spc="-100" dirty="0">
              <a:solidFill>
                <a:srgbClr val="484848"/>
              </a:solidFill>
              <a:latin typeface="Pretendar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76400" y="1866900"/>
            <a:ext cx="1587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1187CF"/>
                </a:solidFill>
                <a:latin typeface="Pretendard Regular"/>
              </a:rPr>
              <a:t>04.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실험계획</a:t>
            </a:r>
            <a:endParaRPr lang="en-US" sz="2000" b="0" i="0" u="none" strike="noStrike" dirty="0">
              <a:solidFill>
                <a:srgbClr val="1187CF"/>
              </a:solidFill>
              <a:latin typeface="Pretendard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58974" y="4076700"/>
            <a:ext cx="14217651" cy="5562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lvl="0" algn="l">
              <a:lnSpc>
                <a:spcPct val="124499"/>
              </a:lnSpc>
            </a:pPr>
            <a:endParaRPr lang="en-US" altLang="ko-KR" sz="2200" dirty="0">
              <a:solidFill>
                <a:srgbClr val="000000"/>
              </a:solidFill>
              <a:latin typeface="Pretendard Regular"/>
              <a:ea typeface="Pretendard Regular"/>
            </a:endParaRPr>
          </a:p>
          <a:p>
            <a:pPr marL="457200" lvl="0" indent="-457200" algn="l">
              <a:lnSpc>
                <a:spcPct val="124499"/>
              </a:lnSpc>
              <a:buAutoNum type="arabicPeriod"/>
            </a:pPr>
            <a:endParaRPr lang="en-US" sz="2200" i="0" u="none" strike="noStrike" dirty="0">
              <a:solidFill>
                <a:srgbClr val="FC5230"/>
              </a:solidFill>
              <a:latin typeface="Pretendard Regular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593873C-B4FB-67D2-BDC2-237B4BEAE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00" y="3470910"/>
            <a:ext cx="15138400" cy="5022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6AA16-E456-276E-AA67-9CD41A714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093849-4235-5030-DF4A-9C7A9DA0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033AFC8-35C6-450F-070E-2C31B719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ED530C1-BF30-6922-F5EE-858DD350D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1435100"/>
            <a:ext cx="1879600" cy="5842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8E873F6-E869-65D0-8E97-C089B6AE2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99" y="3586018"/>
            <a:ext cx="8712200" cy="2159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462613D-C588-F599-A188-F33FB329C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0" y="5727700"/>
            <a:ext cx="8674100" cy="1778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EAE2B8B-6655-461E-AAD0-C7E1AEF15E8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5000"/>
          </a:blip>
          <a:stretch>
            <a:fillRect/>
          </a:stretch>
        </p:blipFill>
        <p:spPr>
          <a:xfrm rot="10800000">
            <a:off x="241300" y="3586018"/>
            <a:ext cx="8712200" cy="35386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4B0E1E8-77B1-B466-D9E3-C67ED4EC2D2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5000"/>
          </a:blip>
          <a:stretch>
            <a:fillRect/>
          </a:stretch>
        </p:blipFill>
        <p:spPr>
          <a:xfrm rot="10800000">
            <a:off x="9334500" y="5905499"/>
            <a:ext cx="8674100" cy="3402445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C7BFD84B-90BE-9FC6-BCC9-9C3A4C760A5A}"/>
              </a:ext>
            </a:extLst>
          </p:cNvPr>
          <p:cNvSpPr txBox="1"/>
          <p:nvPr/>
        </p:nvSpPr>
        <p:spPr>
          <a:xfrm>
            <a:off x="1397000" y="2184400"/>
            <a:ext cx="72136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6000" dirty="0">
                <a:latin typeface="Pretendard Bold" panose="020B0600000101010101" charset="-127"/>
                <a:ea typeface="Pretendard Bold" panose="020B0600000101010101" charset="-127"/>
              </a:rPr>
              <a:t>Before and After</a:t>
            </a:r>
            <a:endParaRPr lang="en-US" altLang="ko-KR" sz="6000" b="0" i="0" u="none" spc="-100" dirty="0">
              <a:solidFill>
                <a:srgbClr val="484848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9846394-D4F5-4131-4E17-9972CD3CBA06}"/>
              </a:ext>
            </a:extLst>
          </p:cNvPr>
          <p:cNvSpPr txBox="1"/>
          <p:nvPr/>
        </p:nvSpPr>
        <p:spPr>
          <a:xfrm>
            <a:off x="1676400" y="1549400"/>
            <a:ext cx="1879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altLang="ko-KR" sz="2000" b="0" i="0" u="none" strike="noStrike" dirty="0">
                <a:solidFill>
                  <a:srgbClr val="1187CF"/>
                </a:solidFill>
                <a:latin typeface="Pretendard Regular"/>
              </a:rPr>
              <a:t>05. </a:t>
            </a:r>
            <a:r>
              <a:rPr lang="ko-KR" altLang="en-US" sz="2000" b="0" i="0" u="none" strike="noStrike" dirty="0">
                <a:solidFill>
                  <a:srgbClr val="1187CF"/>
                </a:solidFill>
                <a:ea typeface="Pretendard Regular"/>
              </a:rPr>
              <a:t>기대 효과</a:t>
            </a:r>
            <a:endParaRPr lang="ko-KR" altLang="ko-KR" sz="2000" b="0" i="0" u="none" strike="noStrike" dirty="0">
              <a:solidFill>
                <a:srgbClr val="1187CF"/>
              </a:solidFill>
              <a:ea typeface="Pretendard Regular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EC3449A6-98A3-FAEA-5902-4EA1D7B43F56}"/>
              </a:ext>
            </a:extLst>
          </p:cNvPr>
          <p:cNvSpPr txBox="1"/>
          <p:nvPr/>
        </p:nvSpPr>
        <p:spPr>
          <a:xfrm>
            <a:off x="3810000" y="4152900"/>
            <a:ext cx="1397000" cy="58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3200" dirty="0">
                <a:solidFill>
                  <a:srgbClr val="0070C0"/>
                </a:solidFill>
                <a:latin typeface="Pretendard Bold" panose="020B0600000101010101" charset="-127"/>
                <a:ea typeface="Pretendard Bold" panose="020B0600000101010101" charset="-127"/>
              </a:rPr>
              <a:t>Before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F3CDADEA-DC63-BB1A-BAE9-8C55FAA7A765}"/>
              </a:ext>
            </a:extLst>
          </p:cNvPr>
          <p:cNvSpPr txBox="1"/>
          <p:nvPr/>
        </p:nvSpPr>
        <p:spPr>
          <a:xfrm>
            <a:off x="838200" y="3771900"/>
            <a:ext cx="7620000" cy="411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실험 전에는 잘못 버려지는 약물로 인한 </a:t>
            </a:r>
            <a:endParaRPr lang="en-US" altLang="ko-K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환경 오염이 존재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폐의약품 처리 방법에 대한 대중의 관심 부족</a:t>
            </a:r>
            <a:endParaRPr kumimoji="0" lang="en-US" altLang="ko-KR" sz="25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0CF02289-D9F0-3D9A-9236-33866CE25A0A}"/>
              </a:ext>
            </a:extLst>
          </p:cNvPr>
          <p:cNvSpPr txBox="1"/>
          <p:nvPr/>
        </p:nvSpPr>
        <p:spPr>
          <a:xfrm>
            <a:off x="13106400" y="6362700"/>
            <a:ext cx="1092201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3200" dirty="0">
                <a:solidFill>
                  <a:srgbClr val="0070C0"/>
                </a:solidFill>
                <a:latin typeface="Pretendard Bold" panose="020B0600000101010101" charset="-127"/>
                <a:ea typeface="Pretendard Bold" panose="020B0600000101010101" charset="-127"/>
              </a:rPr>
              <a:t>After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0C7A66D3-C9D1-4A5F-F417-FDE2BA8250C4}"/>
              </a:ext>
            </a:extLst>
          </p:cNvPr>
          <p:cNvSpPr txBox="1"/>
          <p:nvPr/>
        </p:nvSpPr>
        <p:spPr>
          <a:xfrm>
            <a:off x="10287000" y="6134100"/>
            <a:ext cx="7848600" cy="3886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실험 후에는 키오스크와 </a:t>
            </a:r>
            <a:r>
              <a:rPr lang="ko-KR" altLang="en-US" sz="2800" dirty="0" err="1">
                <a:solidFill>
                  <a:schemeClr val="bg1">
                    <a:lumMod val="50000"/>
                  </a:schemeClr>
                </a:solidFill>
              </a:rPr>
              <a:t>약봉투</a:t>
            </a: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 광고를 통해 대중들의 폐의약품 수거에 대한 관심이 증가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올바른 처리 방법에 대한 인식이 확산</a:t>
            </a:r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</a:rPr>
              <a:t>환경 오염이 감소되는 긍정적인 변화를 기대</a:t>
            </a:r>
            <a:endParaRPr kumimoji="0" lang="ko-KR" altLang="ko-KR" sz="25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2931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1752600"/>
            <a:ext cx="10909300" cy="317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9000"/>
          </a:blip>
          <a:stretch>
            <a:fillRect/>
          </a:stretch>
        </p:blipFill>
        <p:spPr>
          <a:xfrm rot="10800000">
            <a:off x="863600" y="1981200"/>
            <a:ext cx="10909300" cy="8356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43000" y="2324100"/>
            <a:ext cx="74295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6000" b="0" i="0" u="none" strike="noStrike" spc="-100" dirty="0">
                <a:solidFill>
                  <a:srgbClr val="484848"/>
                </a:solidFill>
                <a:ea typeface="Pretendard Bold"/>
              </a:rPr>
              <a:t>환경 보호와 생태계 보전</a:t>
            </a:r>
            <a:endParaRPr lang="en-US" sz="6000" b="0" i="0" u="none" strike="noStrike" spc="-100" dirty="0">
              <a:solidFill>
                <a:srgbClr val="484848"/>
              </a:solidFill>
              <a:latin typeface="Pretendard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4600" y="1320800"/>
            <a:ext cx="2362200" cy="5842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506700" y="1422400"/>
            <a:ext cx="1841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altLang="ko-KR" sz="2000" b="0" i="0" u="none" strike="noStrike" dirty="0">
                <a:solidFill>
                  <a:srgbClr val="1187CF"/>
                </a:solidFill>
                <a:latin typeface="Pretendard Regular"/>
              </a:rPr>
              <a:t>06. </a:t>
            </a:r>
            <a:r>
              <a:rPr lang="ko-KR" altLang="en-US" sz="2000" b="0" i="0" u="none" strike="noStrike" dirty="0">
                <a:solidFill>
                  <a:srgbClr val="1187CF"/>
                </a:solidFill>
                <a:ea typeface="Pretendard Regular"/>
              </a:rPr>
              <a:t>결론 및 함의</a:t>
            </a:r>
            <a:endParaRPr lang="ko-KR" altLang="ko-KR" sz="2000" b="0" i="0" u="none" strike="noStrike" dirty="0">
              <a:solidFill>
                <a:srgbClr val="1187CF"/>
              </a:solidFill>
              <a:ea typeface="Pretendard Regula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43000" y="3985852"/>
            <a:ext cx="9906000" cy="2641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bg1">
                    <a:lumMod val="50000"/>
                  </a:schemeClr>
                </a:solidFill>
                <a:latin typeface="Pretendard Regular"/>
              </a:rPr>
              <a:t> </a:t>
            </a:r>
            <a:r>
              <a:rPr lang="ko-KR" altLang="en-US" sz="2400" b="1" dirty="0">
                <a:solidFill>
                  <a:schemeClr val="bg1">
                    <a:lumMod val="50000"/>
                  </a:schemeClr>
                </a:solidFill>
              </a:rPr>
              <a:t>수질과 토양 보호</a:t>
            </a:r>
            <a:endParaRPr lang="en-US" altLang="ko-KR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</a:rPr>
              <a:t>폐의약품이 하천이나 토양으로 유입되는 것을 막아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</a:rPr>
              <a:t>수질 오염으로부터 보호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</a:rPr>
              <a:t>이는 환경 보호와 생물다양성을 유지하는 데 기여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en-US" altLang="ko-KR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bg1">
                    <a:lumMod val="50000"/>
                  </a:schemeClr>
                </a:solidFill>
              </a:rPr>
              <a:t>생태계 교란 방지</a:t>
            </a:r>
            <a:endParaRPr lang="en-US" altLang="ko-KR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</a:rPr>
              <a:t>폐의약품의 합성 에스트로겐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</a:rPr>
              <a:t>소염제 등 약물 성분이 </a:t>
            </a:r>
            <a:endParaRPr lang="en-US" altLang="ko-KR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</a:rPr>
              <a:t>호르몬 교란 등 생물에 미치는 악영향을 예방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</a:rPr>
              <a:t>자연 생태계를 폐의약품의 </a:t>
            </a:r>
            <a:r>
              <a:rPr lang="ko-KR" altLang="en-US" sz="2400" dirty="0" err="1">
                <a:solidFill>
                  <a:schemeClr val="bg1">
                    <a:lumMod val="50000"/>
                  </a:schemeClr>
                </a:solidFill>
              </a:rPr>
              <a:t>위협으로부터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</a:rPr>
              <a:t> 안전하게 유지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92B8FB7-63E1-E3A1-EA78-3A59DB40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8200" y="4305300"/>
            <a:ext cx="5534065" cy="555311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A19C936-D9CC-8D4D-016D-927D1D3BD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364" y="7442200"/>
            <a:ext cx="9906000" cy="2184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1435100"/>
            <a:ext cx="2362200" cy="584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6146800"/>
            <a:ext cx="8712200" cy="215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0" y="3619500"/>
            <a:ext cx="8674100" cy="215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15000"/>
          </a:blip>
          <a:stretch>
            <a:fillRect/>
          </a:stretch>
        </p:blipFill>
        <p:spPr>
          <a:xfrm rot="10800000">
            <a:off x="241300" y="6362700"/>
            <a:ext cx="8712200" cy="2971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15000"/>
          </a:blip>
          <a:stretch>
            <a:fillRect/>
          </a:stretch>
        </p:blipFill>
        <p:spPr>
          <a:xfrm rot="10800000">
            <a:off x="9334500" y="3835400"/>
            <a:ext cx="8674100" cy="29210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97000" y="2184400"/>
            <a:ext cx="72136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6000" spc="-100" dirty="0">
                <a:solidFill>
                  <a:srgbClr val="484848"/>
                </a:solidFill>
                <a:latin typeface="Pretendard Bold"/>
                <a:ea typeface="Pretendard Bold"/>
              </a:rPr>
              <a:t>사회적 의식과 책임 확대 </a:t>
            </a:r>
            <a:endParaRPr lang="en-US" altLang="ko-KR" sz="6000" b="0" i="0" u="none" strike="noStrike" spc="-100" dirty="0">
              <a:solidFill>
                <a:srgbClr val="484848"/>
              </a:solidFill>
              <a:latin typeface="Pretendar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76400" y="1549400"/>
            <a:ext cx="1879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altLang="ko-KR" sz="2000" b="0" i="0" u="none" strike="noStrike" dirty="0">
                <a:solidFill>
                  <a:srgbClr val="1187CF"/>
                </a:solidFill>
                <a:latin typeface="Pretendard Regular"/>
              </a:rPr>
              <a:t>06. </a:t>
            </a:r>
            <a:r>
              <a:rPr lang="ko-KR" altLang="en-US" sz="2000" b="0" i="0" u="none" strike="noStrike" dirty="0">
                <a:solidFill>
                  <a:srgbClr val="1187CF"/>
                </a:solidFill>
                <a:ea typeface="Pretendard Regular"/>
              </a:rPr>
              <a:t>결론 및 함의</a:t>
            </a:r>
            <a:endParaRPr lang="ko-KR" altLang="ko-KR" sz="2000" b="0" i="0" u="none" strike="noStrike" dirty="0">
              <a:solidFill>
                <a:srgbClr val="1187CF"/>
              </a:solidFill>
              <a:ea typeface="Pretendard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870200" y="6769100"/>
            <a:ext cx="3378200" cy="58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ko-KR" sz="32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Pretendard Bold" panose="020B0600000101010101" charset="-127"/>
                <a:ea typeface="Pretendard Bold" panose="020B0600000101010101" charset="-127"/>
              </a:rPr>
              <a:t>환경 의식 증진</a:t>
            </a:r>
            <a:r>
              <a:rPr kumimoji="0" lang="en-US" altLang="ko-KR" sz="32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r>
              <a:rPr kumimoji="0" lang="ko-KR" altLang="en-US" sz="32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Pretendard Bold" panose="020B0600000101010101" charset="-127"/>
                <a:ea typeface="Pretendard Bold" panose="020B0600000101010101" charset="-127"/>
              </a:rPr>
              <a:t>효과</a:t>
            </a:r>
            <a:endParaRPr lang="en-US" altLang="ko-KR" sz="3200" dirty="0">
              <a:solidFill>
                <a:srgbClr val="0070C0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62000" y="7620000"/>
            <a:ext cx="7924800" cy="1028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sz="2500" dirty="0">
                <a:solidFill>
                  <a:schemeClr val="bg1">
                    <a:lumMod val="50000"/>
                  </a:schemeClr>
                </a:solidFill>
                <a:latin typeface="Pretendard Regular" panose="020B0600000101010101" charset="-127"/>
                <a:ea typeface="Pretendard Regular" panose="020B0600000101010101" charset="-127"/>
              </a:rPr>
              <a:t>키오스크 광고와 </a:t>
            </a:r>
            <a:r>
              <a:rPr lang="ko-KR" altLang="en-US" sz="2500" dirty="0" err="1">
                <a:solidFill>
                  <a:schemeClr val="bg1">
                    <a:lumMod val="50000"/>
                  </a:schemeClr>
                </a:solidFill>
                <a:latin typeface="Pretendard Regular" panose="020B0600000101010101" charset="-127"/>
                <a:ea typeface="Pretendard Regular" panose="020B0600000101010101" charset="-127"/>
              </a:rPr>
              <a:t>약봉투</a:t>
            </a:r>
            <a:r>
              <a:rPr lang="ko-KR" altLang="en-US" sz="2500" dirty="0">
                <a:solidFill>
                  <a:schemeClr val="bg1">
                    <a:lumMod val="50000"/>
                  </a:schemeClr>
                </a:solidFill>
                <a:latin typeface="Pretendard Regular" panose="020B0600000101010101" charset="-127"/>
                <a:ea typeface="Pretendard Regular" panose="020B0600000101010101" charset="-127"/>
              </a:rPr>
              <a:t> 후면의 올바른 폐기방법과 장소의</a:t>
            </a:r>
            <a:endParaRPr lang="en-US" altLang="ko-KR" sz="2500" dirty="0">
              <a:solidFill>
                <a:schemeClr val="bg1">
                  <a:lumMod val="50000"/>
                </a:schemeClr>
              </a:solidFill>
              <a:latin typeface="Pretendard Regular" panose="020B0600000101010101" charset="-127"/>
              <a:ea typeface="Pretendard Regular" panose="020B0600000101010101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en-US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지속적인 노출로</a:t>
            </a:r>
            <a:r>
              <a:rPr kumimoji="0" lang="ko-KR" altLang="ko-KR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 </a:t>
            </a:r>
            <a:r>
              <a:rPr kumimoji="0" lang="ko-KR" altLang="en-US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사람</a:t>
            </a:r>
            <a:r>
              <a:rPr kumimoji="0" lang="ko-KR" altLang="ko-KR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들에게 환경 보호의 중요성을 인식시키고, 지속 가능한 행동을 </a:t>
            </a:r>
            <a:r>
              <a:rPr kumimoji="0" lang="ko-KR" altLang="en-US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할 수 있도록 </a:t>
            </a:r>
            <a:r>
              <a:rPr kumimoji="0" lang="ko-KR" altLang="ko-KR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유도.</a:t>
            </a:r>
            <a:endParaRPr kumimoji="0" lang="en-US" altLang="ko-KR" sz="25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Pretendard Regular" panose="020B0600000101010101" charset="-127"/>
              <a:ea typeface="Pretendard Regular" panose="020B0600000101010101" charset="-127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430000" y="4267200"/>
            <a:ext cx="4800600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Pretendard Bold" panose="020B0600000101010101" charset="-127"/>
                <a:ea typeface="Pretendard Bold" panose="020B0600000101010101" charset="-127"/>
              </a:rPr>
              <a:t>책임 있는 소비문화 확산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r>
              <a:rPr kumimoji="0" lang="ko-KR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Pretendard Bold" panose="020B0600000101010101" charset="-127"/>
                <a:ea typeface="Pretendard Bold" panose="020B0600000101010101" charset="-127"/>
              </a:rPr>
              <a:t>효과</a:t>
            </a:r>
            <a:endParaRPr lang="en-US" altLang="ko-KR" sz="3200" dirty="0">
              <a:solidFill>
                <a:srgbClr val="0070C0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0" y="5130800"/>
            <a:ext cx="6934200" cy="1028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en-US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의약품을</a:t>
            </a:r>
            <a:r>
              <a:rPr kumimoji="0" lang="ko-KR" altLang="ko-KR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 구매</a:t>
            </a:r>
            <a:r>
              <a:rPr kumimoji="0" lang="ko-KR" altLang="en-US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하고</a:t>
            </a:r>
            <a:r>
              <a:rPr kumimoji="0" lang="ko-KR" altLang="ko-KR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 사용 후 </a:t>
            </a:r>
            <a:r>
              <a:rPr kumimoji="0" lang="ko-KR" altLang="en-US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폐의약품 </a:t>
            </a:r>
            <a:r>
              <a:rPr kumimoji="0" lang="ko-KR" altLang="ko-KR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처리까지 고려하는 </a:t>
            </a:r>
            <a:endParaRPr kumimoji="0" lang="en-US" altLang="ko-KR" sz="25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Pretendard Regular" panose="020B0600000101010101" charset="-127"/>
              <a:ea typeface="Pretendard Regular" panose="020B0600000101010101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ko-KR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성숙한 소비문화로 전환</a:t>
            </a:r>
            <a:r>
              <a:rPr kumimoji="0" lang="ko-KR" altLang="en-US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될</a:t>
            </a:r>
            <a:r>
              <a:rPr kumimoji="0" lang="ko-KR" altLang="ko-KR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 </a:t>
            </a:r>
            <a:r>
              <a:rPr kumimoji="0" lang="ko-KR" altLang="en-US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가능성이 보임</a:t>
            </a:r>
            <a:r>
              <a:rPr kumimoji="0" lang="ko-KR" altLang="ko-KR" sz="25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Pretendard Regular" panose="020B0600000101010101" charset="-127"/>
                <a:ea typeface="Pretendard Regular" panose="020B0600000101010101" charset="-127"/>
              </a:rPr>
              <a:t>. 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6D690132-3C9B-2123-C3D9-FEA54AEE74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413034"/>
            <a:ext cx="1813861" cy="218730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88B6158A-44B4-AD2A-76C6-3FD4B3B819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06600" y="7277100"/>
            <a:ext cx="1905000" cy="25094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-5905500" y="571500"/>
            <a:ext cx="9664700" cy="9664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334" y="1524000"/>
            <a:ext cx="4406649" cy="1726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15000"/>
          </a:blip>
          <a:stretch>
            <a:fillRect/>
          </a:stretch>
        </p:blipFill>
        <p:spPr>
          <a:xfrm rot="10800000">
            <a:off x="4462352" y="1841500"/>
            <a:ext cx="4394200" cy="2286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503400" y="2667000"/>
            <a:ext cx="23368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800" dirty="0">
                <a:solidFill>
                  <a:srgbClr val="1187CF"/>
                </a:solidFill>
                <a:ea typeface="Pretendard Bold"/>
              </a:rPr>
              <a:t>생물다양성 유지</a:t>
            </a:r>
            <a:endParaRPr lang="ko-KR" sz="2800" b="0" i="0" u="none" strike="noStrike" dirty="0">
              <a:solidFill>
                <a:srgbClr val="1187CF"/>
              </a:solidFill>
              <a:ea typeface="Pretendar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15000"/>
          </a:blip>
          <a:stretch>
            <a:fillRect/>
          </a:stretch>
        </p:blipFill>
        <p:spPr>
          <a:xfrm rot="10800000">
            <a:off x="4497183" y="4170504"/>
            <a:ext cx="4368800" cy="5753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24000" y="2514600"/>
            <a:ext cx="37084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6000" b="0" i="0" u="none" strike="noStrike" spc="-100" dirty="0">
                <a:solidFill>
                  <a:srgbClr val="484848"/>
                </a:solidFill>
                <a:latin typeface="Pretendard Bold" panose="020B0600000101010101" charset="-127"/>
                <a:ea typeface="Pretendard Bold" panose="020B0600000101010101" charset="-127"/>
              </a:rPr>
              <a:t>SDGs</a:t>
            </a:r>
            <a:endParaRPr lang="ko-KR" sz="6000" b="0" i="0" u="none" strike="noStrike" spc="-100" dirty="0">
              <a:solidFill>
                <a:srgbClr val="484848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7000" y="1752600"/>
            <a:ext cx="2362200" cy="5842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76400" y="1866900"/>
            <a:ext cx="1879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1187CF"/>
                </a:solidFill>
                <a:latin typeface="Pretendard Regular"/>
              </a:rPr>
              <a:t>06. </a:t>
            </a:r>
            <a:r>
              <a:rPr lang="ko-KR" altLang="en-US" sz="2000" b="0" i="0" u="none" strike="noStrike" dirty="0">
                <a:solidFill>
                  <a:srgbClr val="1187CF"/>
                </a:solidFill>
                <a:ea typeface="Pretendard Regular"/>
              </a:rPr>
              <a:t>결론 및 함의</a:t>
            </a:r>
            <a:endParaRPr lang="ko-KR" sz="2000" b="0" i="0" u="none" strike="noStrike" dirty="0">
              <a:solidFill>
                <a:srgbClr val="1187CF"/>
              </a:solidFill>
              <a:ea typeface="Pretendard Regula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48200" y="8267700"/>
            <a:ext cx="3911600" cy="152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149400"/>
              </a:lnSpc>
              <a:buClr>
                <a:srgbClr val="484848"/>
              </a:buClr>
              <a:buFont typeface="Arial"/>
              <a:buChar char="●"/>
            </a:pPr>
            <a:r>
              <a:rPr lang="ko-KR" altLang="en-US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우리나라의 </a:t>
            </a:r>
            <a:r>
              <a:rPr lang="en-US" altLang="ko-KR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4</a:t>
            </a:r>
            <a:r>
              <a:rPr lang="ko-KR" altLang="en-US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대 강</a:t>
            </a:r>
            <a:r>
              <a:rPr lang="en-US" altLang="ko-KR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(</a:t>
            </a:r>
            <a:r>
              <a:rPr lang="ko-KR" altLang="en-US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한강</a:t>
            </a:r>
            <a:r>
              <a:rPr lang="en-US" altLang="ko-KR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, </a:t>
            </a:r>
            <a:r>
              <a:rPr lang="ko-KR" altLang="en-US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낙동강</a:t>
            </a:r>
            <a:r>
              <a:rPr lang="en-US" altLang="ko-KR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, </a:t>
            </a:r>
            <a:r>
              <a:rPr lang="ko-KR" altLang="en-US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금강</a:t>
            </a:r>
            <a:r>
              <a:rPr lang="en-US" altLang="ko-KR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, </a:t>
            </a:r>
            <a:r>
              <a:rPr lang="ko-KR" altLang="en-US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영산강</a:t>
            </a:r>
            <a:r>
              <a:rPr lang="en-US" altLang="ko-KR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)</a:t>
            </a:r>
            <a:r>
              <a:rPr lang="ko-KR" altLang="en-US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에서 의약 성분이 검출되었으며 이 물에 지속적으로 노출될 경우 환경과 인체에 피해를 끼침</a:t>
            </a:r>
            <a:r>
              <a:rPr lang="en-US" altLang="ko-KR" dirty="0">
                <a:solidFill>
                  <a:srgbClr val="484848">
                    <a:alpha val="74902"/>
                  </a:srgbClr>
                </a:solidFill>
                <a:latin typeface="Pretendard Regular"/>
                <a:ea typeface="Pretendard Regular"/>
              </a:rPr>
              <a:t>.</a:t>
            </a:r>
            <a:endParaRPr lang="en-US" b="0" i="0" u="none" strike="noStrike" dirty="0">
              <a:solidFill>
                <a:srgbClr val="484848">
                  <a:alpha val="74902"/>
                </a:srgbClr>
              </a:solidFill>
              <a:latin typeface="Pretendard Regular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BCE4FC73-28EC-063D-0DF6-D2B88724B4D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5000"/>
          </a:blip>
          <a:stretch>
            <a:fillRect/>
          </a:stretch>
        </p:blipFill>
        <p:spPr>
          <a:xfrm rot="10800000">
            <a:off x="9017001" y="4170504"/>
            <a:ext cx="4368800" cy="57531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CC9C7B17-B76E-3D8C-5865-D245F4F30C7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5000"/>
          </a:blip>
          <a:stretch>
            <a:fillRect/>
          </a:stretch>
        </p:blipFill>
        <p:spPr>
          <a:xfrm rot="10800000">
            <a:off x="13536818" y="4170504"/>
            <a:ext cx="4368800" cy="5753100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E792FA6B-25E8-833E-C7CC-478EC67E3C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5000"/>
          </a:blip>
          <a:stretch>
            <a:fillRect/>
          </a:stretch>
        </p:blipFill>
        <p:spPr>
          <a:xfrm rot="10800000">
            <a:off x="9004300" y="1838858"/>
            <a:ext cx="4394200" cy="228600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1AF93CB2-798B-E224-EF8F-9C02A5388B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5000"/>
          </a:blip>
          <a:stretch>
            <a:fillRect/>
          </a:stretch>
        </p:blipFill>
        <p:spPr>
          <a:xfrm rot="10800000">
            <a:off x="13474700" y="1831469"/>
            <a:ext cx="4394200" cy="228600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FD508984-29CE-7674-0439-C6A2AFA6B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000" y="1523999"/>
            <a:ext cx="4406649" cy="172675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81E1B5D2-8032-E5DE-5692-0A1B728A5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4323" y="1523998"/>
            <a:ext cx="4406649" cy="17267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EC4163C-34D7-AB00-AF94-24485D3809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2552" y="4305300"/>
            <a:ext cx="3733800" cy="384927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EC85933-FC4A-83C3-8E58-8D10B79C9B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6400" y="4305300"/>
            <a:ext cx="3810000" cy="397212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EFDBBA8-8905-896D-CB44-A5CD3F8DF3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65201" y="4305300"/>
            <a:ext cx="4090154" cy="4005821"/>
          </a:xfrm>
          <a:prstGeom prst="rect">
            <a:avLst/>
          </a:prstGeom>
        </p:spPr>
      </p:pic>
      <p:sp>
        <p:nvSpPr>
          <p:cNvPr id="29" name="TextBox 14">
            <a:extLst>
              <a:ext uri="{FF2B5EF4-FFF2-40B4-BE49-F238E27FC236}">
                <a16:creationId xmlns:a16="http://schemas.microsoft.com/office/drawing/2014/main" id="{EEC38DDE-4B12-5197-E0F1-C31498925973}"/>
              </a:ext>
            </a:extLst>
          </p:cNvPr>
          <p:cNvSpPr txBox="1"/>
          <p:nvPr/>
        </p:nvSpPr>
        <p:spPr>
          <a:xfrm>
            <a:off x="13639800" y="8343900"/>
            <a:ext cx="4166982" cy="152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149400"/>
              </a:lnSpc>
              <a:buClr>
                <a:srgbClr val="484848"/>
              </a:buClr>
              <a:buFont typeface="Arial"/>
              <a:buChar char="●"/>
            </a:pPr>
            <a:r>
              <a:rPr lang="ko-KR" altLang="en-US" b="0" i="0" u="none" strike="noStrike" dirty="0">
                <a:solidFill>
                  <a:srgbClr val="484848">
                    <a:alpha val="74902"/>
                  </a:srgbClr>
                </a:solidFill>
                <a:ea typeface="Pretendard Regular"/>
              </a:rPr>
              <a:t>소염제로 인한 서남아시아 독수리 개체수의 급격한 감소 사례는 폐의약품이 생물다양성에 위협이 된다는 사실을 보여줌</a:t>
            </a:r>
            <a:r>
              <a:rPr lang="en-US" altLang="ko-KR" b="0" i="0" u="none" strike="noStrike" dirty="0">
                <a:solidFill>
                  <a:srgbClr val="484848">
                    <a:alpha val="74902"/>
                  </a:srgbClr>
                </a:solidFill>
                <a:ea typeface="Pretendard Regular"/>
              </a:rPr>
              <a:t>.</a:t>
            </a:r>
            <a:endParaRPr lang="en-US" b="0" i="0" u="none" strike="noStrike" dirty="0">
              <a:solidFill>
                <a:srgbClr val="484848">
                  <a:alpha val="74902"/>
                </a:srgbClr>
              </a:solidFill>
              <a:latin typeface="Pretendard Regular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B5FE82E0-C445-FE44-A452-0FEBD61BB203}"/>
              </a:ext>
            </a:extLst>
          </p:cNvPr>
          <p:cNvSpPr txBox="1"/>
          <p:nvPr/>
        </p:nvSpPr>
        <p:spPr>
          <a:xfrm>
            <a:off x="9245599" y="8267700"/>
            <a:ext cx="4165601" cy="152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149400"/>
              </a:lnSpc>
              <a:buClr>
                <a:srgbClr val="484848"/>
              </a:buClr>
              <a:buFont typeface="Arial"/>
              <a:buChar char="●"/>
            </a:pPr>
            <a:r>
              <a:rPr lang="ko-KR" altLang="en-US" b="0" i="0" u="none" strike="noStrike" dirty="0">
                <a:solidFill>
                  <a:srgbClr val="484848">
                    <a:alpha val="74902"/>
                  </a:srgbClr>
                </a:solidFill>
                <a:ea typeface="Pretendard Regular"/>
              </a:rPr>
              <a:t>피임약 성분이 있는 폐의약품에 노출된 물고기들은 정상적인 번식이 </a:t>
            </a:r>
            <a:endParaRPr lang="en-US" altLang="ko-KR" b="0" i="0" u="none" strike="noStrike" dirty="0">
              <a:solidFill>
                <a:srgbClr val="484848">
                  <a:alpha val="74902"/>
                </a:srgbClr>
              </a:solidFill>
              <a:ea typeface="Pretendard Regular"/>
            </a:endParaRPr>
          </a:p>
          <a:p>
            <a:pPr lvl="0" algn="l">
              <a:lnSpc>
                <a:spcPct val="149400"/>
              </a:lnSpc>
              <a:buClr>
                <a:srgbClr val="484848"/>
              </a:buClr>
            </a:pPr>
            <a:r>
              <a:rPr lang="en-US" altLang="ko-KR" dirty="0">
                <a:solidFill>
                  <a:srgbClr val="484848">
                    <a:alpha val="74902"/>
                  </a:srgbClr>
                </a:solidFill>
                <a:ea typeface="Pretendard Regular"/>
              </a:rPr>
              <a:t>       </a:t>
            </a:r>
            <a:r>
              <a:rPr lang="ko-KR" altLang="en-US" b="0" i="0" u="none" strike="noStrike" dirty="0">
                <a:solidFill>
                  <a:srgbClr val="484848">
                    <a:alpha val="74902"/>
                  </a:srgbClr>
                </a:solidFill>
                <a:ea typeface="Pretendard Regular"/>
              </a:rPr>
              <a:t>일어나지 않아 멸종하게 </a:t>
            </a:r>
            <a:r>
              <a:rPr lang="ko-KR" altLang="en-US" dirty="0">
                <a:solidFill>
                  <a:srgbClr val="484848">
                    <a:alpha val="74902"/>
                  </a:srgbClr>
                </a:solidFill>
                <a:ea typeface="Pretendard Regular"/>
              </a:rPr>
              <a:t>됨</a:t>
            </a:r>
            <a:r>
              <a:rPr lang="en-US" altLang="ko-KR" b="0" i="0" u="none" strike="noStrike" dirty="0">
                <a:solidFill>
                  <a:srgbClr val="484848">
                    <a:alpha val="74902"/>
                  </a:srgbClr>
                </a:solidFill>
                <a:ea typeface="Pretendard Regular"/>
              </a:rPr>
              <a:t>.</a:t>
            </a:r>
            <a:endParaRPr lang="en-US" b="0" i="0" u="none" strike="noStrike" dirty="0">
              <a:solidFill>
                <a:srgbClr val="484848">
                  <a:alpha val="74902"/>
                </a:srgbClr>
              </a:solidFill>
              <a:latin typeface="Pretendard Regular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90C90A7C-B4EC-6C8D-5D6B-8F97626D14D5}"/>
              </a:ext>
            </a:extLst>
          </p:cNvPr>
          <p:cNvSpPr txBox="1"/>
          <p:nvPr/>
        </p:nvSpPr>
        <p:spPr>
          <a:xfrm>
            <a:off x="5638800" y="2705100"/>
            <a:ext cx="23368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800" dirty="0">
                <a:solidFill>
                  <a:srgbClr val="1187CF"/>
                </a:solidFill>
                <a:ea typeface="Pretendard Bold"/>
              </a:rPr>
              <a:t>수질 오염 방지</a:t>
            </a:r>
            <a:endParaRPr lang="ko-KR" sz="2800" b="0" i="0" u="none" strike="noStrike" dirty="0">
              <a:solidFill>
                <a:srgbClr val="1187CF"/>
              </a:solidFill>
              <a:ea typeface="Pretendard Bold"/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D18ADA85-3B72-F354-375C-26D4780DC617}"/>
              </a:ext>
            </a:extLst>
          </p:cNvPr>
          <p:cNvSpPr txBox="1"/>
          <p:nvPr/>
        </p:nvSpPr>
        <p:spPr>
          <a:xfrm>
            <a:off x="10058400" y="2705100"/>
            <a:ext cx="23368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800" dirty="0">
                <a:solidFill>
                  <a:srgbClr val="1187CF"/>
                </a:solidFill>
                <a:ea typeface="Pretendard Bold"/>
              </a:rPr>
              <a:t>해양자원의 지속가능한 보존</a:t>
            </a:r>
            <a:endParaRPr lang="ko-KR" sz="2800" b="0" i="0" u="none" strike="noStrike" dirty="0">
              <a:solidFill>
                <a:srgbClr val="1187CF"/>
              </a:solidFill>
              <a:ea typeface="Pretendar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58400" y="-7620000"/>
            <a:ext cx="38100" cy="17360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46300" y="101600"/>
            <a:ext cx="215900" cy="1714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97000" y="1473200"/>
            <a:ext cx="3149600" cy="1270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7200" b="0" i="0" u="none" strike="noStrike" spc="-100">
                <a:solidFill>
                  <a:srgbClr val="000000"/>
                </a:solidFill>
                <a:ea typeface="Pretendard Bold"/>
              </a:rPr>
              <a:t>목</a:t>
            </a:r>
            <a:r>
              <a:rPr lang="en-US" sz="7200" b="0" i="0" u="none" strike="noStrike" spc="-100">
                <a:solidFill>
                  <a:srgbClr val="000000"/>
                </a:solidFill>
                <a:latin typeface="Pretendard Bold"/>
              </a:rPr>
              <a:t> </a:t>
            </a:r>
            <a:r>
              <a:rPr lang="ko-KR" sz="7200" b="0" i="0" u="none" strike="noStrike" spc="-100">
                <a:solidFill>
                  <a:srgbClr val="000000"/>
                </a:solidFill>
                <a:ea typeface="Pretendard Bold"/>
              </a:rPr>
              <a:t>차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93950" y="4457700"/>
            <a:ext cx="1333500" cy="25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33600" y="4051300"/>
            <a:ext cx="685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66000"/>
              </a:lnSpc>
            </a:pPr>
            <a:r>
              <a:rPr lang="en-US" sz="3600" b="0" i="0" u="none" strike="noStrike" spc="-100" dirty="0">
                <a:solidFill>
                  <a:srgbClr val="1187CF"/>
                </a:solidFill>
                <a:latin typeface="Roboto Condensed Medium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81400" y="4051300"/>
            <a:ext cx="33782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66000"/>
              </a:lnSpc>
            </a:pPr>
            <a:r>
              <a:rPr lang="ko-KR" altLang="en-US" sz="3600" b="0" i="0" u="none" strike="noStrike" spc="-100" dirty="0">
                <a:solidFill>
                  <a:srgbClr val="1187CF"/>
                </a:solidFill>
                <a:ea typeface="Pretendard Bold"/>
              </a:rPr>
              <a:t>폐의약품의 문제점</a:t>
            </a:r>
            <a:endParaRPr lang="en-US" sz="3600" b="0" i="0" u="none" strike="noStrike" spc="-100" dirty="0">
              <a:solidFill>
                <a:srgbClr val="1187CF"/>
              </a:solidFill>
              <a:latin typeface="Pretendard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12150" y="4546600"/>
            <a:ext cx="1333500" cy="254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220200" y="4076700"/>
            <a:ext cx="22352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66000"/>
              </a:lnSpc>
            </a:pPr>
            <a:r>
              <a:rPr lang="ko-KR" altLang="en-US" sz="3600" b="0" i="0" u="none" strike="noStrike" spc="-100" dirty="0">
                <a:solidFill>
                  <a:srgbClr val="1187CF"/>
                </a:solidFill>
                <a:ea typeface="Pretendard Bold"/>
              </a:rPr>
              <a:t>기존 정책</a:t>
            </a:r>
            <a:endParaRPr lang="ko-KR" sz="3600" b="0" i="0" u="none" strike="noStrike" spc="-100" dirty="0">
              <a:solidFill>
                <a:srgbClr val="1187CF"/>
              </a:solidFill>
              <a:ea typeface="Pretendard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271500" y="4457700"/>
            <a:ext cx="1333500" cy="254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262100" y="4000500"/>
            <a:ext cx="28575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66000"/>
              </a:lnSpc>
            </a:pPr>
            <a:r>
              <a:rPr lang="ko-KR" altLang="en-US" sz="3600" b="0" i="0" u="none" strike="noStrike" spc="-100" dirty="0">
                <a:solidFill>
                  <a:srgbClr val="1187CF"/>
                </a:solidFill>
                <a:ea typeface="Pretendard Bold"/>
              </a:rPr>
              <a:t>해결책 제시</a:t>
            </a:r>
            <a:endParaRPr lang="en-US" sz="3600" b="0" i="0" u="none" strike="noStrike" spc="-100" dirty="0">
              <a:solidFill>
                <a:srgbClr val="1187CF"/>
              </a:solidFill>
              <a:latin typeface="Pretendard Bold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10800000">
            <a:off x="0" y="3263900"/>
            <a:ext cx="18338800" cy="49657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8077200" y="4051300"/>
            <a:ext cx="685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66000"/>
              </a:lnSpc>
            </a:pPr>
            <a:r>
              <a:rPr lang="en-US" sz="3600" b="0" i="0" u="none" strike="noStrike" spc="-100" dirty="0">
                <a:solidFill>
                  <a:srgbClr val="1187CF"/>
                </a:solidFill>
                <a:latin typeface="Roboto Condensed Medium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42900" y="3975100"/>
            <a:ext cx="685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66000"/>
              </a:lnSpc>
            </a:pPr>
            <a:r>
              <a:rPr lang="en-US" sz="3600" b="0" i="0" u="none" strike="noStrike" spc="-100" dirty="0">
                <a:solidFill>
                  <a:srgbClr val="1187CF"/>
                </a:solidFill>
                <a:latin typeface="Roboto Condensed Medium"/>
              </a:rPr>
              <a:t>03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C48B4DFF-58F2-4EC1-8602-0A58B6BB7025}"/>
              </a:ext>
            </a:extLst>
          </p:cNvPr>
          <p:cNvSpPr txBox="1"/>
          <p:nvPr/>
        </p:nvSpPr>
        <p:spPr>
          <a:xfrm>
            <a:off x="2133600" y="7124700"/>
            <a:ext cx="685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66000"/>
              </a:lnSpc>
            </a:pPr>
            <a:r>
              <a:rPr lang="en-US" sz="3600" b="0" i="0" u="none" strike="noStrike" spc="-100" dirty="0">
                <a:solidFill>
                  <a:srgbClr val="1187CF"/>
                </a:solidFill>
                <a:latin typeface="Roboto Condensed Medium"/>
              </a:rPr>
              <a:t>04</a:t>
            </a: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B056B640-1CE7-8CB4-686B-F30962674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68550" y="7588250"/>
            <a:ext cx="1333500" cy="25400"/>
          </a:xfrm>
          <a:prstGeom prst="rect">
            <a:avLst/>
          </a:prstGeom>
        </p:spPr>
      </p:pic>
      <p:sp>
        <p:nvSpPr>
          <p:cNvPr id="31" name="TextBox 9">
            <a:extLst>
              <a:ext uri="{FF2B5EF4-FFF2-40B4-BE49-F238E27FC236}">
                <a16:creationId xmlns:a16="http://schemas.microsoft.com/office/drawing/2014/main" id="{90AC3429-50FD-79BF-9A91-AC0B91DBE2B4}"/>
              </a:ext>
            </a:extLst>
          </p:cNvPr>
          <p:cNvSpPr txBox="1"/>
          <p:nvPr/>
        </p:nvSpPr>
        <p:spPr>
          <a:xfrm>
            <a:off x="3505200" y="7124700"/>
            <a:ext cx="18796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66000"/>
              </a:lnSpc>
            </a:pPr>
            <a:r>
              <a:rPr lang="ko-KR" altLang="en-US" sz="3600" b="0" i="0" u="none" strike="noStrike" spc="-100" dirty="0">
                <a:solidFill>
                  <a:srgbClr val="1187CF"/>
                </a:solidFill>
                <a:ea typeface="Pretendard Bold"/>
              </a:rPr>
              <a:t>실험 계획</a:t>
            </a:r>
            <a:endParaRPr lang="en-US" sz="3600" b="0" i="0" u="none" strike="noStrike" spc="-100" dirty="0">
              <a:solidFill>
                <a:srgbClr val="1187CF"/>
              </a:solidFill>
              <a:latin typeface="Pretendard Bold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C569C8DD-5B9D-8802-73BA-68ED014EB580}"/>
              </a:ext>
            </a:extLst>
          </p:cNvPr>
          <p:cNvSpPr txBox="1"/>
          <p:nvPr/>
        </p:nvSpPr>
        <p:spPr>
          <a:xfrm>
            <a:off x="8077200" y="7124700"/>
            <a:ext cx="685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66000"/>
              </a:lnSpc>
            </a:pPr>
            <a:r>
              <a:rPr lang="en-US" sz="3600" b="0" i="0" u="none" strike="noStrike" spc="-100" dirty="0">
                <a:solidFill>
                  <a:srgbClr val="1187CF"/>
                </a:solidFill>
                <a:latin typeface="Roboto Condensed Medium"/>
              </a:rPr>
              <a:t>05</a:t>
            </a:r>
          </a:p>
        </p:txBody>
      </p:sp>
      <p:pic>
        <p:nvPicPr>
          <p:cNvPr id="33" name="Picture 10">
            <a:extLst>
              <a:ext uri="{FF2B5EF4-FFF2-40B4-BE49-F238E27FC236}">
                <a16:creationId xmlns:a16="http://schemas.microsoft.com/office/drawing/2014/main" id="{35B7E925-C25F-D494-42C5-719B08D31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12150" y="7588250"/>
            <a:ext cx="1333500" cy="25400"/>
          </a:xfrm>
          <a:prstGeom prst="rect">
            <a:avLst/>
          </a:prstGeom>
        </p:spPr>
      </p:pic>
      <p:sp>
        <p:nvSpPr>
          <p:cNvPr id="34" name="TextBox 13">
            <a:extLst>
              <a:ext uri="{FF2B5EF4-FFF2-40B4-BE49-F238E27FC236}">
                <a16:creationId xmlns:a16="http://schemas.microsoft.com/office/drawing/2014/main" id="{2629D749-1EA8-2C79-DE96-12FA94572850}"/>
              </a:ext>
            </a:extLst>
          </p:cNvPr>
          <p:cNvSpPr txBox="1"/>
          <p:nvPr/>
        </p:nvSpPr>
        <p:spPr>
          <a:xfrm>
            <a:off x="9220200" y="7124700"/>
            <a:ext cx="22352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66000"/>
              </a:lnSpc>
            </a:pPr>
            <a:r>
              <a:rPr lang="ko-KR" altLang="en-US" sz="3600" b="0" i="0" u="none" strike="noStrike" spc="-100" dirty="0">
                <a:solidFill>
                  <a:srgbClr val="1187CF"/>
                </a:solidFill>
                <a:ea typeface="Pretendard Bold"/>
              </a:rPr>
              <a:t>기대 효과</a:t>
            </a:r>
            <a:endParaRPr lang="ko-KR" sz="3600" b="0" i="0" u="none" strike="noStrike" spc="-100" dirty="0">
              <a:solidFill>
                <a:srgbClr val="1187CF"/>
              </a:solidFill>
              <a:ea typeface="Pretendard Bold"/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3D0F0039-DFD6-85A7-3A5D-BC508A49FFC6}"/>
              </a:ext>
            </a:extLst>
          </p:cNvPr>
          <p:cNvSpPr txBox="1"/>
          <p:nvPr/>
        </p:nvSpPr>
        <p:spPr>
          <a:xfrm>
            <a:off x="13030200" y="7124700"/>
            <a:ext cx="685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66000"/>
              </a:lnSpc>
            </a:pPr>
            <a:r>
              <a:rPr lang="en-US" sz="3600" b="0" i="0" u="none" strike="noStrike" spc="-100" dirty="0">
                <a:solidFill>
                  <a:srgbClr val="1187CF"/>
                </a:solidFill>
                <a:latin typeface="Roboto Condensed Medium"/>
              </a:rPr>
              <a:t>06</a:t>
            </a:r>
          </a:p>
        </p:txBody>
      </p:sp>
      <p:pic>
        <p:nvPicPr>
          <p:cNvPr id="37" name="Picture 14">
            <a:extLst>
              <a:ext uri="{FF2B5EF4-FFF2-40B4-BE49-F238E27FC236}">
                <a16:creationId xmlns:a16="http://schemas.microsoft.com/office/drawing/2014/main" id="{AF6C451D-DA13-B073-7B3A-63CBFFB8F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265150" y="7550150"/>
            <a:ext cx="1333500" cy="25400"/>
          </a:xfrm>
          <a:prstGeom prst="rect">
            <a:avLst/>
          </a:prstGeom>
        </p:spPr>
      </p:pic>
      <p:sp>
        <p:nvSpPr>
          <p:cNvPr id="38" name="TextBox 16">
            <a:extLst>
              <a:ext uri="{FF2B5EF4-FFF2-40B4-BE49-F238E27FC236}">
                <a16:creationId xmlns:a16="http://schemas.microsoft.com/office/drawing/2014/main" id="{446CD562-7ADC-F820-F982-C64A87510FBC}"/>
              </a:ext>
            </a:extLst>
          </p:cNvPr>
          <p:cNvSpPr txBox="1"/>
          <p:nvPr/>
        </p:nvSpPr>
        <p:spPr>
          <a:xfrm>
            <a:off x="14249400" y="7124700"/>
            <a:ext cx="28575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66000"/>
              </a:lnSpc>
            </a:pPr>
            <a:r>
              <a:rPr lang="ko-KR" altLang="en-US" sz="3600" b="0" i="0" u="none" strike="noStrike" spc="-100" dirty="0">
                <a:solidFill>
                  <a:srgbClr val="1187CF"/>
                </a:solidFill>
                <a:ea typeface="Pretendard Bold"/>
              </a:rPr>
              <a:t>결론 및 함의</a:t>
            </a:r>
            <a:endParaRPr lang="en-US" sz="3600" b="0" i="0" u="none" strike="noStrike" spc="-100" dirty="0">
              <a:solidFill>
                <a:srgbClr val="1187CF"/>
              </a:solidFill>
              <a:latin typeface="Pretendard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4838700" y="1054100"/>
            <a:ext cx="9664700" cy="9664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67400" y="4102100"/>
            <a:ext cx="7505700" cy="198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1100" b="0" i="0" u="none" strike="noStrike" spc="-100" dirty="0">
                <a:solidFill>
                  <a:srgbClr val="484848"/>
                </a:solidFill>
                <a:latin typeface="Pretendard Bold" panose="020B0600000101010101" charset="-127"/>
                <a:ea typeface="Pretendard Bold" panose="020B0600000101010101" charset="-127"/>
              </a:rPr>
              <a:t>Thank you</a:t>
            </a:r>
            <a:endParaRPr lang="ko-KR" sz="11100" b="0" i="0" u="none" strike="noStrike" spc="-100" dirty="0">
              <a:solidFill>
                <a:srgbClr val="484848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511300" y="1474072"/>
            <a:ext cx="84709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6000" spc="-100">
                <a:solidFill>
                  <a:srgbClr val="484848"/>
                </a:solidFill>
                <a:ea typeface="Pretendard Bold"/>
              </a:rPr>
              <a:t>폐의약품으로 발생하는 문제</a:t>
            </a:r>
            <a:endParaRPr lang="ko-KR" sz="6000" b="0" i="0" u="none" strike="noStrike" spc="-100" dirty="0">
              <a:solidFill>
                <a:srgbClr val="484848"/>
              </a:solidFill>
              <a:ea typeface="Pretendard Bold"/>
            </a:endParaRP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15CA97FA-50F2-9FB6-F901-1931E1FA1C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7000" y="2718475"/>
            <a:ext cx="16052800" cy="6755725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D0B3BC0E-0C03-8BF4-1867-AB61EE72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8772" y="2717126"/>
            <a:ext cx="16052800" cy="67189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894E95-BA5E-C9C9-B9A5-AF4D15A382C1}"/>
              </a:ext>
            </a:extLst>
          </p:cNvPr>
          <p:cNvSpPr txBox="1"/>
          <p:nvPr/>
        </p:nvSpPr>
        <p:spPr>
          <a:xfrm>
            <a:off x="2057400" y="2857500"/>
            <a:ext cx="1417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폐의약품은 폐기물 관리법상 </a:t>
            </a:r>
            <a:r>
              <a:rPr lang="ko-KR" altLang="en-US" sz="2400" dirty="0" err="1"/>
              <a:t>생활계</a:t>
            </a:r>
            <a:r>
              <a:rPr lang="ko-KR" altLang="en-US" sz="2400" dirty="0"/>
              <a:t> 유해 폐기물로 분류되기 때문에 별도의 전용 수거함 통해 수거한 후 소각 처리하는 것이 원칙이지만 폐의약품을 어떻게 처리해야 하는지 알고 있는 사람의 비율은 약 </a:t>
            </a:r>
            <a:r>
              <a:rPr lang="en-US" altLang="ko-KR" sz="2400" dirty="0"/>
              <a:t>60%</a:t>
            </a:r>
            <a:r>
              <a:rPr lang="ko-KR" altLang="en-US" sz="2400" dirty="0"/>
              <a:t>로</a:t>
            </a:r>
            <a:r>
              <a:rPr lang="en-US" altLang="ko-KR" sz="2400" dirty="0"/>
              <a:t>, </a:t>
            </a:r>
            <a:r>
              <a:rPr lang="ko-KR" altLang="en-US" sz="2400" dirty="0"/>
              <a:t>많은 폐의약품이 수거되지 않은 채</a:t>
            </a:r>
            <a:r>
              <a:rPr lang="en-US" altLang="ko-KR" sz="2400" dirty="0"/>
              <a:t>,</a:t>
            </a:r>
            <a:r>
              <a:rPr lang="ko-KR" altLang="en-US" sz="2400" dirty="0"/>
              <a:t> 물에 녹여 버리거나 일반 쓰레기로 버려져 환경오염을 유발</a:t>
            </a:r>
            <a:r>
              <a:rPr lang="en-US" altLang="ko-KR" sz="2400" dirty="0"/>
              <a:t>.</a:t>
            </a:r>
            <a:endParaRPr lang="en-US" altLang="ko-KR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E4A24-4CA6-BCDC-2652-7F4F5EB18ED7}"/>
              </a:ext>
            </a:extLst>
          </p:cNvPr>
          <p:cNvSpPr txBox="1"/>
          <p:nvPr/>
        </p:nvSpPr>
        <p:spPr>
          <a:xfrm>
            <a:off x="2083095" y="4076700"/>
            <a:ext cx="5373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u="sng" kern="0" spc="0" dirty="0">
                <a:solidFill>
                  <a:srgbClr val="800080"/>
                </a:solidFill>
                <a:effectLst/>
                <a:uFill>
                  <a:solidFill>
                    <a:srgbClr val="80008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  <a:hlinkClick r:id="rId5"/>
              </a:rPr>
              <a:t>https://youtu.be/biWvvneeg6g</a:t>
            </a:r>
            <a:endParaRPr lang="en-US" altLang="ko-KR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DAAA71-F903-1749-B7EA-32F4C5BE7E39}"/>
              </a:ext>
            </a:extLst>
          </p:cNvPr>
          <p:cNvSpPr txBox="1"/>
          <p:nvPr/>
        </p:nvSpPr>
        <p:spPr>
          <a:xfrm>
            <a:off x="2052320" y="4838700"/>
            <a:ext cx="73964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dirty="0"/>
          </a:p>
          <a:p>
            <a:r>
              <a:rPr lang="ko-KR" altLang="en-US" sz="2400" dirty="0"/>
              <a:t>실제 사례로는 피임약 성분인 합성 에스트로겐이 호수에 장기간 </a:t>
            </a:r>
            <a:r>
              <a:rPr lang="ko-KR" altLang="en-US" sz="2400" dirty="0" err="1"/>
              <a:t>저농도로</a:t>
            </a:r>
            <a:r>
              <a:rPr lang="ko-KR" altLang="en-US" sz="2400" dirty="0"/>
              <a:t> 노출되면서 특정 물고기 종에 영향을 미쳐 정상적 번식이 일어나지 않아 멸종</a:t>
            </a:r>
            <a:r>
              <a:rPr lang="en-US" altLang="ko-KR" sz="2400" dirty="0"/>
              <a:t>, </a:t>
            </a:r>
          </a:p>
          <a:p>
            <a:endParaRPr lang="en-US" altLang="ko-KR" sz="2400" dirty="0"/>
          </a:p>
          <a:p>
            <a:r>
              <a:rPr lang="ko-KR" altLang="en-US" sz="2400" dirty="0"/>
              <a:t>소염제에 노출로 서남아시아 독수리 </a:t>
            </a:r>
            <a:endParaRPr lang="en-US" altLang="ko-KR" sz="2400" dirty="0"/>
          </a:p>
          <a:p>
            <a:r>
              <a:rPr lang="ko-KR" altLang="en-US" sz="2400" dirty="0"/>
              <a:t>개체수의 급격한 감소</a:t>
            </a:r>
            <a:r>
              <a:rPr lang="en-US" altLang="ko-KR" sz="2400" dirty="0"/>
              <a:t>, </a:t>
            </a:r>
          </a:p>
          <a:p>
            <a:endParaRPr lang="en-US" altLang="ko-KR" sz="2400" dirty="0"/>
          </a:p>
          <a:p>
            <a:r>
              <a:rPr lang="ko-KR" altLang="en-US" sz="2400" dirty="0"/>
              <a:t>항불안제의 도시 하천 오염으로 어류 행동변화를 초래한 결과 등 오염된 의약물질이 생태계에 부정적인 영향을 끼치고 있음이 지속적으로 보고되고 있음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267A4AA-96A7-1AB6-5EE1-06B91969E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0855" y="1561426"/>
            <a:ext cx="1652385" cy="584200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2F644021-4C05-C6B7-6D51-9CB1672CE008}"/>
              </a:ext>
            </a:extLst>
          </p:cNvPr>
          <p:cNvSpPr txBox="1"/>
          <p:nvPr/>
        </p:nvSpPr>
        <p:spPr>
          <a:xfrm>
            <a:off x="15633700" y="1663700"/>
            <a:ext cx="1587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altLang="ko-KR" sz="2000" dirty="0">
                <a:solidFill>
                  <a:srgbClr val="1187CF"/>
                </a:solidFill>
                <a:latin typeface="Pretendard Regular"/>
              </a:rPr>
              <a:t>01.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문제점</a:t>
            </a:r>
            <a:endParaRPr lang="en-US" altLang="ko-KR" sz="2000" dirty="0">
              <a:solidFill>
                <a:srgbClr val="1187CF"/>
              </a:solidFill>
              <a:latin typeface="Pretendard Regular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1242777-5775-669F-833D-9CE4A1DFE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6760" y="5372099"/>
            <a:ext cx="7396480" cy="36680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27EB2-95A6-6CAB-5007-FF92BE272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1AD3E45-C094-9A82-7482-ADEBFB413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F30386A-BADD-46EF-585B-5E3FBF278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C09790B0-1BA9-FE13-58CA-4C6F127B02B4}"/>
              </a:ext>
            </a:extLst>
          </p:cNvPr>
          <p:cNvSpPr txBox="1"/>
          <p:nvPr/>
        </p:nvSpPr>
        <p:spPr>
          <a:xfrm>
            <a:off x="1511300" y="1577964"/>
            <a:ext cx="91567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6000" spc="-100" dirty="0">
                <a:solidFill>
                  <a:srgbClr val="484848"/>
                </a:solidFill>
                <a:ea typeface="Pretendard Bold"/>
              </a:rPr>
              <a:t>현재 원주시의 폐의약품 정책</a:t>
            </a:r>
            <a:r>
              <a:rPr lang="en-US" altLang="ko-KR" sz="6000" spc="-100" dirty="0">
                <a:solidFill>
                  <a:srgbClr val="484848"/>
                </a:solidFill>
                <a:ea typeface="Pretendard Bold"/>
              </a:rPr>
              <a:t>-(1)</a:t>
            </a:r>
            <a:endParaRPr lang="ko-KR" sz="6000" b="0" i="0" u="none" strike="noStrike" spc="-100" dirty="0">
              <a:solidFill>
                <a:srgbClr val="484848"/>
              </a:solidFill>
              <a:ea typeface="Pretendard Bold"/>
            </a:endParaRP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4FF2D430-A7E2-6DC8-6951-D92C9F8352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7000" y="2759064"/>
            <a:ext cx="16052800" cy="6689736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45C15BE-ACD5-5600-6224-F506189D33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7000" y="5524499"/>
            <a:ext cx="16052800" cy="39623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1C3849-7396-3764-4783-F9F763A4FDC7}"/>
              </a:ext>
            </a:extLst>
          </p:cNvPr>
          <p:cNvSpPr txBox="1"/>
          <p:nvPr/>
        </p:nvSpPr>
        <p:spPr>
          <a:xfrm>
            <a:off x="2057400" y="3695700"/>
            <a:ext cx="141732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</a:rPr>
              <a:t>학교가 위치한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원주시는 비교적 폐의약품 문제에 대해 적극적으로 역할을 수행하고 있음을 우리는 알 수 있음</a:t>
            </a:r>
            <a:endParaRPr lang="en-US" altLang="ko-KR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다음은 원주시 불용의약품 등 폐의약품과 관련된 조례안의 일부</a:t>
            </a:r>
            <a:endParaRPr lang="en-US" altLang="ko-KR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355600" marR="0" indent="-177800" algn="just" fontAlgn="base" latinLnBrk="1">
              <a:lnSpc>
                <a:spcPct val="180000"/>
              </a:lnSpc>
            </a:pP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+mn-ea"/>
              </a:rPr>
              <a:t>5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+mn-ea"/>
              </a:rPr>
              <a:t>조</a:t>
            </a:r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+mn-ea"/>
              </a:rPr>
              <a:t>시민의 책무</a:t>
            </a:r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① 시민은 의사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․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약사 등의 복약지도에 따라 의약품을 올바르게 복용하고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불용의약품등의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발생을 최소화 하여야 한다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55600" marR="0" indent="-177800" algn="just" fontAlgn="base" latinLnBrk="1">
              <a:lnSpc>
                <a:spcPct val="180000"/>
              </a:lnSpc>
            </a:pP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② 시민은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불용의약품등이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발생한 경우 원주시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이하 “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시”라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한다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소재 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약국 또는 보건소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보건지소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보건진료소를 포함한다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.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이하 같다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및 관내 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행정복지센터에 설치된 폐의약품 수거용기에 분리</a:t>
            </a:r>
            <a:r>
              <a:rPr lang="en-US" altLang="ko-KR" sz="2400" u="sng" kern="0" spc="0" dirty="0">
                <a:solidFill>
                  <a:srgbClr val="000000"/>
                </a:solidFill>
                <a:effectLst/>
                <a:latin typeface="+mn-ea"/>
              </a:rPr>
              <a:t>․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배출하여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환경오염 방지에 노력하여야 한다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endParaRPr lang="en-US" altLang="ko-KR" sz="3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964F49A-C411-451C-C950-CD1928A6D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9200" y="1473201"/>
            <a:ext cx="2082800" cy="58420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9DE6F980-AEC5-8BCB-96FA-52FDB64A6690}"/>
              </a:ext>
            </a:extLst>
          </p:cNvPr>
          <p:cNvSpPr txBox="1"/>
          <p:nvPr/>
        </p:nvSpPr>
        <p:spPr>
          <a:xfrm>
            <a:off x="15468600" y="1587500"/>
            <a:ext cx="1587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1187CF"/>
                </a:solidFill>
                <a:latin typeface="Pretendard Regular"/>
              </a:rPr>
              <a:t>02.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기존정책</a:t>
            </a:r>
            <a:endParaRPr lang="en-US" sz="2000" b="0" i="0" u="none" strike="noStrike" dirty="0">
              <a:solidFill>
                <a:srgbClr val="1187CF"/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20763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248F1-253A-B3DC-FE44-B79FA3703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D6035CF-5D72-7E2A-E54D-000A44B0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E4A935-ABE0-439D-6669-229741C95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8877C8CF-601A-A7B4-7CD9-856A40925FA2}"/>
              </a:ext>
            </a:extLst>
          </p:cNvPr>
          <p:cNvSpPr txBox="1"/>
          <p:nvPr/>
        </p:nvSpPr>
        <p:spPr>
          <a:xfrm>
            <a:off x="1447800" y="1508124"/>
            <a:ext cx="92964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6000" spc="-100" dirty="0">
                <a:solidFill>
                  <a:srgbClr val="484848"/>
                </a:solidFill>
                <a:ea typeface="Pretendard Bold"/>
              </a:rPr>
              <a:t>현재 원주시의 폐의약품 정책</a:t>
            </a:r>
            <a:r>
              <a:rPr lang="en-US" altLang="ko-KR" sz="6000" spc="-100" dirty="0">
                <a:solidFill>
                  <a:srgbClr val="484848"/>
                </a:solidFill>
                <a:ea typeface="Pretendard Bold"/>
              </a:rPr>
              <a:t>-(2)</a:t>
            </a:r>
            <a:endParaRPr lang="ko-KR" sz="6000" b="0" i="0" u="none" strike="noStrike" spc="-100" dirty="0">
              <a:solidFill>
                <a:srgbClr val="484848"/>
              </a:solidFill>
              <a:ea typeface="Pretendard Bold"/>
            </a:endParaRP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71BD2C81-AB3A-7287-9E0D-43232AD242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7000" y="2811462"/>
            <a:ext cx="16052800" cy="6657366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1265919-7421-7F4F-C985-4569347C8F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7000" y="3162300"/>
            <a:ext cx="16052800" cy="6248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640574A-C16A-B06D-2FBF-7017D2B6993B}"/>
              </a:ext>
            </a:extLst>
          </p:cNvPr>
          <p:cNvSpPr txBox="1"/>
          <p:nvPr/>
        </p:nvSpPr>
        <p:spPr>
          <a:xfrm>
            <a:off x="2057400" y="3227068"/>
            <a:ext cx="14173200" cy="73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indent="-177800" algn="just" fontAlgn="base" latinLnBrk="1">
              <a:lnSpc>
                <a:spcPct val="180000"/>
              </a:lnSpc>
            </a:pP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+mn-ea"/>
              </a:rPr>
              <a:t>6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+mn-ea"/>
              </a:rPr>
              <a:t>조</a:t>
            </a:r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400" b="1" kern="0" spc="0" dirty="0" err="1">
                <a:solidFill>
                  <a:srgbClr val="000000"/>
                </a:solidFill>
                <a:effectLst/>
                <a:latin typeface="+mn-ea"/>
              </a:rPr>
              <a:t>불용의약품등의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+mn-ea"/>
              </a:rPr>
              <a:t> 관리</a:t>
            </a:r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+mn-ea"/>
              </a:rPr>
              <a:t>)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① 시장 또는 시 소재 약국의 약사는 시민의 건강증진과 안전을 위하여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불용의약품등에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관한 복약지도를 하여야 하며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수거용기 설치 및 홍보 등으로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불용의약품등을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관리하여야 한다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55600" marR="0" indent="-177800" algn="just" fontAlgn="base" latinLnBrk="1">
              <a:lnSpc>
                <a:spcPct val="180000"/>
              </a:lnSpc>
            </a:pP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② 시 약사회는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불용의약품등의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복약지도 및 수거를 원활히 하도록 약국을 독려하며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약국에서는 수거한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불용의약품등을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운반하고 처리할 때까지 보관에 협조하여야 한다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55600" marR="0" indent="-177800" algn="just" fontAlgn="base" latinLnBrk="1">
              <a:lnSpc>
                <a:spcPct val="180000"/>
              </a:lnSpc>
            </a:pP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③ 시 폐기물관리부서에서는 약국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보건소 및 관내 행정복지센터에 수거된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불용의약품등을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다음 각 호와 같이 수거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․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운반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․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처리한다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.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다만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발생량에 따라 시기와 횟수는 조정할 수 있다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619760" marR="0" indent="-309880" algn="just" fontAlgn="base" latinLnBrk="1">
              <a:lnSpc>
                <a:spcPct val="180000"/>
              </a:lnSpc>
            </a:pPr>
            <a:r>
              <a:rPr lang="en-US" altLang="ko-KR" sz="2400" u="sng" kern="0" spc="0" dirty="0">
                <a:solidFill>
                  <a:srgbClr val="000000"/>
                </a:solidFill>
                <a:effectLst/>
                <a:latin typeface="+mn-ea"/>
              </a:rPr>
              <a:t>1. 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약국</a:t>
            </a:r>
            <a:r>
              <a:rPr lang="en-US" altLang="ko-KR" sz="2400" u="sng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보건소 </a:t>
            </a:r>
            <a:r>
              <a:rPr lang="en-US" altLang="ko-KR" sz="2400" u="sng" kern="0" spc="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분기 </a:t>
            </a:r>
            <a:r>
              <a:rPr lang="en-US" altLang="ko-KR" sz="2400" u="sng" kern="0" spc="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회 이상</a:t>
            </a:r>
          </a:p>
          <a:p>
            <a:pPr marL="619760" marR="0" indent="-309880" algn="just" fontAlgn="base" latinLnBrk="1">
              <a:lnSpc>
                <a:spcPct val="180000"/>
              </a:lnSpc>
            </a:pPr>
            <a:r>
              <a:rPr lang="en-US" altLang="ko-KR" sz="2400" u="sng" kern="0" spc="0" dirty="0">
                <a:solidFill>
                  <a:srgbClr val="000000"/>
                </a:solidFill>
                <a:effectLst/>
                <a:latin typeface="+mn-ea"/>
              </a:rPr>
              <a:t>2. </a:t>
            </a:r>
            <a:r>
              <a:rPr lang="ko-KR" altLang="en-US" sz="2400" u="sng" kern="0" spc="0" dirty="0" err="1">
                <a:solidFill>
                  <a:srgbClr val="000000"/>
                </a:solidFill>
                <a:effectLst/>
                <a:latin typeface="+mn-ea"/>
              </a:rPr>
              <a:t>읍ㆍ면ㆍ동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 행정복지센터 </a:t>
            </a:r>
            <a:r>
              <a:rPr lang="en-US" altLang="ko-KR" sz="2400" u="sng" kern="0" spc="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월 </a:t>
            </a:r>
            <a:r>
              <a:rPr lang="en-US" altLang="ko-KR" sz="2400" u="sng" kern="0" spc="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2400" u="sng" kern="0" spc="0" dirty="0">
                <a:solidFill>
                  <a:srgbClr val="000000"/>
                </a:solidFill>
                <a:effectLst/>
                <a:latin typeface="+mn-ea"/>
              </a:rPr>
              <a:t>회 이상</a:t>
            </a:r>
            <a:endParaRPr lang="en-US" altLang="ko-KR" sz="2400" u="sng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619760" marR="0" indent="-309880" algn="just" fontAlgn="base" latinLnBrk="1">
              <a:lnSpc>
                <a:spcPct val="180000"/>
              </a:lnSpc>
            </a:pPr>
            <a:endParaRPr lang="en-US" altLang="ko-KR" sz="2400" u="sng" kern="0" dirty="0">
              <a:solidFill>
                <a:srgbClr val="000000"/>
              </a:solidFill>
              <a:latin typeface="+mn-ea"/>
            </a:endParaRPr>
          </a:p>
          <a:p>
            <a:pPr marL="619760" marR="0" indent="-309880" algn="just" fontAlgn="base" latinLnBrk="1">
              <a:lnSpc>
                <a:spcPct val="180000"/>
              </a:lnSpc>
            </a:pPr>
            <a:endParaRPr lang="ko-KR" altLang="en-US" sz="2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F4FAB71-0645-F86A-6453-65B485BE5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0" y="1659731"/>
            <a:ext cx="2082800" cy="58420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C690D665-227C-3EBB-A331-0C34F3D5F8DE}"/>
              </a:ext>
            </a:extLst>
          </p:cNvPr>
          <p:cNvSpPr txBox="1"/>
          <p:nvPr/>
        </p:nvSpPr>
        <p:spPr>
          <a:xfrm>
            <a:off x="15544800" y="1739900"/>
            <a:ext cx="15875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1187CF"/>
                </a:solidFill>
                <a:latin typeface="Pretendard Regular"/>
              </a:rPr>
              <a:t>02.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기존정책</a:t>
            </a:r>
            <a:endParaRPr lang="en-US" sz="2000" b="0" i="0" u="none" strike="noStrike" dirty="0">
              <a:solidFill>
                <a:srgbClr val="1187CF"/>
              </a:solidFill>
              <a:latin typeface="Pretendar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9114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9ECF5-989A-F63B-0A11-61DFEB5C8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E3FB250-724B-76B2-1618-26954CEA0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7AF4FDF-9429-E1BA-6EEF-3BBA83D1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772839B1-4AC2-0069-F041-3B8374F224E0}"/>
              </a:ext>
            </a:extLst>
          </p:cNvPr>
          <p:cNvSpPr txBox="1"/>
          <p:nvPr/>
        </p:nvSpPr>
        <p:spPr>
          <a:xfrm>
            <a:off x="1397000" y="1581232"/>
            <a:ext cx="163576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5800" spc="-100" dirty="0">
                <a:solidFill>
                  <a:srgbClr val="484848"/>
                </a:solidFill>
                <a:ea typeface="Pretendard Bold"/>
              </a:rPr>
              <a:t>원주시가 폐의약품 문제 해결을 위해 시행하고 있는 부분</a:t>
            </a:r>
            <a:endParaRPr lang="ko-KR" sz="5800" b="0" i="0" u="none" strike="noStrike" spc="-100" dirty="0">
              <a:solidFill>
                <a:srgbClr val="484848"/>
              </a:solidFill>
              <a:ea typeface="Pretendard Bold"/>
            </a:endParaRP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14BBD6B7-0A3C-CABA-5CF4-5D8E6F0B8D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7000" y="2857499"/>
            <a:ext cx="16052800" cy="6611327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46990A37-A84C-8225-0AA6-955D33486C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7000" y="3243262"/>
            <a:ext cx="16052800" cy="61674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4EE6629-E45F-F519-31C3-AE7E2A116738}"/>
              </a:ext>
            </a:extLst>
          </p:cNvPr>
          <p:cNvSpPr txBox="1"/>
          <p:nvPr/>
        </p:nvSpPr>
        <p:spPr>
          <a:xfrm>
            <a:off x="1801761" y="3338759"/>
            <a:ext cx="9829800" cy="597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indent="-177800" fontAlgn="base" latinLnBrk="1">
              <a:lnSpc>
                <a:spcPct val="180000"/>
              </a:lnSpc>
            </a:pP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현재 원주시는 관내 약국 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189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곳 중 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163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개의 약국이 폐의약품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수거통</a:t>
            </a: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fontAlgn="base" latinLnBrk="1">
              <a:lnSpc>
                <a:spcPct val="180000"/>
              </a:lnSpc>
            </a:pP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설치 및 운영에 동참</a:t>
            </a: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fontAlgn="base" latinLnBrk="1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또 공동주택 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30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개를 선정 폐의약품 수거통을 설치 </a:t>
            </a:r>
            <a:r>
              <a:rPr lang="ko-KR" altLang="en-US" sz="2400" kern="0" dirty="0" err="1">
                <a:solidFill>
                  <a:srgbClr val="000000"/>
                </a:solidFill>
                <a:latin typeface="+mn-ea"/>
              </a:rPr>
              <a:t>운영중</a:t>
            </a:r>
            <a:endParaRPr lang="en-US" altLang="ko-KR" sz="2400" kern="0" dirty="0">
              <a:solidFill>
                <a:srgbClr val="000000"/>
              </a:solidFill>
              <a:latin typeface="+mn-ea"/>
            </a:endParaRPr>
          </a:p>
          <a:p>
            <a:pPr marL="177800" marR="0" indent="-177800" fontAlgn="base" latinLnBrk="1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행정복지센터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/ 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주민센터 등 공공기관에도 전용 수거함을 설치</a:t>
            </a:r>
            <a:endParaRPr lang="en-US" altLang="ko-KR" sz="2400" kern="0" dirty="0">
              <a:solidFill>
                <a:srgbClr val="000000"/>
              </a:solidFill>
              <a:latin typeface="+mn-ea"/>
            </a:endParaRPr>
          </a:p>
          <a:p>
            <a:pPr marL="177800" marR="0" indent="-177800" fontAlgn="base" latinLnBrk="1">
              <a:lnSpc>
                <a:spcPct val="180000"/>
              </a:lnSpc>
            </a:pPr>
            <a:endParaRPr lang="en-US" altLang="ko-KR" sz="2400" kern="0" dirty="0">
              <a:solidFill>
                <a:srgbClr val="000000"/>
              </a:solidFill>
              <a:latin typeface="+mn-ea"/>
            </a:endParaRPr>
          </a:p>
          <a:p>
            <a:pPr marL="177800" marR="0" indent="-177800" fontAlgn="base" latinLnBrk="1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원주시는 도내 첫 사례로 원주시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원주시약사회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, </a:t>
            </a:r>
          </a:p>
          <a:p>
            <a:pPr marL="177800" marR="0" indent="-177800" fontAlgn="base" latinLnBrk="1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건강보험심사평가원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동아제약㈜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kern="0" dirty="0" err="1">
                <a:solidFill>
                  <a:srgbClr val="000000"/>
                </a:solidFill>
                <a:latin typeface="+mn-ea"/>
              </a:rPr>
              <a:t>용마로지스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㈜ 는 </a:t>
            </a:r>
            <a:endParaRPr lang="en-US" altLang="ko-KR" sz="2400" kern="0" dirty="0">
              <a:solidFill>
                <a:srgbClr val="000000"/>
              </a:solidFill>
              <a:latin typeface="+mn-ea"/>
            </a:endParaRPr>
          </a:p>
          <a:p>
            <a:pPr marL="177800" marR="0" indent="-177800" fontAlgn="base" latinLnBrk="1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폐의약품의 원활한 수거를 위한 업무협약을 추진</a:t>
            </a:r>
            <a:endParaRPr lang="en-US" altLang="ko-KR" sz="2400" kern="0" dirty="0">
              <a:solidFill>
                <a:srgbClr val="000000"/>
              </a:solidFill>
              <a:latin typeface="+mn-ea"/>
            </a:endParaRPr>
          </a:p>
          <a:p>
            <a:pPr marL="177800" marR="0" indent="-177800" fontAlgn="base" latinLnBrk="1">
              <a:lnSpc>
                <a:spcPct val="180000"/>
              </a:lnSpc>
            </a:pP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24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년 기준 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23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년 대비 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48% 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수거량이 증가하는 </a:t>
            </a:r>
            <a:r>
              <a:rPr lang="ko-KR" altLang="en-US" sz="2400" kern="0" dirty="0" err="1">
                <a:solidFill>
                  <a:srgbClr val="000000"/>
                </a:solidFill>
                <a:latin typeface="+mn-ea"/>
              </a:rPr>
              <a:t>의미있는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 수치를 보임</a:t>
            </a:r>
            <a:endParaRPr lang="en-US" altLang="ko-KR" sz="24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B30AB61-05B8-F40B-FECF-8A0F147CF2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1438" y="3090863"/>
            <a:ext cx="290512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4C7317E4-EBD3-91B1-0D34-658E8BACED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43838" y="3243263"/>
            <a:ext cx="290512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524D6D2-CABB-76AE-EBA3-61296647B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0400" y="3072389"/>
            <a:ext cx="5168900" cy="62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20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8A61E-3C6D-E96C-2BFC-C99C48F81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지도, 스크린샷이(가) 표시된 사진">
            <a:extLst>
              <a:ext uri="{FF2B5EF4-FFF2-40B4-BE49-F238E27FC236}">
                <a16:creationId xmlns:a16="http://schemas.microsoft.com/office/drawing/2014/main" id="{3F0865B8-6B38-7436-4A08-B9CDFA12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0" b="10982"/>
          <a:stretch/>
        </p:blipFill>
        <p:spPr>
          <a:xfrm>
            <a:off x="13110554" y="2691247"/>
            <a:ext cx="4941947" cy="687185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66F6B5F-1106-E609-7AAD-B69865A87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C6F00A3-E450-86D9-6B02-E1FB6AF5C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BDC85F1C-0F54-7F1C-852B-10D7519482F6}"/>
              </a:ext>
            </a:extLst>
          </p:cNvPr>
          <p:cNvSpPr txBox="1"/>
          <p:nvPr/>
        </p:nvSpPr>
        <p:spPr>
          <a:xfrm>
            <a:off x="1396999" y="1516061"/>
            <a:ext cx="124968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6000" spc="-100" dirty="0">
                <a:solidFill>
                  <a:srgbClr val="484848"/>
                </a:solidFill>
                <a:ea typeface="Pretendard Bold"/>
              </a:rPr>
              <a:t>원주시 폐의약품 수거 활동이 미흡한 부분</a:t>
            </a:r>
            <a:endParaRPr lang="ko-KR" sz="6000" b="0" i="0" u="none" strike="noStrike" spc="-100" dirty="0">
              <a:solidFill>
                <a:srgbClr val="484848"/>
              </a:solidFill>
              <a:ea typeface="Pretendard Bold"/>
            </a:endParaRP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7B5224D5-3DA6-AB77-A0C0-AB9412CD67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"/>
          </a:blip>
          <a:stretch>
            <a:fillRect/>
          </a:stretch>
        </p:blipFill>
        <p:spPr>
          <a:xfrm rot="10800000">
            <a:off x="1397000" y="2781299"/>
            <a:ext cx="11713554" cy="6781799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9CEE7AB-9DFF-9AC8-1C02-BDB3941693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"/>
          </a:blip>
          <a:stretch>
            <a:fillRect/>
          </a:stretch>
        </p:blipFill>
        <p:spPr>
          <a:xfrm rot="10800000">
            <a:off x="1397000" y="3238499"/>
            <a:ext cx="11713554" cy="6210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87934-1FD2-0940-8DB3-96E7BA40C338}"/>
              </a:ext>
            </a:extLst>
          </p:cNvPr>
          <p:cNvSpPr txBox="1"/>
          <p:nvPr/>
        </p:nvSpPr>
        <p:spPr>
          <a:xfrm>
            <a:off x="1971348" y="3709986"/>
            <a:ext cx="10820400" cy="73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indent="-177800" algn="l" fontAlgn="base" latinLnBrk="1">
              <a:lnSpc>
                <a:spcPct val="180000"/>
              </a:lnSpc>
            </a:pP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 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+mn-ea"/>
              </a:rPr>
              <a:t>데이터의 부재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n-ea"/>
              </a:rPr>
              <a:t>공공데이터포탈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기준 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69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개의 지역별 폐의약품 수거함 위치와 관련된 데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이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터가 현재 존재하나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,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원주시 폐의약품 수거함 데이터는 부재함</a:t>
            </a: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algn="l" fontAlgn="base" latinLnBrk="1">
              <a:lnSpc>
                <a:spcPct val="180000"/>
              </a:lnSpc>
            </a:pP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시민들에게 폐의약품 문제에 대한 홍보나 수거함에 대한 위치 정보가 존재하지 않아 폐의약품 개수가 많음에도 그 효과가 잘 작동되지 않아 보임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</a:p>
          <a:p>
            <a:pPr marL="177800" marR="0" indent="-177800" algn="l" fontAlgn="base" latinLnBrk="1">
              <a:lnSpc>
                <a:spcPct val="180000"/>
              </a:lnSpc>
            </a:pP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algn="l" fontAlgn="base" latinLnBrk="1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  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+ 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서울의 경우 폐의약품 수거함이 어디에 위치해 있는지 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‘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스마트 </a:t>
            </a:r>
            <a:r>
              <a:rPr lang="ko-KR" altLang="en-US" sz="2400" kern="0" dirty="0" err="1">
                <a:solidFill>
                  <a:srgbClr val="000000"/>
                </a:solidFill>
                <a:latin typeface="+mn-ea"/>
              </a:rPr>
              <a:t>서울맵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’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에</a:t>
            </a:r>
            <a:endParaRPr lang="en-US" altLang="ko-KR" sz="2400" kern="0" dirty="0">
              <a:solidFill>
                <a:srgbClr val="000000"/>
              </a:solidFill>
              <a:latin typeface="+mn-ea"/>
            </a:endParaRPr>
          </a:p>
          <a:p>
            <a:pPr marL="177800" marR="0" indent="-177800" algn="l" fontAlgn="base" latinLnBrk="1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     접속해 알 수 있음 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2400" kern="0" dirty="0">
                <a:solidFill>
                  <a:srgbClr val="000000"/>
                </a:solidFill>
                <a:latin typeface="+mn-ea"/>
              </a:rPr>
              <a:t>우측 사진 참고</a:t>
            </a:r>
            <a:r>
              <a:rPr lang="en-US" altLang="ko-KR" sz="2400" kern="0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 marL="177800" marR="0" indent="-177800" algn="l" fontAlgn="base" latinLnBrk="1">
              <a:lnSpc>
                <a:spcPct val="180000"/>
              </a:lnSpc>
            </a:pP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  <a:hlinkClick r:id="rId6"/>
              </a:rPr>
              <a:t>https://map.seoul.go.kr/smgis2/short/6P3TP</a:t>
            </a: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algn="l" fontAlgn="base" latinLnBrk="1">
              <a:lnSpc>
                <a:spcPct val="180000"/>
              </a:lnSpc>
            </a:pP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algn="l" fontAlgn="base" latinLnBrk="1">
              <a:lnSpc>
                <a:spcPct val="180000"/>
              </a:lnSpc>
            </a:pP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algn="l" fontAlgn="base" latinLnBrk="1">
              <a:lnSpc>
                <a:spcPct val="180000"/>
              </a:lnSpc>
            </a:pPr>
            <a:endParaRPr lang="ko-KR" altLang="en-US" sz="2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9916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12749-FF59-F8E0-0842-3A0B9F889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17D74D-850B-96D8-339C-044EC81E5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F290A0D-D738-FBBD-F078-F764450FB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CE222623-84BB-2DEB-8469-5CB718F2D596}"/>
              </a:ext>
            </a:extLst>
          </p:cNvPr>
          <p:cNvSpPr txBox="1"/>
          <p:nvPr/>
        </p:nvSpPr>
        <p:spPr>
          <a:xfrm>
            <a:off x="1396999" y="1516061"/>
            <a:ext cx="124968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6000" spc="-100" dirty="0">
                <a:solidFill>
                  <a:srgbClr val="484848"/>
                </a:solidFill>
                <a:ea typeface="Pretendard Bold"/>
              </a:rPr>
              <a:t>원주시 폐의약품 수거 활동이 미흡한 부분</a:t>
            </a:r>
            <a:endParaRPr lang="ko-KR" sz="6000" b="0" i="0" u="none" strike="noStrike" spc="-100" dirty="0">
              <a:solidFill>
                <a:srgbClr val="484848"/>
              </a:solidFill>
              <a:ea typeface="Pretendard Bold"/>
            </a:endParaRP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E74D5A7C-E96D-3788-AA63-B315149984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7000" y="3238495"/>
            <a:ext cx="9714194" cy="1676401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B569E31-719D-3561-BECF-040BD3CF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 rot="10800000">
            <a:off x="1396999" y="3238497"/>
            <a:ext cx="9714195" cy="1676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3FBB3F-253F-250A-F80E-DE5CDF45781E}"/>
              </a:ext>
            </a:extLst>
          </p:cNvPr>
          <p:cNvSpPr txBox="1"/>
          <p:nvPr/>
        </p:nvSpPr>
        <p:spPr>
          <a:xfrm>
            <a:off x="1971348" y="3709986"/>
            <a:ext cx="10820400" cy="265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indent="-177800" algn="l" fontAlgn="base" latinLnBrk="1">
              <a:lnSpc>
                <a:spcPct val="180000"/>
              </a:lnSpc>
            </a:pP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  </a:t>
            </a:r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홍보물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n-ea"/>
              </a:rPr>
              <a:t>폐의약품의 위험성을 강조하는 느낌이 다소 부족함</a:t>
            </a: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algn="l" fontAlgn="base" latinLnBrk="1">
              <a:lnSpc>
                <a:spcPct val="180000"/>
              </a:lnSpc>
            </a:pP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algn="l" fontAlgn="base" latinLnBrk="1">
              <a:lnSpc>
                <a:spcPct val="180000"/>
              </a:lnSpc>
            </a:pPr>
            <a:endParaRPr lang="en-US" altLang="ko-KR" sz="24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77800" marR="0" indent="-177800" algn="l" fontAlgn="base" latinLnBrk="1">
              <a:lnSpc>
                <a:spcPct val="180000"/>
              </a:lnSpc>
            </a:pPr>
            <a:endParaRPr lang="ko-KR" altLang="en-US" sz="2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D2F8047-FEA9-F767-C706-71C464AD0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0" y="3210334"/>
            <a:ext cx="5906154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6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78F01-01B8-3971-26E0-3D18EBB07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A512ECD-5521-1E82-B900-A18A1ED160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5905500" y="571500"/>
            <a:ext cx="9664700" cy="966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EF8CD71-378F-BB56-3140-EF7514264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71100" y="-7620000"/>
            <a:ext cx="38100" cy="17386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72CAA79-CDBF-C390-B1D9-21451C385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7500" y="-609600"/>
            <a:ext cx="215900" cy="31369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EA1ABFF-CA04-AA07-5DE5-8BFECC25F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551" y="1524000"/>
            <a:ext cx="4406649" cy="1726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9EB8B47-2965-F204-D669-670CCC7020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10800000">
            <a:off x="5575551" y="1736496"/>
            <a:ext cx="4394200" cy="2286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7B76DB4-2265-2FF8-FDD5-21D940454C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5000"/>
          </a:blip>
          <a:stretch>
            <a:fillRect/>
          </a:stretch>
        </p:blipFill>
        <p:spPr>
          <a:xfrm rot="10800000">
            <a:off x="5638801" y="4170504"/>
            <a:ext cx="4368800" cy="57531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2FAC76A2-1B56-5EE4-80DB-ACDF9AF0E05D}"/>
              </a:ext>
            </a:extLst>
          </p:cNvPr>
          <p:cNvSpPr txBox="1"/>
          <p:nvPr/>
        </p:nvSpPr>
        <p:spPr>
          <a:xfrm>
            <a:off x="1524000" y="2514600"/>
            <a:ext cx="37084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6000" spc="-100" dirty="0">
                <a:solidFill>
                  <a:srgbClr val="484848"/>
                </a:solidFill>
                <a:latin typeface="Pretendard Bold" panose="020B0600000101010101" charset="-127"/>
                <a:ea typeface="Pretendard Bold" panose="020B0600000101010101" charset="-127"/>
              </a:rPr>
              <a:t>해결 방안</a:t>
            </a:r>
            <a:endParaRPr lang="ko-KR" sz="6000" b="0" i="0" u="none" strike="noStrike" spc="-100" dirty="0">
              <a:solidFill>
                <a:srgbClr val="484848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58A123E-81E6-A5A2-BB3E-6613AD6A3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7000" y="1752600"/>
            <a:ext cx="2362200" cy="5842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254EF059-1523-7D29-5EB0-B539C1AC3496}"/>
              </a:ext>
            </a:extLst>
          </p:cNvPr>
          <p:cNvSpPr txBox="1"/>
          <p:nvPr/>
        </p:nvSpPr>
        <p:spPr>
          <a:xfrm>
            <a:off x="1676400" y="1866900"/>
            <a:ext cx="18796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4499"/>
              </a:lnSpc>
            </a:pPr>
            <a:r>
              <a:rPr lang="en-US" altLang="ko-KR" sz="2000" b="0" i="0" u="none" strike="noStrike" dirty="0">
                <a:solidFill>
                  <a:srgbClr val="1187CF"/>
                </a:solidFill>
                <a:latin typeface="Pretendard Regular"/>
              </a:rPr>
              <a:t>03. </a:t>
            </a:r>
            <a:r>
              <a:rPr lang="ko-KR" altLang="en-US" sz="2000" dirty="0">
                <a:solidFill>
                  <a:srgbClr val="1187CF"/>
                </a:solidFill>
                <a:latin typeface="Pretendard Regular"/>
              </a:rPr>
              <a:t>해결방안</a:t>
            </a:r>
            <a:endParaRPr lang="en-US" altLang="ko-KR" sz="2000" b="0" i="0" u="none" strike="noStrike" dirty="0">
              <a:solidFill>
                <a:srgbClr val="1187CF"/>
              </a:solidFill>
              <a:latin typeface="Pretendard Regular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5FCAE468-C80C-60ED-6BC3-A6518419F8C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5000"/>
          </a:blip>
          <a:stretch>
            <a:fillRect/>
          </a:stretch>
        </p:blipFill>
        <p:spPr>
          <a:xfrm rot="10800000">
            <a:off x="11887201" y="4170504"/>
            <a:ext cx="4368800" cy="5753100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F1B6FBE7-4F86-ABBA-E97C-AD347D3BEF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10800000">
            <a:off x="11836400" y="1838858"/>
            <a:ext cx="4394200" cy="228600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0352D09A-8487-90BC-C1C0-A9497460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3951" y="1523999"/>
            <a:ext cx="4406649" cy="172675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ECB27CE4-FC56-0376-BFC1-ABF93330CA9C}"/>
              </a:ext>
            </a:extLst>
          </p:cNvPr>
          <p:cNvSpPr txBox="1"/>
          <p:nvPr/>
        </p:nvSpPr>
        <p:spPr>
          <a:xfrm>
            <a:off x="6807200" y="2628900"/>
            <a:ext cx="20320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800" dirty="0">
                <a:solidFill>
                  <a:srgbClr val="1187CF"/>
                </a:solidFill>
                <a:ea typeface="Pretendard Bold"/>
              </a:rPr>
              <a:t>키오스크 설치</a:t>
            </a:r>
            <a:endParaRPr lang="ko-KR" sz="2800" b="0" i="0" u="none" strike="noStrike" dirty="0">
              <a:solidFill>
                <a:srgbClr val="1187CF"/>
              </a:solidFill>
              <a:ea typeface="Pretendard Bold"/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C0E6D573-E491-0582-DFD3-ED840DB473D3}"/>
              </a:ext>
            </a:extLst>
          </p:cNvPr>
          <p:cNvSpPr txBox="1"/>
          <p:nvPr/>
        </p:nvSpPr>
        <p:spPr>
          <a:xfrm>
            <a:off x="12877800" y="2705100"/>
            <a:ext cx="23368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800" dirty="0">
                <a:solidFill>
                  <a:srgbClr val="1187CF"/>
                </a:solidFill>
                <a:ea typeface="Pretendard Bold"/>
              </a:rPr>
              <a:t>처방전 후면 디자인 리뉴얼</a:t>
            </a:r>
            <a:endParaRPr lang="ko-KR" sz="2800" b="0" i="0" u="none" strike="noStrike" dirty="0">
              <a:solidFill>
                <a:srgbClr val="1187CF"/>
              </a:solidFill>
              <a:ea typeface="Pretendard Bold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C427AB4-B800-B1FB-38C7-386D42D6C13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716" r="15516"/>
          <a:stretch/>
        </p:blipFill>
        <p:spPr>
          <a:xfrm>
            <a:off x="12242800" y="4267041"/>
            <a:ext cx="3657600" cy="548495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C96B034-23C2-F028-C7FB-FCDDAD9FC4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3725" y="4305300"/>
            <a:ext cx="4184039" cy="521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0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984</Words>
  <Application>Microsoft Office PowerPoint</Application>
  <PresentationFormat>사용자 지정</PresentationFormat>
  <Paragraphs>139</Paragraphs>
  <Slides>20</Slides>
  <Notes>1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8" baseType="lpstr">
      <vt:lpstr>맑은 고딕</vt:lpstr>
      <vt:lpstr>Pretendard Bold</vt:lpstr>
      <vt:lpstr>Pretendard Regular</vt:lpstr>
      <vt:lpstr>Arial</vt:lpstr>
      <vt:lpstr>Calibri</vt:lpstr>
      <vt:lpstr>Roboto Condensed Medium</vt:lpstr>
      <vt:lpstr>함초롬바탕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홍진서</dc:creator>
  <cp:lastModifiedBy>신상범</cp:lastModifiedBy>
  <cp:revision>6</cp:revision>
  <dcterms:created xsi:type="dcterms:W3CDTF">2006-08-16T00:00:00Z</dcterms:created>
  <dcterms:modified xsi:type="dcterms:W3CDTF">2024-12-21T02:28:36Z</dcterms:modified>
</cp:coreProperties>
</file>